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760" r:id="rId2"/>
  </p:sldMasterIdLst>
  <p:notesMasterIdLst>
    <p:notesMasterId r:id="rId67"/>
  </p:notesMasterIdLst>
  <p:sldIdLst>
    <p:sldId id="256" r:id="rId3"/>
    <p:sldId id="257" r:id="rId4"/>
    <p:sldId id="349" r:id="rId5"/>
    <p:sldId id="258" r:id="rId6"/>
    <p:sldId id="259" r:id="rId7"/>
    <p:sldId id="298" r:id="rId8"/>
    <p:sldId id="260" r:id="rId9"/>
    <p:sldId id="350" r:id="rId10"/>
    <p:sldId id="285" r:id="rId11"/>
    <p:sldId id="300" r:id="rId12"/>
    <p:sldId id="351" r:id="rId13"/>
    <p:sldId id="301" r:id="rId14"/>
    <p:sldId id="286" r:id="rId15"/>
    <p:sldId id="287" r:id="rId16"/>
    <p:sldId id="288" r:id="rId17"/>
    <p:sldId id="290" r:id="rId18"/>
    <p:sldId id="291" r:id="rId19"/>
    <p:sldId id="293" r:id="rId20"/>
    <p:sldId id="324" r:id="rId21"/>
    <p:sldId id="325" r:id="rId22"/>
    <p:sldId id="326" r:id="rId23"/>
    <p:sldId id="327" r:id="rId24"/>
    <p:sldId id="328" r:id="rId25"/>
    <p:sldId id="329" r:id="rId26"/>
    <p:sldId id="330" r:id="rId27"/>
    <p:sldId id="331" r:id="rId28"/>
    <p:sldId id="332" r:id="rId29"/>
    <p:sldId id="333" r:id="rId30"/>
    <p:sldId id="352" r:id="rId31"/>
    <p:sldId id="320" r:id="rId32"/>
    <p:sldId id="302" r:id="rId33"/>
    <p:sldId id="318" r:id="rId34"/>
    <p:sldId id="319" r:id="rId35"/>
    <p:sldId id="296" r:id="rId36"/>
    <p:sldId id="297" r:id="rId37"/>
    <p:sldId id="303" r:id="rId38"/>
    <p:sldId id="304" r:id="rId39"/>
    <p:sldId id="305" r:id="rId40"/>
    <p:sldId id="306" r:id="rId41"/>
    <p:sldId id="311" r:id="rId42"/>
    <p:sldId id="312" r:id="rId43"/>
    <p:sldId id="313" r:id="rId44"/>
    <p:sldId id="314" r:id="rId45"/>
    <p:sldId id="315" r:id="rId46"/>
    <p:sldId id="316" r:id="rId47"/>
    <p:sldId id="317" r:id="rId48"/>
    <p:sldId id="307" r:id="rId49"/>
    <p:sldId id="310" r:id="rId50"/>
    <p:sldId id="308" r:id="rId51"/>
    <p:sldId id="353" r:id="rId52"/>
    <p:sldId id="354" r:id="rId53"/>
    <p:sldId id="355" r:id="rId54"/>
    <p:sldId id="356" r:id="rId55"/>
    <p:sldId id="357" r:id="rId56"/>
    <p:sldId id="358" r:id="rId57"/>
    <p:sldId id="359" r:id="rId58"/>
    <p:sldId id="360" r:id="rId59"/>
    <p:sldId id="361" r:id="rId60"/>
    <p:sldId id="362" r:id="rId61"/>
    <p:sldId id="363" r:id="rId62"/>
    <p:sldId id="364" r:id="rId63"/>
    <p:sldId id="365" r:id="rId64"/>
    <p:sldId id="366" r:id="rId65"/>
    <p:sldId id="367" r:id="rId66"/>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336600"/>
    <a:srgbClr val="CC0000"/>
    <a:srgbClr val="FF0000"/>
    <a:srgbClr val="CC00CC"/>
    <a:srgbClr val="003399"/>
    <a:srgbClr val="800000"/>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autoAdjust="0"/>
    <p:restoredTop sz="85537" autoAdjust="0"/>
  </p:normalViewPr>
  <p:slideViewPr>
    <p:cSldViewPr>
      <p:cViewPr varScale="1">
        <p:scale>
          <a:sx n="39" d="100"/>
          <a:sy n="39" d="100"/>
        </p:scale>
        <p:origin x="1416" y="48"/>
      </p:cViewPr>
      <p:guideLst>
        <p:guide orient="horz" pos="2160"/>
        <p:guide pos="2880"/>
      </p:guideLst>
    </p:cSldViewPr>
  </p:slideViewPr>
  <p:outlineViewPr>
    <p:cViewPr>
      <p:scale>
        <a:sx n="33" d="100"/>
        <a:sy n="33" d="100"/>
      </p:scale>
      <p:origin x="0" y="-2898"/>
    </p:cViewPr>
  </p:outlineViewPr>
  <p:notesTextViewPr>
    <p:cViewPr>
      <p:scale>
        <a:sx n="100" d="100"/>
        <a:sy n="100" d="100"/>
      </p:scale>
      <p:origin x="0" y="0"/>
    </p:cViewPr>
  </p:notesTextViewPr>
  <p:sorterViewPr>
    <p:cViewPr>
      <p:scale>
        <a:sx n="100" d="100"/>
        <a:sy n="100" d="100"/>
      </p:scale>
      <p:origin x="0" y="394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s-ES"/>
          </a:p>
        </p:txBody>
      </p:sp>
      <p:sp>
        <p:nvSpPr>
          <p:cNvPr id="327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s-ES"/>
          </a:p>
        </p:txBody>
      </p:sp>
      <p:sp>
        <p:nvSpPr>
          <p:cNvPr id="286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327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s-ES"/>
          </a:p>
        </p:txBody>
      </p:sp>
      <p:sp>
        <p:nvSpPr>
          <p:cNvPr id="327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fld id="{2F694BF1-9FF6-4F51-8B1B-FFA83A23C0F1}" type="slidenum">
              <a:rPr lang="es-ES" altLang="es-AR"/>
              <a:pPr/>
              <a:t>‹Nº›</a:t>
            </a:fld>
            <a:endParaRPr lang="es-ES" altLang="es-AR"/>
          </a:p>
        </p:txBody>
      </p:sp>
    </p:spTree>
    <p:extLst>
      <p:ext uri="{BB962C8B-B14F-4D97-AF65-F5344CB8AC3E}">
        <p14:creationId xmlns:p14="http://schemas.microsoft.com/office/powerpoint/2010/main" val="23367187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C4EA44EE-2935-476F-8249-378B3FCE7272}" type="slidenum">
              <a:rPr lang="es-ES" altLang="es-AR">
                <a:latin typeface="Times New Roman" panose="02020603050405020304" pitchFamily="18" charset="0"/>
              </a:rPr>
              <a:pPr eaLnBrk="1" hangingPunct="1"/>
              <a:t>5</a:t>
            </a:fld>
            <a:endParaRPr lang="es-ES" altLang="es-AR">
              <a:latin typeface="Times New Roman" panose="02020603050405020304" pitchFamily="18"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1747432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1 Marcador de imagen de diapositiva"/>
          <p:cNvSpPr>
            <a:spLocks noGrp="1" noRot="1" noChangeAspect="1" noTextEdit="1"/>
          </p:cNvSpPr>
          <p:nvPr>
            <p:ph type="sldImg"/>
          </p:nvPr>
        </p:nvSpPr>
        <p:spPr>
          <a:ln/>
        </p:spPr>
      </p:sp>
      <p:sp>
        <p:nvSpPr>
          <p:cNvPr id="3"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s-AR" altLang="es-AR" sz="800"/>
          </a:p>
        </p:txBody>
      </p:sp>
      <p:sp>
        <p:nvSpPr>
          <p:cNvPr id="37892" name="3 Marcador de número de diapositiva"/>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C98CF140-E70B-4CCA-B4A3-5FB1A9937F39}" type="slidenum">
              <a:rPr lang="es-ES" altLang="es-AR" sz="1200">
                <a:latin typeface="Times New Roman" panose="02020603050405020304" pitchFamily="18" charset="0"/>
              </a:rPr>
              <a:pPr algn="r" eaLnBrk="1" hangingPunct="1"/>
              <a:t>39</a:t>
            </a:fld>
            <a:endParaRPr lang="es-ES" altLang="es-AR" sz="1200">
              <a:latin typeface="Times New Roman" panose="02020603050405020304" pitchFamily="18" charset="0"/>
            </a:endParaRPr>
          </a:p>
        </p:txBody>
      </p:sp>
    </p:spTree>
    <p:extLst>
      <p:ext uri="{BB962C8B-B14F-4D97-AF65-F5344CB8AC3E}">
        <p14:creationId xmlns:p14="http://schemas.microsoft.com/office/powerpoint/2010/main" val="660436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2F694BF1-9FF6-4F51-8B1B-FFA83A23C0F1}" type="slidenum">
              <a:rPr lang="es-ES" altLang="es-AR" smtClean="0"/>
              <a:pPr/>
              <a:t>48</a:t>
            </a:fld>
            <a:endParaRPr lang="es-ES" altLang="es-AR"/>
          </a:p>
        </p:txBody>
      </p:sp>
    </p:spTree>
    <p:extLst>
      <p:ext uri="{BB962C8B-B14F-4D97-AF65-F5344CB8AC3E}">
        <p14:creationId xmlns:p14="http://schemas.microsoft.com/office/powerpoint/2010/main" val="3385594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2F694BF1-9FF6-4F51-8B1B-FFA83A23C0F1}" type="slidenum">
              <a:rPr lang="es-ES" altLang="es-AR" smtClean="0"/>
              <a:pPr/>
              <a:t>6</a:t>
            </a:fld>
            <a:endParaRPr lang="es-ES" altLang="es-AR"/>
          </a:p>
        </p:txBody>
      </p:sp>
    </p:spTree>
    <p:extLst>
      <p:ext uri="{BB962C8B-B14F-4D97-AF65-F5344CB8AC3E}">
        <p14:creationId xmlns:p14="http://schemas.microsoft.com/office/powerpoint/2010/main" val="3105915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A7A18473-CB62-40BF-87DA-C6858C221909}" type="slidenum">
              <a:rPr lang="es-ES" altLang="es-AR">
                <a:latin typeface="Times New Roman" panose="02020603050405020304" pitchFamily="18" charset="0"/>
              </a:rPr>
              <a:pPr eaLnBrk="1" hangingPunct="1"/>
              <a:t>13</a:t>
            </a:fld>
            <a:endParaRPr lang="es-ES" altLang="es-AR">
              <a:latin typeface="Times New Roman" panose="02020603050405020304" pitchFamily="18"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Tree>
    <p:extLst>
      <p:ext uri="{BB962C8B-B14F-4D97-AF65-F5344CB8AC3E}">
        <p14:creationId xmlns:p14="http://schemas.microsoft.com/office/powerpoint/2010/main" val="2047612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1 Marcador de imagen de diapositiva"/>
          <p:cNvSpPr>
            <a:spLocks noGrp="1" noRot="1" noChangeAspect="1" noTextEdit="1"/>
          </p:cNvSpPr>
          <p:nvPr>
            <p:ph type="sldImg"/>
          </p:nvPr>
        </p:nvSpPr>
        <p:spPr>
          <a:ln/>
        </p:spPr>
      </p:sp>
      <p:sp>
        <p:nvSpPr>
          <p:cNvPr id="31747"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
        <p:nvSpPr>
          <p:cNvPr id="31748"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C9A22FA3-CC1F-4102-9581-A0BF2264DCBA}" type="slidenum">
              <a:rPr lang="es-ES" altLang="es-AR">
                <a:latin typeface="Times New Roman" panose="02020603050405020304" pitchFamily="18" charset="0"/>
              </a:rPr>
              <a:pPr eaLnBrk="1" hangingPunct="1"/>
              <a:t>15</a:t>
            </a:fld>
            <a:endParaRPr lang="es-ES" altLang="es-AR">
              <a:latin typeface="Times New Roman" panose="02020603050405020304" pitchFamily="18" charset="0"/>
            </a:endParaRPr>
          </a:p>
        </p:txBody>
      </p:sp>
    </p:spTree>
    <p:extLst>
      <p:ext uri="{BB962C8B-B14F-4D97-AF65-F5344CB8AC3E}">
        <p14:creationId xmlns:p14="http://schemas.microsoft.com/office/powerpoint/2010/main" val="2229763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C8FDEACD-9E59-4078-805C-62630F520398}" type="slidenum">
              <a:rPr lang="es-ES" altLang="es-AR">
                <a:latin typeface="Times New Roman" panose="02020603050405020304" pitchFamily="18" charset="0"/>
              </a:rPr>
              <a:pPr eaLnBrk="1" hangingPunct="1"/>
              <a:t>18</a:t>
            </a:fld>
            <a:endParaRPr lang="es-ES" altLang="es-AR">
              <a:latin typeface="Times New Roman" panose="02020603050405020304" pitchFamily="18"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s-AR" altLang="es-AR" sz="800"/>
          </a:p>
        </p:txBody>
      </p:sp>
    </p:spTree>
    <p:extLst>
      <p:ext uri="{BB962C8B-B14F-4D97-AF65-F5344CB8AC3E}">
        <p14:creationId xmlns:p14="http://schemas.microsoft.com/office/powerpoint/2010/main" val="811048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1 Marcador de imagen de diapositiva"/>
          <p:cNvSpPr>
            <a:spLocks noGrp="1" noRot="1" noChangeAspect="1" noTextEdit="1"/>
          </p:cNvSpPr>
          <p:nvPr>
            <p:ph type="sldImg"/>
          </p:nvPr>
        </p:nvSpPr>
        <p:spPr>
          <a:ln/>
        </p:spPr>
      </p:sp>
      <p:sp>
        <p:nvSpPr>
          <p:cNvPr id="3"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sz="1100"/>
          </a:p>
        </p:txBody>
      </p:sp>
      <p:sp>
        <p:nvSpPr>
          <p:cNvPr id="3379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fld id="{85A45922-7FC1-4345-AA48-CC780E519DD1}" type="slidenum">
              <a:rPr lang="es-ES" altLang="es-AR">
                <a:latin typeface="Times New Roman" panose="02020603050405020304" pitchFamily="18" charset="0"/>
              </a:rPr>
              <a:pPr eaLnBrk="1" hangingPunct="1"/>
              <a:t>34</a:t>
            </a:fld>
            <a:endParaRPr lang="es-ES" altLang="es-AR">
              <a:latin typeface="Times New Roman" panose="02020603050405020304" pitchFamily="18" charset="0"/>
            </a:endParaRPr>
          </a:p>
        </p:txBody>
      </p:sp>
    </p:spTree>
    <p:extLst>
      <p:ext uri="{BB962C8B-B14F-4D97-AF65-F5344CB8AC3E}">
        <p14:creationId xmlns:p14="http://schemas.microsoft.com/office/powerpoint/2010/main" val="222066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1 Marcador de imagen de diapositiva"/>
          <p:cNvSpPr>
            <a:spLocks noGrp="1" noRot="1" noChangeAspect="1" noTextEdit="1"/>
          </p:cNvSpPr>
          <p:nvPr>
            <p:ph type="sldImg"/>
          </p:nvPr>
        </p:nvSpPr>
        <p:spPr>
          <a:ln/>
        </p:spPr>
      </p:sp>
      <p:sp>
        <p:nvSpPr>
          <p:cNvPr id="34819"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
        <p:nvSpPr>
          <p:cNvPr id="34820" name="3 Marcador de número de diapositiva"/>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91F2B9B8-C9E1-42DA-91B6-B836D65C2347}" type="slidenum">
              <a:rPr lang="es-ES" altLang="es-AR" sz="1200">
                <a:latin typeface="Times New Roman" panose="02020603050405020304" pitchFamily="18" charset="0"/>
              </a:rPr>
              <a:pPr algn="r" eaLnBrk="1" hangingPunct="1"/>
              <a:t>36</a:t>
            </a:fld>
            <a:endParaRPr lang="es-ES" altLang="es-AR" sz="1200">
              <a:latin typeface="Times New Roman" panose="02020603050405020304" pitchFamily="18" charset="0"/>
            </a:endParaRPr>
          </a:p>
        </p:txBody>
      </p:sp>
    </p:spTree>
    <p:extLst>
      <p:ext uri="{BB962C8B-B14F-4D97-AF65-F5344CB8AC3E}">
        <p14:creationId xmlns:p14="http://schemas.microsoft.com/office/powerpoint/2010/main" val="218546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1 Marcador de imagen de diapositiva"/>
          <p:cNvSpPr>
            <a:spLocks noGrp="1" noRot="1" noChangeAspect="1" noTextEdit="1"/>
          </p:cNvSpPr>
          <p:nvPr>
            <p:ph type="sldImg"/>
          </p:nvPr>
        </p:nvSpPr>
        <p:spPr>
          <a:ln/>
        </p:spPr>
      </p:sp>
      <p:sp>
        <p:nvSpPr>
          <p:cNvPr id="35843"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AR" altLang="es-AR"/>
          </a:p>
        </p:txBody>
      </p:sp>
      <p:sp>
        <p:nvSpPr>
          <p:cNvPr id="35844" name="3 Marcador de número de diapositiva"/>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567CA1D9-52B9-4BA4-9CD9-9FB09F7E77C2}" type="slidenum">
              <a:rPr lang="es-ES" altLang="es-AR" sz="1200">
                <a:latin typeface="Times New Roman" panose="02020603050405020304" pitchFamily="18" charset="0"/>
              </a:rPr>
              <a:pPr algn="r" eaLnBrk="1" hangingPunct="1"/>
              <a:t>37</a:t>
            </a:fld>
            <a:endParaRPr lang="es-ES" altLang="es-AR" sz="1200">
              <a:latin typeface="Times New Roman" panose="02020603050405020304" pitchFamily="18" charset="0"/>
            </a:endParaRPr>
          </a:p>
        </p:txBody>
      </p:sp>
    </p:spTree>
    <p:extLst>
      <p:ext uri="{BB962C8B-B14F-4D97-AF65-F5344CB8AC3E}">
        <p14:creationId xmlns:p14="http://schemas.microsoft.com/office/powerpoint/2010/main" val="2687484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1 Marcador de imagen de diapositiva"/>
          <p:cNvSpPr>
            <a:spLocks noGrp="1" noRot="1" noChangeAspect="1" noTextEdit="1"/>
          </p:cNvSpPr>
          <p:nvPr>
            <p:ph type="sldImg"/>
          </p:nvPr>
        </p:nvSpPr>
        <p:spPr>
          <a:ln/>
        </p:spPr>
      </p:sp>
      <p:sp>
        <p:nvSpPr>
          <p:cNvPr id="3"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endParaRPr lang="es-AR" altLang="es-AR" sz="1100"/>
          </a:p>
        </p:txBody>
      </p:sp>
      <p:sp>
        <p:nvSpPr>
          <p:cNvPr id="36868" name="3 Marcador de número de diapositiva"/>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FBE190C9-A431-41F9-86BA-424B0E78CD35}" type="slidenum">
              <a:rPr lang="es-ES" altLang="es-AR" sz="1200">
                <a:latin typeface="Times New Roman" panose="02020603050405020304" pitchFamily="18" charset="0"/>
              </a:rPr>
              <a:pPr algn="r" eaLnBrk="1" hangingPunct="1"/>
              <a:t>38</a:t>
            </a:fld>
            <a:endParaRPr lang="es-ES" altLang="es-AR" sz="1200">
              <a:latin typeface="Times New Roman" panose="02020603050405020304" pitchFamily="18" charset="0"/>
            </a:endParaRPr>
          </a:p>
        </p:txBody>
      </p:sp>
    </p:spTree>
    <p:extLst>
      <p:ext uri="{BB962C8B-B14F-4D97-AF65-F5344CB8AC3E}">
        <p14:creationId xmlns:p14="http://schemas.microsoft.com/office/powerpoint/2010/main" val="4112113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AR"/>
          </a:p>
        </p:txBody>
      </p:sp>
      <p:sp>
        <p:nvSpPr>
          <p:cNvPr id="4" name="Rectangle 4"/>
          <p:cNvSpPr>
            <a:spLocks noGrp="1" noChangeArrowheads="1"/>
          </p:cNvSpPr>
          <p:nvPr>
            <p:ph type="dt" sz="half" idx="10"/>
          </p:nvPr>
        </p:nvSpPr>
        <p:spPr>
          <a:ln/>
        </p:spPr>
        <p:txBody>
          <a:bodyPr/>
          <a:lstStyle>
            <a:lvl1pPr>
              <a:defRPr/>
            </a:lvl1pPr>
          </a:lstStyle>
          <a:p>
            <a:fld id="{4A731FBB-4A55-4915-A7FA-000449D553C6}" type="datetime1">
              <a:rPr lang="es-ES" altLang="es-AR"/>
              <a:pPr/>
              <a:t>10/09/2018</a:t>
            </a:fld>
            <a:endParaRPr lang="es-ES" altLang="es-AR"/>
          </a:p>
        </p:txBody>
      </p:sp>
      <p:sp>
        <p:nvSpPr>
          <p:cNvPr id="5" name="Rectangle 5"/>
          <p:cNvSpPr>
            <a:spLocks noGrp="1" noChangeArrowheads="1"/>
          </p:cNvSpPr>
          <p:nvPr>
            <p:ph type="ftr" sz="quarter" idx="11"/>
          </p:nvPr>
        </p:nvSpPr>
        <p:spPr>
          <a:ln/>
        </p:spPr>
        <p:txBody>
          <a:bodyPr/>
          <a:lstStyle>
            <a:lvl1pPr>
              <a:defRPr/>
            </a:lvl1pPr>
          </a:lstStyle>
          <a:p>
            <a:endParaRPr lang="es-ES" altLang="es-AR"/>
          </a:p>
        </p:txBody>
      </p:sp>
      <p:sp>
        <p:nvSpPr>
          <p:cNvPr id="6" name="Rectangle 6"/>
          <p:cNvSpPr>
            <a:spLocks noGrp="1" noChangeArrowheads="1"/>
          </p:cNvSpPr>
          <p:nvPr>
            <p:ph type="sldNum" sz="quarter" idx="12"/>
          </p:nvPr>
        </p:nvSpPr>
        <p:spPr>
          <a:ln/>
        </p:spPr>
        <p:txBody>
          <a:bodyPr/>
          <a:lstStyle>
            <a:lvl1pPr>
              <a:defRPr/>
            </a:lvl1pPr>
          </a:lstStyle>
          <a:p>
            <a:fld id="{77C1086E-E842-4283-99CC-B5700A9FE1ED}" type="slidenum">
              <a:rPr lang="es-ES" altLang="es-AR"/>
              <a:pPr/>
              <a:t>‹Nº›</a:t>
            </a:fld>
            <a:endParaRPr lang="es-ES" altLang="es-AR"/>
          </a:p>
        </p:txBody>
      </p:sp>
    </p:spTree>
    <p:extLst>
      <p:ext uri="{BB962C8B-B14F-4D97-AF65-F5344CB8AC3E}">
        <p14:creationId xmlns:p14="http://schemas.microsoft.com/office/powerpoint/2010/main" val="1590197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4"/>
          <p:cNvSpPr>
            <a:spLocks noGrp="1" noChangeArrowheads="1"/>
          </p:cNvSpPr>
          <p:nvPr>
            <p:ph type="dt" sz="half" idx="10"/>
          </p:nvPr>
        </p:nvSpPr>
        <p:spPr>
          <a:ln/>
        </p:spPr>
        <p:txBody>
          <a:bodyPr/>
          <a:lstStyle>
            <a:lvl1pPr>
              <a:defRPr/>
            </a:lvl1pPr>
          </a:lstStyle>
          <a:p>
            <a:fld id="{69523105-1B7F-4279-8130-12E956D46F81}" type="datetime1">
              <a:rPr lang="es-ES" altLang="es-AR"/>
              <a:pPr/>
              <a:t>10/09/2018</a:t>
            </a:fld>
            <a:endParaRPr lang="es-ES" altLang="es-AR"/>
          </a:p>
        </p:txBody>
      </p:sp>
      <p:sp>
        <p:nvSpPr>
          <p:cNvPr id="5" name="Rectangle 5"/>
          <p:cNvSpPr>
            <a:spLocks noGrp="1" noChangeArrowheads="1"/>
          </p:cNvSpPr>
          <p:nvPr>
            <p:ph type="ftr" sz="quarter" idx="11"/>
          </p:nvPr>
        </p:nvSpPr>
        <p:spPr>
          <a:ln/>
        </p:spPr>
        <p:txBody>
          <a:bodyPr/>
          <a:lstStyle>
            <a:lvl1pPr>
              <a:defRPr/>
            </a:lvl1pPr>
          </a:lstStyle>
          <a:p>
            <a:endParaRPr lang="es-ES" altLang="es-AR"/>
          </a:p>
        </p:txBody>
      </p:sp>
      <p:sp>
        <p:nvSpPr>
          <p:cNvPr id="6" name="Rectangle 6"/>
          <p:cNvSpPr>
            <a:spLocks noGrp="1" noChangeArrowheads="1"/>
          </p:cNvSpPr>
          <p:nvPr>
            <p:ph type="sldNum" sz="quarter" idx="12"/>
          </p:nvPr>
        </p:nvSpPr>
        <p:spPr>
          <a:ln/>
        </p:spPr>
        <p:txBody>
          <a:bodyPr/>
          <a:lstStyle>
            <a:lvl1pPr>
              <a:defRPr/>
            </a:lvl1pPr>
          </a:lstStyle>
          <a:p>
            <a:fld id="{2E10C6EC-0636-4127-AA29-7E9B58A2F8AF}" type="slidenum">
              <a:rPr lang="es-ES" altLang="es-AR"/>
              <a:pPr/>
              <a:t>‹Nº›</a:t>
            </a:fld>
            <a:endParaRPr lang="es-ES" altLang="es-AR"/>
          </a:p>
        </p:txBody>
      </p:sp>
    </p:spTree>
    <p:extLst>
      <p:ext uri="{BB962C8B-B14F-4D97-AF65-F5344CB8AC3E}">
        <p14:creationId xmlns:p14="http://schemas.microsoft.com/office/powerpoint/2010/main" val="2588130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4"/>
          <p:cNvSpPr>
            <a:spLocks noGrp="1" noChangeArrowheads="1"/>
          </p:cNvSpPr>
          <p:nvPr>
            <p:ph type="dt" sz="half" idx="10"/>
          </p:nvPr>
        </p:nvSpPr>
        <p:spPr>
          <a:ln/>
        </p:spPr>
        <p:txBody>
          <a:bodyPr/>
          <a:lstStyle>
            <a:lvl1pPr>
              <a:defRPr/>
            </a:lvl1pPr>
          </a:lstStyle>
          <a:p>
            <a:fld id="{968F5D31-7187-4A79-A64D-3C79E5FF0293}" type="datetime1">
              <a:rPr lang="es-ES" altLang="es-AR"/>
              <a:pPr/>
              <a:t>10/09/2018</a:t>
            </a:fld>
            <a:endParaRPr lang="es-ES" altLang="es-AR"/>
          </a:p>
        </p:txBody>
      </p:sp>
      <p:sp>
        <p:nvSpPr>
          <p:cNvPr id="5" name="Rectangle 5"/>
          <p:cNvSpPr>
            <a:spLocks noGrp="1" noChangeArrowheads="1"/>
          </p:cNvSpPr>
          <p:nvPr>
            <p:ph type="ftr" sz="quarter" idx="11"/>
          </p:nvPr>
        </p:nvSpPr>
        <p:spPr>
          <a:ln/>
        </p:spPr>
        <p:txBody>
          <a:bodyPr/>
          <a:lstStyle>
            <a:lvl1pPr>
              <a:defRPr/>
            </a:lvl1pPr>
          </a:lstStyle>
          <a:p>
            <a:endParaRPr lang="es-ES" altLang="es-AR"/>
          </a:p>
        </p:txBody>
      </p:sp>
      <p:sp>
        <p:nvSpPr>
          <p:cNvPr id="6" name="Rectangle 6"/>
          <p:cNvSpPr>
            <a:spLocks noGrp="1" noChangeArrowheads="1"/>
          </p:cNvSpPr>
          <p:nvPr>
            <p:ph type="sldNum" sz="quarter" idx="12"/>
          </p:nvPr>
        </p:nvSpPr>
        <p:spPr>
          <a:ln/>
        </p:spPr>
        <p:txBody>
          <a:bodyPr/>
          <a:lstStyle>
            <a:lvl1pPr>
              <a:defRPr/>
            </a:lvl1pPr>
          </a:lstStyle>
          <a:p>
            <a:fld id="{6BC4F093-8B92-42A2-9BC7-7B516F94D6AF}" type="slidenum">
              <a:rPr lang="es-ES" altLang="es-AR"/>
              <a:pPr/>
              <a:t>‹Nº›</a:t>
            </a:fld>
            <a:endParaRPr lang="es-ES" altLang="es-AR"/>
          </a:p>
        </p:txBody>
      </p:sp>
    </p:spTree>
    <p:extLst>
      <p:ext uri="{BB962C8B-B14F-4D97-AF65-F5344CB8AC3E}">
        <p14:creationId xmlns:p14="http://schemas.microsoft.com/office/powerpoint/2010/main" val="4182505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4A731FBB-4A55-4915-A7FA-000449D553C6}" type="datetime1">
              <a:rPr lang="es-ES" altLang="es-AR" smtClean="0"/>
              <a:pPr/>
              <a:t>10/09/2018</a:t>
            </a:fld>
            <a:endParaRPr lang="es-ES" altLang="es-AR"/>
          </a:p>
        </p:txBody>
      </p:sp>
      <p:sp>
        <p:nvSpPr>
          <p:cNvPr id="5" name="Footer Placeholder 4"/>
          <p:cNvSpPr>
            <a:spLocks noGrp="1"/>
          </p:cNvSpPr>
          <p:nvPr>
            <p:ph type="ftr" sz="quarter" idx="11"/>
          </p:nvPr>
        </p:nvSpPr>
        <p:spPr/>
        <p:txBody>
          <a:bodyPr/>
          <a:lstStyle/>
          <a:p>
            <a:endParaRPr lang="es-ES" altLang="es-AR"/>
          </a:p>
        </p:txBody>
      </p:sp>
      <p:sp>
        <p:nvSpPr>
          <p:cNvPr id="6" name="Slide Number Placeholder 5"/>
          <p:cNvSpPr>
            <a:spLocks noGrp="1"/>
          </p:cNvSpPr>
          <p:nvPr>
            <p:ph type="sldNum" sz="quarter" idx="12"/>
          </p:nvPr>
        </p:nvSpPr>
        <p:spPr/>
        <p:txBody>
          <a:bodyPr/>
          <a:lstStyle/>
          <a:p>
            <a:fld id="{77C1086E-E842-4283-99CC-B5700A9FE1ED}" type="slidenum">
              <a:rPr lang="es-ES" altLang="es-AR" smtClean="0"/>
              <a:pPr/>
              <a:t>‹Nº›</a:t>
            </a:fld>
            <a:endParaRPr lang="es-ES" altLang="es-AR"/>
          </a:p>
        </p:txBody>
      </p:sp>
    </p:spTree>
    <p:extLst>
      <p:ext uri="{BB962C8B-B14F-4D97-AF65-F5344CB8AC3E}">
        <p14:creationId xmlns:p14="http://schemas.microsoft.com/office/powerpoint/2010/main" val="3580575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855A8F5-F1CA-4082-8795-D7073E2E3A69}" type="datetime1">
              <a:rPr lang="es-ES" altLang="es-AR" smtClean="0"/>
              <a:pPr/>
              <a:t>10/09/2018</a:t>
            </a:fld>
            <a:endParaRPr lang="es-ES" altLang="es-AR"/>
          </a:p>
        </p:txBody>
      </p:sp>
      <p:sp>
        <p:nvSpPr>
          <p:cNvPr id="5" name="Footer Placeholder 4"/>
          <p:cNvSpPr>
            <a:spLocks noGrp="1"/>
          </p:cNvSpPr>
          <p:nvPr>
            <p:ph type="ftr" sz="quarter" idx="11"/>
          </p:nvPr>
        </p:nvSpPr>
        <p:spPr/>
        <p:txBody>
          <a:bodyPr/>
          <a:lstStyle/>
          <a:p>
            <a:endParaRPr lang="es-ES" altLang="es-AR"/>
          </a:p>
        </p:txBody>
      </p:sp>
      <p:sp>
        <p:nvSpPr>
          <p:cNvPr id="6" name="Slide Number Placeholder 5"/>
          <p:cNvSpPr>
            <a:spLocks noGrp="1"/>
          </p:cNvSpPr>
          <p:nvPr>
            <p:ph type="sldNum" sz="quarter" idx="12"/>
          </p:nvPr>
        </p:nvSpPr>
        <p:spPr/>
        <p:txBody>
          <a:bodyPr/>
          <a:lstStyle/>
          <a:p>
            <a:fld id="{8EC9A149-7ABE-4F05-8E9F-C656D7D7785B}" type="slidenum">
              <a:rPr lang="es-ES" altLang="es-AR" smtClean="0"/>
              <a:pPr/>
              <a:t>‹Nº›</a:t>
            </a:fld>
            <a:endParaRPr lang="es-ES" altLang="es-AR"/>
          </a:p>
        </p:txBody>
      </p:sp>
    </p:spTree>
    <p:extLst>
      <p:ext uri="{BB962C8B-B14F-4D97-AF65-F5344CB8AC3E}">
        <p14:creationId xmlns:p14="http://schemas.microsoft.com/office/powerpoint/2010/main" val="238050685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DA2F3CAF-40F4-4F23-BE51-97BF63DC6B78}" type="datetime1">
              <a:rPr lang="es-ES" altLang="es-AR" smtClean="0"/>
              <a:pPr/>
              <a:t>10/09/2018</a:t>
            </a:fld>
            <a:endParaRPr lang="es-ES" altLang="es-AR"/>
          </a:p>
        </p:txBody>
      </p:sp>
      <p:sp>
        <p:nvSpPr>
          <p:cNvPr id="5" name="Footer Placeholder 4"/>
          <p:cNvSpPr>
            <a:spLocks noGrp="1"/>
          </p:cNvSpPr>
          <p:nvPr>
            <p:ph type="ftr" sz="quarter" idx="11"/>
          </p:nvPr>
        </p:nvSpPr>
        <p:spPr/>
        <p:txBody>
          <a:bodyPr/>
          <a:lstStyle/>
          <a:p>
            <a:endParaRPr lang="es-ES" altLang="es-AR"/>
          </a:p>
        </p:txBody>
      </p:sp>
      <p:sp>
        <p:nvSpPr>
          <p:cNvPr id="6" name="Slide Number Placeholder 5"/>
          <p:cNvSpPr>
            <a:spLocks noGrp="1"/>
          </p:cNvSpPr>
          <p:nvPr>
            <p:ph type="sldNum" sz="quarter" idx="12"/>
          </p:nvPr>
        </p:nvSpPr>
        <p:spPr/>
        <p:txBody>
          <a:bodyPr/>
          <a:lstStyle/>
          <a:p>
            <a:fld id="{E180DE1C-DF49-432F-A07C-83C686EDD17B}" type="slidenum">
              <a:rPr lang="es-ES" altLang="es-AR" smtClean="0"/>
              <a:pPr/>
              <a:t>‹Nº›</a:t>
            </a:fld>
            <a:endParaRPr lang="es-ES" altLang="es-AR"/>
          </a:p>
        </p:txBody>
      </p:sp>
    </p:spTree>
    <p:extLst>
      <p:ext uri="{BB962C8B-B14F-4D97-AF65-F5344CB8AC3E}">
        <p14:creationId xmlns:p14="http://schemas.microsoft.com/office/powerpoint/2010/main" val="6995564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855A8F5-F1CA-4082-8795-D7073E2E3A69}" type="datetime1">
              <a:rPr lang="es-ES" altLang="es-AR" smtClean="0"/>
              <a:pPr/>
              <a:t>10/09/2018</a:t>
            </a:fld>
            <a:endParaRPr lang="es-ES" altLang="es-AR"/>
          </a:p>
        </p:txBody>
      </p:sp>
      <p:sp>
        <p:nvSpPr>
          <p:cNvPr id="6" name="Footer Placeholder 5"/>
          <p:cNvSpPr>
            <a:spLocks noGrp="1"/>
          </p:cNvSpPr>
          <p:nvPr>
            <p:ph type="ftr" sz="quarter" idx="11"/>
          </p:nvPr>
        </p:nvSpPr>
        <p:spPr/>
        <p:txBody>
          <a:bodyPr/>
          <a:lstStyle/>
          <a:p>
            <a:endParaRPr lang="es-ES" altLang="es-AR"/>
          </a:p>
        </p:txBody>
      </p:sp>
      <p:sp>
        <p:nvSpPr>
          <p:cNvPr id="7" name="Slide Number Placeholder 6"/>
          <p:cNvSpPr>
            <a:spLocks noGrp="1"/>
          </p:cNvSpPr>
          <p:nvPr>
            <p:ph type="sldNum" sz="quarter" idx="12"/>
          </p:nvPr>
        </p:nvSpPr>
        <p:spPr/>
        <p:txBody>
          <a:bodyPr/>
          <a:lstStyle/>
          <a:p>
            <a:fld id="{8EC9A149-7ABE-4F05-8E9F-C656D7D7785B}" type="slidenum">
              <a:rPr lang="es-ES" altLang="es-AR" smtClean="0"/>
              <a:pPr/>
              <a:t>‹Nº›</a:t>
            </a:fld>
            <a:endParaRPr lang="es-ES" altLang="es-AR"/>
          </a:p>
        </p:txBody>
      </p:sp>
    </p:spTree>
    <p:extLst>
      <p:ext uri="{BB962C8B-B14F-4D97-AF65-F5344CB8AC3E}">
        <p14:creationId xmlns:p14="http://schemas.microsoft.com/office/powerpoint/2010/main" val="2234829437"/>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1855A8F5-F1CA-4082-8795-D7073E2E3A69}" type="datetime1">
              <a:rPr lang="es-ES" altLang="es-AR" smtClean="0"/>
              <a:pPr/>
              <a:t>10/09/2018</a:t>
            </a:fld>
            <a:endParaRPr lang="es-ES" altLang="es-AR"/>
          </a:p>
        </p:txBody>
      </p:sp>
      <p:sp>
        <p:nvSpPr>
          <p:cNvPr id="8" name="Footer Placeholder 7"/>
          <p:cNvSpPr>
            <a:spLocks noGrp="1"/>
          </p:cNvSpPr>
          <p:nvPr>
            <p:ph type="ftr" sz="quarter" idx="11"/>
          </p:nvPr>
        </p:nvSpPr>
        <p:spPr/>
        <p:txBody>
          <a:bodyPr/>
          <a:lstStyle/>
          <a:p>
            <a:endParaRPr lang="es-ES" altLang="es-AR"/>
          </a:p>
        </p:txBody>
      </p:sp>
      <p:sp>
        <p:nvSpPr>
          <p:cNvPr id="9" name="Slide Number Placeholder 8"/>
          <p:cNvSpPr>
            <a:spLocks noGrp="1"/>
          </p:cNvSpPr>
          <p:nvPr>
            <p:ph type="sldNum" sz="quarter" idx="12"/>
          </p:nvPr>
        </p:nvSpPr>
        <p:spPr/>
        <p:txBody>
          <a:bodyPr/>
          <a:lstStyle/>
          <a:p>
            <a:fld id="{8EC9A149-7ABE-4F05-8E9F-C656D7D7785B}" type="slidenum">
              <a:rPr lang="es-ES" altLang="es-AR" smtClean="0"/>
              <a:pPr/>
              <a:t>‹Nº›</a:t>
            </a:fld>
            <a:endParaRPr lang="es-ES" altLang="es-AR"/>
          </a:p>
        </p:txBody>
      </p:sp>
    </p:spTree>
    <p:extLst>
      <p:ext uri="{BB962C8B-B14F-4D97-AF65-F5344CB8AC3E}">
        <p14:creationId xmlns:p14="http://schemas.microsoft.com/office/powerpoint/2010/main" val="4084504575"/>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1855A8F5-F1CA-4082-8795-D7073E2E3A69}" type="datetime1">
              <a:rPr lang="es-ES" altLang="es-AR" smtClean="0"/>
              <a:pPr/>
              <a:t>10/09/2018</a:t>
            </a:fld>
            <a:endParaRPr lang="es-ES" altLang="es-AR"/>
          </a:p>
        </p:txBody>
      </p:sp>
      <p:sp>
        <p:nvSpPr>
          <p:cNvPr id="4" name="Footer Placeholder 3"/>
          <p:cNvSpPr>
            <a:spLocks noGrp="1"/>
          </p:cNvSpPr>
          <p:nvPr>
            <p:ph type="ftr" sz="quarter" idx="11"/>
          </p:nvPr>
        </p:nvSpPr>
        <p:spPr/>
        <p:txBody>
          <a:bodyPr/>
          <a:lstStyle/>
          <a:p>
            <a:endParaRPr lang="es-ES" altLang="es-AR"/>
          </a:p>
        </p:txBody>
      </p:sp>
      <p:sp>
        <p:nvSpPr>
          <p:cNvPr id="5" name="Slide Number Placeholder 4"/>
          <p:cNvSpPr>
            <a:spLocks noGrp="1"/>
          </p:cNvSpPr>
          <p:nvPr>
            <p:ph type="sldNum" sz="quarter" idx="12"/>
          </p:nvPr>
        </p:nvSpPr>
        <p:spPr/>
        <p:txBody>
          <a:bodyPr/>
          <a:lstStyle/>
          <a:p>
            <a:fld id="{8EC9A149-7ABE-4F05-8E9F-C656D7D7785B}" type="slidenum">
              <a:rPr lang="es-ES" altLang="es-AR" smtClean="0"/>
              <a:pPr/>
              <a:t>‹Nº›</a:t>
            </a:fld>
            <a:endParaRPr lang="es-ES" altLang="es-AR"/>
          </a:p>
        </p:txBody>
      </p:sp>
    </p:spTree>
    <p:extLst>
      <p:ext uri="{BB962C8B-B14F-4D97-AF65-F5344CB8AC3E}">
        <p14:creationId xmlns:p14="http://schemas.microsoft.com/office/powerpoint/2010/main" val="202669376"/>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480622-03F7-4BFE-B373-0A2421EB8D41}" type="datetime1">
              <a:rPr lang="es-ES" altLang="es-AR" smtClean="0"/>
              <a:pPr/>
              <a:t>10/09/2018</a:t>
            </a:fld>
            <a:endParaRPr lang="es-ES" altLang="es-AR"/>
          </a:p>
        </p:txBody>
      </p:sp>
      <p:sp>
        <p:nvSpPr>
          <p:cNvPr id="3" name="Footer Placeholder 2"/>
          <p:cNvSpPr>
            <a:spLocks noGrp="1"/>
          </p:cNvSpPr>
          <p:nvPr>
            <p:ph type="ftr" sz="quarter" idx="11"/>
          </p:nvPr>
        </p:nvSpPr>
        <p:spPr/>
        <p:txBody>
          <a:bodyPr/>
          <a:lstStyle/>
          <a:p>
            <a:endParaRPr lang="es-ES" altLang="es-AR"/>
          </a:p>
        </p:txBody>
      </p:sp>
      <p:sp>
        <p:nvSpPr>
          <p:cNvPr id="4" name="Slide Number Placeholder 3"/>
          <p:cNvSpPr>
            <a:spLocks noGrp="1"/>
          </p:cNvSpPr>
          <p:nvPr>
            <p:ph type="sldNum" sz="quarter" idx="12"/>
          </p:nvPr>
        </p:nvSpPr>
        <p:spPr/>
        <p:txBody>
          <a:bodyPr/>
          <a:lstStyle/>
          <a:p>
            <a:fld id="{55C58BB3-8DBF-4D5F-9A7D-46225F2985EB}" type="slidenum">
              <a:rPr lang="es-ES" altLang="es-AR" smtClean="0"/>
              <a:pPr/>
              <a:t>‹Nº›</a:t>
            </a:fld>
            <a:endParaRPr lang="es-ES" altLang="es-AR"/>
          </a:p>
        </p:txBody>
      </p:sp>
    </p:spTree>
    <p:extLst>
      <p:ext uri="{BB962C8B-B14F-4D97-AF65-F5344CB8AC3E}">
        <p14:creationId xmlns:p14="http://schemas.microsoft.com/office/powerpoint/2010/main" val="27382017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1855A8F5-F1CA-4082-8795-D7073E2E3A69}" type="datetime1">
              <a:rPr lang="es-ES" altLang="es-AR" smtClean="0"/>
              <a:pPr/>
              <a:t>10/09/2018</a:t>
            </a:fld>
            <a:endParaRPr lang="es-ES" altLang="es-AR"/>
          </a:p>
        </p:txBody>
      </p:sp>
      <p:sp>
        <p:nvSpPr>
          <p:cNvPr id="6" name="Footer Placeholder 5"/>
          <p:cNvSpPr>
            <a:spLocks noGrp="1"/>
          </p:cNvSpPr>
          <p:nvPr>
            <p:ph type="ftr" sz="quarter" idx="11"/>
          </p:nvPr>
        </p:nvSpPr>
        <p:spPr/>
        <p:txBody>
          <a:bodyPr/>
          <a:lstStyle/>
          <a:p>
            <a:endParaRPr lang="es-ES" altLang="es-AR"/>
          </a:p>
        </p:txBody>
      </p:sp>
      <p:sp>
        <p:nvSpPr>
          <p:cNvPr id="7" name="Slide Number Placeholder 6"/>
          <p:cNvSpPr>
            <a:spLocks noGrp="1"/>
          </p:cNvSpPr>
          <p:nvPr>
            <p:ph type="sldNum" sz="quarter" idx="12"/>
          </p:nvPr>
        </p:nvSpPr>
        <p:spPr/>
        <p:txBody>
          <a:bodyPr/>
          <a:lstStyle/>
          <a:p>
            <a:fld id="{8EC9A149-7ABE-4F05-8E9F-C656D7D7785B}" type="slidenum">
              <a:rPr lang="es-ES" altLang="es-AR" smtClean="0"/>
              <a:pPr/>
              <a:t>‹Nº›</a:t>
            </a:fld>
            <a:endParaRPr lang="es-ES" altLang="es-AR"/>
          </a:p>
        </p:txBody>
      </p:sp>
    </p:spTree>
    <p:extLst>
      <p:ext uri="{BB962C8B-B14F-4D97-AF65-F5344CB8AC3E}">
        <p14:creationId xmlns:p14="http://schemas.microsoft.com/office/powerpoint/2010/main" val="354935709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4"/>
          <p:cNvSpPr>
            <a:spLocks noGrp="1" noChangeArrowheads="1"/>
          </p:cNvSpPr>
          <p:nvPr>
            <p:ph type="dt" sz="half" idx="10"/>
          </p:nvPr>
        </p:nvSpPr>
        <p:spPr>
          <a:ln/>
        </p:spPr>
        <p:txBody>
          <a:bodyPr/>
          <a:lstStyle>
            <a:lvl1pPr>
              <a:defRPr/>
            </a:lvl1pPr>
          </a:lstStyle>
          <a:p>
            <a:fld id="{70F825BC-AC77-496C-B694-0237F5968F77}" type="datetime1">
              <a:rPr lang="es-ES" altLang="es-AR"/>
              <a:pPr/>
              <a:t>10/09/2018</a:t>
            </a:fld>
            <a:endParaRPr lang="es-ES" altLang="es-AR"/>
          </a:p>
        </p:txBody>
      </p:sp>
      <p:sp>
        <p:nvSpPr>
          <p:cNvPr id="5" name="Rectangle 5"/>
          <p:cNvSpPr>
            <a:spLocks noGrp="1" noChangeArrowheads="1"/>
          </p:cNvSpPr>
          <p:nvPr>
            <p:ph type="ftr" sz="quarter" idx="11"/>
          </p:nvPr>
        </p:nvSpPr>
        <p:spPr>
          <a:ln/>
        </p:spPr>
        <p:txBody>
          <a:bodyPr/>
          <a:lstStyle>
            <a:lvl1pPr>
              <a:defRPr/>
            </a:lvl1pPr>
          </a:lstStyle>
          <a:p>
            <a:endParaRPr lang="es-ES" altLang="es-AR"/>
          </a:p>
        </p:txBody>
      </p:sp>
      <p:sp>
        <p:nvSpPr>
          <p:cNvPr id="6" name="Rectangle 6"/>
          <p:cNvSpPr>
            <a:spLocks noGrp="1" noChangeArrowheads="1"/>
          </p:cNvSpPr>
          <p:nvPr>
            <p:ph type="sldNum" sz="quarter" idx="12"/>
          </p:nvPr>
        </p:nvSpPr>
        <p:spPr>
          <a:ln/>
        </p:spPr>
        <p:txBody>
          <a:bodyPr/>
          <a:lstStyle>
            <a:lvl1pPr>
              <a:defRPr/>
            </a:lvl1pPr>
          </a:lstStyle>
          <a:p>
            <a:fld id="{36CE646C-CB5F-4CAD-A727-E157A26089CE}" type="slidenum">
              <a:rPr lang="es-ES" altLang="es-AR"/>
              <a:pPr/>
              <a:t>‹Nº›</a:t>
            </a:fld>
            <a:endParaRPr lang="es-ES" altLang="es-AR"/>
          </a:p>
        </p:txBody>
      </p:sp>
    </p:spTree>
    <p:extLst>
      <p:ext uri="{BB962C8B-B14F-4D97-AF65-F5344CB8AC3E}">
        <p14:creationId xmlns:p14="http://schemas.microsoft.com/office/powerpoint/2010/main" val="1918758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D01600A4-3A2F-4A5F-8D23-67D33F449F1D}" type="datetime1">
              <a:rPr lang="es-ES" altLang="es-AR" smtClean="0"/>
              <a:pPr/>
              <a:t>10/09/2018</a:t>
            </a:fld>
            <a:endParaRPr lang="es-ES" altLang="es-AR"/>
          </a:p>
        </p:txBody>
      </p:sp>
      <p:sp>
        <p:nvSpPr>
          <p:cNvPr id="6" name="Footer Placeholder 5"/>
          <p:cNvSpPr>
            <a:spLocks noGrp="1"/>
          </p:cNvSpPr>
          <p:nvPr>
            <p:ph type="ftr" sz="quarter" idx="11"/>
          </p:nvPr>
        </p:nvSpPr>
        <p:spPr/>
        <p:txBody>
          <a:bodyPr/>
          <a:lstStyle/>
          <a:p>
            <a:endParaRPr lang="es-ES" altLang="es-AR"/>
          </a:p>
        </p:txBody>
      </p:sp>
      <p:sp>
        <p:nvSpPr>
          <p:cNvPr id="7" name="Slide Number Placeholder 6"/>
          <p:cNvSpPr>
            <a:spLocks noGrp="1"/>
          </p:cNvSpPr>
          <p:nvPr>
            <p:ph type="sldNum" sz="quarter" idx="12"/>
          </p:nvPr>
        </p:nvSpPr>
        <p:spPr/>
        <p:txBody>
          <a:bodyPr/>
          <a:lstStyle/>
          <a:p>
            <a:fld id="{D5A89897-BEA6-4FDE-AEE4-1B9405065615}" type="slidenum">
              <a:rPr lang="es-ES" altLang="es-AR" smtClean="0"/>
              <a:pPr/>
              <a:t>‹Nº›</a:t>
            </a:fld>
            <a:endParaRPr lang="es-ES" altLang="es-AR"/>
          </a:p>
        </p:txBody>
      </p:sp>
    </p:spTree>
    <p:extLst>
      <p:ext uri="{BB962C8B-B14F-4D97-AF65-F5344CB8AC3E}">
        <p14:creationId xmlns:p14="http://schemas.microsoft.com/office/powerpoint/2010/main" val="6052142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855A8F5-F1CA-4082-8795-D7073E2E3A69}" type="datetime1">
              <a:rPr lang="es-ES" altLang="es-AR" smtClean="0"/>
              <a:pPr/>
              <a:t>10/09/2018</a:t>
            </a:fld>
            <a:endParaRPr lang="es-ES" altLang="es-AR"/>
          </a:p>
        </p:txBody>
      </p:sp>
      <p:sp>
        <p:nvSpPr>
          <p:cNvPr id="5" name="Footer Placeholder 4"/>
          <p:cNvSpPr>
            <a:spLocks noGrp="1"/>
          </p:cNvSpPr>
          <p:nvPr>
            <p:ph type="ftr" sz="quarter" idx="11"/>
          </p:nvPr>
        </p:nvSpPr>
        <p:spPr/>
        <p:txBody>
          <a:bodyPr/>
          <a:lstStyle/>
          <a:p>
            <a:endParaRPr lang="es-ES" altLang="es-AR"/>
          </a:p>
        </p:txBody>
      </p:sp>
      <p:sp>
        <p:nvSpPr>
          <p:cNvPr id="6" name="Slide Number Placeholder 5"/>
          <p:cNvSpPr>
            <a:spLocks noGrp="1"/>
          </p:cNvSpPr>
          <p:nvPr>
            <p:ph type="sldNum" sz="quarter" idx="12"/>
          </p:nvPr>
        </p:nvSpPr>
        <p:spPr/>
        <p:txBody>
          <a:bodyPr/>
          <a:lstStyle/>
          <a:p>
            <a:fld id="{8EC9A149-7ABE-4F05-8E9F-C656D7D7785B}" type="slidenum">
              <a:rPr lang="es-ES" altLang="es-AR" smtClean="0"/>
              <a:pPr/>
              <a:t>‹Nº›</a:t>
            </a:fld>
            <a:endParaRPr lang="es-ES" altLang="es-AR"/>
          </a:p>
        </p:txBody>
      </p:sp>
    </p:spTree>
    <p:extLst>
      <p:ext uri="{BB962C8B-B14F-4D97-AF65-F5344CB8AC3E}">
        <p14:creationId xmlns:p14="http://schemas.microsoft.com/office/powerpoint/2010/main" val="430602344"/>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855A8F5-F1CA-4082-8795-D7073E2E3A69}" type="datetime1">
              <a:rPr lang="es-ES" altLang="es-AR" smtClean="0"/>
              <a:pPr/>
              <a:t>10/09/2018</a:t>
            </a:fld>
            <a:endParaRPr lang="es-ES" altLang="es-AR"/>
          </a:p>
        </p:txBody>
      </p:sp>
      <p:sp>
        <p:nvSpPr>
          <p:cNvPr id="5" name="Footer Placeholder 4"/>
          <p:cNvSpPr>
            <a:spLocks noGrp="1"/>
          </p:cNvSpPr>
          <p:nvPr>
            <p:ph type="ftr" sz="quarter" idx="11"/>
          </p:nvPr>
        </p:nvSpPr>
        <p:spPr/>
        <p:txBody>
          <a:bodyPr/>
          <a:lstStyle/>
          <a:p>
            <a:endParaRPr lang="es-ES" altLang="es-AR"/>
          </a:p>
        </p:txBody>
      </p:sp>
      <p:sp>
        <p:nvSpPr>
          <p:cNvPr id="6" name="Slide Number Placeholder 5"/>
          <p:cNvSpPr>
            <a:spLocks noGrp="1"/>
          </p:cNvSpPr>
          <p:nvPr>
            <p:ph type="sldNum" sz="quarter" idx="12"/>
          </p:nvPr>
        </p:nvSpPr>
        <p:spPr/>
        <p:txBody>
          <a:bodyPr/>
          <a:lstStyle/>
          <a:p>
            <a:fld id="{8EC9A149-7ABE-4F05-8E9F-C656D7D7785B}" type="slidenum">
              <a:rPr lang="es-ES" altLang="es-AR" smtClean="0"/>
              <a:pPr/>
              <a:t>‹Nº›</a:t>
            </a:fld>
            <a:endParaRPr lang="es-ES" altLang="es-AR"/>
          </a:p>
        </p:txBody>
      </p:sp>
    </p:spTree>
    <p:extLst>
      <p:ext uri="{BB962C8B-B14F-4D97-AF65-F5344CB8AC3E}">
        <p14:creationId xmlns:p14="http://schemas.microsoft.com/office/powerpoint/2010/main" val="2256207820"/>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0F825BC-AC77-496C-B694-0237F5968F77}" type="datetime1">
              <a:rPr lang="es-ES" altLang="es-AR" smtClean="0"/>
              <a:pPr/>
              <a:t>10/09/2018</a:t>
            </a:fld>
            <a:endParaRPr lang="es-ES" altLang="es-AR"/>
          </a:p>
        </p:txBody>
      </p:sp>
      <p:sp>
        <p:nvSpPr>
          <p:cNvPr id="5" name="Footer Placeholder 4"/>
          <p:cNvSpPr>
            <a:spLocks noGrp="1"/>
          </p:cNvSpPr>
          <p:nvPr>
            <p:ph type="ftr" sz="quarter" idx="11"/>
          </p:nvPr>
        </p:nvSpPr>
        <p:spPr/>
        <p:txBody>
          <a:bodyPr/>
          <a:lstStyle/>
          <a:p>
            <a:endParaRPr lang="es-ES" altLang="es-AR"/>
          </a:p>
        </p:txBody>
      </p:sp>
      <p:sp>
        <p:nvSpPr>
          <p:cNvPr id="6" name="Slide Number Placeholder 5"/>
          <p:cNvSpPr>
            <a:spLocks noGrp="1"/>
          </p:cNvSpPr>
          <p:nvPr>
            <p:ph type="sldNum" sz="quarter" idx="12"/>
          </p:nvPr>
        </p:nvSpPr>
        <p:spPr/>
        <p:txBody>
          <a:bodyPr/>
          <a:lstStyle/>
          <a:p>
            <a:fld id="{36CE646C-CB5F-4CAD-A727-E157A26089CE}" type="slidenum">
              <a:rPr lang="es-ES" altLang="es-AR" smtClean="0"/>
              <a:pPr/>
              <a:t>‹Nº›</a:t>
            </a:fld>
            <a:endParaRPr lang="es-ES" altLang="es-AR"/>
          </a:p>
        </p:txBody>
      </p:sp>
    </p:spTree>
    <p:extLst>
      <p:ext uri="{BB962C8B-B14F-4D97-AF65-F5344CB8AC3E}">
        <p14:creationId xmlns:p14="http://schemas.microsoft.com/office/powerpoint/2010/main" val="20156313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7813"/>
            <a:ext cx="8229600" cy="1139825"/>
          </a:xfrm>
        </p:spPr>
        <p:txBody>
          <a:bodyPr/>
          <a:lstStyle/>
          <a:p>
            <a:r>
              <a:rPr lang="es-ES"/>
              <a:t>Haga clic para modificar el estilo de título del patrón</a:t>
            </a:r>
            <a:endParaRPr lang="es-AR"/>
          </a:p>
        </p:txBody>
      </p:sp>
      <p:sp>
        <p:nvSpPr>
          <p:cNvPr id="3" name="2 Marcador de texto"/>
          <p:cNvSpPr>
            <a:spLocks noGrp="1"/>
          </p:cNvSpPr>
          <p:nvPr>
            <p:ph type="body" sz="half" idx="1"/>
          </p:nvPr>
        </p:nvSpPr>
        <p:spPr>
          <a:xfrm>
            <a:off x="457200" y="1600200"/>
            <a:ext cx="4038600" cy="45307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contenido"/>
          <p:cNvSpPr>
            <a:spLocks noGrp="1"/>
          </p:cNvSpPr>
          <p:nvPr>
            <p:ph sz="half" idx="2"/>
          </p:nvPr>
        </p:nvSpPr>
        <p:spPr>
          <a:xfrm>
            <a:off x="4648200" y="1600200"/>
            <a:ext cx="4038600" cy="45307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Rectangle 19"/>
          <p:cNvSpPr>
            <a:spLocks noGrp="1" noChangeArrowheads="1"/>
          </p:cNvSpPr>
          <p:nvPr>
            <p:ph type="dt" sz="half" idx="10"/>
          </p:nvPr>
        </p:nvSpPr>
        <p:spPr>
          <a:ln/>
        </p:spPr>
        <p:txBody>
          <a:bodyPr/>
          <a:lstStyle>
            <a:lvl1pPr>
              <a:defRPr/>
            </a:lvl1pPr>
          </a:lstStyle>
          <a:p>
            <a:pPr>
              <a:defRPr/>
            </a:pPr>
            <a:endParaRPr lang="es-AR"/>
          </a:p>
        </p:txBody>
      </p:sp>
      <p:sp>
        <p:nvSpPr>
          <p:cNvPr id="6" name="Rectangle 20"/>
          <p:cNvSpPr>
            <a:spLocks noGrp="1" noChangeArrowheads="1"/>
          </p:cNvSpPr>
          <p:nvPr>
            <p:ph type="ftr" sz="quarter" idx="11"/>
          </p:nvPr>
        </p:nvSpPr>
        <p:spPr>
          <a:ln/>
        </p:spPr>
        <p:txBody>
          <a:bodyPr/>
          <a:lstStyle>
            <a:lvl1pPr>
              <a:defRPr/>
            </a:lvl1pPr>
          </a:lstStyle>
          <a:p>
            <a:pPr>
              <a:defRPr/>
            </a:pPr>
            <a:endParaRPr lang="es-AR"/>
          </a:p>
        </p:txBody>
      </p:sp>
      <p:sp>
        <p:nvSpPr>
          <p:cNvPr id="7" name="Rectangle 21"/>
          <p:cNvSpPr>
            <a:spLocks noGrp="1" noChangeArrowheads="1"/>
          </p:cNvSpPr>
          <p:nvPr>
            <p:ph type="sldNum" sz="quarter" idx="12"/>
          </p:nvPr>
        </p:nvSpPr>
        <p:spPr>
          <a:ln/>
        </p:spPr>
        <p:txBody>
          <a:bodyPr/>
          <a:lstStyle>
            <a:lvl1pPr>
              <a:defRPr/>
            </a:lvl1pPr>
          </a:lstStyle>
          <a:p>
            <a:pPr>
              <a:defRPr/>
            </a:pPr>
            <a:fld id="{A1C8D3EE-751E-41C5-92C7-0B054E360843}" type="slidenum">
              <a:rPr lang="es-AR"/>
              <a:pPr>
                <a:defRPr/>
              </a:pPr>
              <a:t>‹Nº›</a:t>
            </a:fld>
            <a:endParaRPr lang="es-AR"/>
          </a:p>
        </p:txBody>
      </p:sp>
    </p:spTree>
    <p:extLst>
      <p:ext uri="{BB962C8B-B14F-4D97-AF65-F5344CB8AC3E}">
        <p14:creationId xmlns:p14="http://schemas.microsoft.com/office/powerpoint/2010/main" val="3577537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cSld name="Título, tex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7813"/>
            <a:ext cx="8229600" cy="1139825"/>
          </a:xfrm>
        </p:spPr>
        <p:txBody>
          <a:bodyPr/>
          <a:lstStyle/>
          <a:p>
            <a:r>
              <a:rPr lang="es-ES"/>
              <a:t>Haga clic para modificar el estilo de título del patrón</a:t>
            </a:r>
            <a:endParaRPr lang="es-AR"/>
          </a:p>
        </p:txBody>
      </p:sp>
      <p:sp>
        <p:nvSpPr>
          <p:cNvPr id="3" name="2 Marcador de texto"/>
          <p:cNvSpPr>
            <a:spLocks noGrp="1"/>
          </p:cNvSpPr>
          <p:nvPr>
            <p:ph type="body" sz="half" idx="1"/>
          </p:nvPr>
        </p:nvSpPr>
        <p:spPr>
          <a:xfrm>
            <a:off x="457200" y="1600200"/>
            <a:ext cx="4038600" cy="45307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contenido"/>
          <p:cNvSpPr>
            <a:spLocks noGrp="1"/>
          </p:cNvSpPr>
          <p:nvPr>
            <p:ph sz="quarter" idx="2"/>
          </p:nvPr>
        </p:nvSpPr>
        <p:spPr>
          <a:xfrm>
            <a:off x="4648200" y="1600200"/>
            <a:ext cx="4038600" cy="21891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contenido"/>
          <p:cNvSpPr>
            <a:spLocks noGrp="1"/>
          </p:cNvSpPr>
          <p:nvPr>
            <p:ph sz="quarter" idx="3"/>
          </p:nvPr>
        </p:nvSpPr>
        <p:spPr>
          <a:xfrm>
            <a:off x="4648200" y="3941763"/>
            <a:ext cx="4038600" cy="218916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Rectangle 19"/>
          <p:cNvSpPr>
            <a:spLocks noGrp="1" noChangeArrowheads="1"/>
          </p:cNvSpPr>
          <p:nvPr>
            <p:ph type="dt" sz="half" idx="10"/>
          </p:nvPr>
        </p:nvSpPr>
        <p:spPr>
          <a:ln/>
        </p:spPr>
        <p:txBody>
          <a:bodyPr/>
          <a:lstStyle>
            <a:lvl1pPr>
              <a:defRPr/>
            </a:lvl1pPr>
          </a:lstStyle>
          <a:p>
            <a:pPr>
              <a:defRPr/>
            </a:pPr>
            <a:endParaRPr lang="es-AR"/>
          </a:p>
        </p:txBody>
      </p:sp>
      <p:sp>
        <p:nvSpPr>
          <p:cNvPr id="7" name="Rectangle 20"/>
          <p:cNvSpPr>
            <a:spLocks noGrp="1" noChangeArrowheads="1"/>
          </p:cNvSpPr>
          <p:nvPr>
            <p:ph type="ftr" sz="quarter" idx="11"/>
          </p:nvPr>
        </p:nvSpPr>
        <p:spPr>
          <a:ln/>
        </p:spPr>
        <p:txBody>
          <a:bodyPr/>
          <a:lstStyle>
            <a:lvl1pPr>
              <a:defRPr/>
            </a:lvl1pPr>
          </a:lstStyle>
          <a:p>
            <a:pPr>
              <a:defRPr/>
            </a:pPr>
            <a:endParaRPr lang="es-AR"/>
          </a:p>
        </p:txBody>
      </p:sp>
      <p:sp>
        <p:nvSpPr>
          <p:cNvPr id="8" name="Rectangle 21"/>
          <p:cNvSpPr>
            <a:spLocks noGrp="1" noChangeArrowheads="1"/>
          </p:cNvSpPr>
          <p:nvPr>
            <p:ph type="sldNum" sz="quarter" idx="12"/>
          </p:nvPr>
        </p:nvSpPr>
        <p:spPr>
          <a:ln/>
        </p:spPr>
        <p:txBody>
          <a:bodyPr/>
          <a:lstStyle>
            <a:lvl1pPr>
              <a:defRPr/>
            </a:lvl1pPr>
          </a:lstStyle>
          <a:p>
            <a:pPr>
              <a:defRPr/>
            </a:pPr>
            <a:fld id="{B6343B94-D512-437A-84C3-22820FDFCAE1}" type="slidenum">
              <a:rPr lang="es-AR"/>
              <a:pPr>
                <a:defRPr/>
              </a:pPr>
              <a:t>‹Nº›</a:t>
            </a:fld>
            <a:endParaRPr lang="es-AR"/>
          </a:p>
        </p:txBody>
      </p:sp>
    </p:spTree>
    <p:extLst>
      <p:ext uri="{BB962C8B-B14F-4D97-AF65-F5344CB8AC3E}">
        <p14:creationId xmlns:p14="http://schemas.microsoft.com/office/powerpoint/2010/main" val="3907129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x">
  <p:cSld name="Título, objetos y text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7813"/>
            <a:ext cx="8229600" cy="1139825"/>
          </a:xfrm>
        </p:spPr>
        <p:txBody>
          <a:bodyPr/>
          <a:lstStyle/>
          <a:p>
            <a:r>
              <a:rPr lang="es-ES"/>
              <a:t>Haga clic para modificar el estilo de título del patrón</a:t>
            </a:r>
            <a:endParaRPr lang="es-AR"/>
          </a:p>
        </p:txBody>
      </p:sp>
      <p:sp>
        <p:nvSpPr>
          <p:cNvPr id="3" name="2 Marcador de contenido"/>
          <p:cNvSpPr>
            <a:spLocks noGrp="1"/>
          </p:cNvSpPr>
          <p:nvPr>
            <p:ph sz="half" idx="1"/>
          </p:nvPr>
        </p:nvSpPr>
        <p:spPr>
          <a:xfrm>
            <a:off x="457200" y="1600200"/>
            <a:ext cx="4038600" cy="45307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texto"/>
          <p:cNvSpPr>
            <a:spLocks noGrp="1"/>
          </p:cNvSpPr>
          <p:nvPr>
            <p:ph type="body" sz="half" idx="2"/>
          </p:nvPr>
        </p:nvSpPr>
        <p:spPr>
          <a:xfrm>
            <a:off x="4648200" y="1600200"/>
            <a:ext cx="4038600" cy="45307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Rectangle 19"/>
          <p:cNvSpPr>
            <a:spLocks noGrp="1" noChangeArrowheads="1"/>
          </p:cNvSpPr>
          <p:nvPr>
            <p:ph type="dt" sz="half" idx="10"/>
          </p:nvPr>
        </p:nvSpPr>
        <p:spPr>
          <a:ln/>
        </p:spPr>
        <p:txBody>
          <a:bodyPr/>
          <a:lstStyle>
            <a:lvl1pPr>
              <a:defRPr/>
            </a:lvl1pPr>
          </a:lstStyle>
          <a:p>
            <a:pPr>
              <a:defRPr/>
            </a:pPr>
            <a:endParaRPr lang="es-AR"/>
          </a:p>
        </p:txBody>
      </p:sp>
      <p:sp>
        <p:nvSpPr>
          <p:cNvPr id="6" name="Rectangle 20"/>
          <p:cNvSpPr>
            <a:spLocks noGrp="1" noChangeArrowheads="1"/>
          </p:cNvSpPr>
          <p:nvPr>
            <p:ph type="ftr" sz="quarter" idx="11"/>
          </p:nvPr>
        </p:nvSpPr>
        <p:spPr>
          <a:ln/>
        </p:spPr>
        <p:txBody>
          <a:bodyPr/>
          <a:lstStyle>
            <a:lvl1pPr>
              <a:defRPr/>
            </a:lvl1pPr>
          </a:lstStyle>
          <a:p>
            <a:pPr>
              <a:defRPr/>
            </a:pPr>
            <a:endParaRPr lang="es-AR"/>
          </a:p>
        </p:txBody>
      </p:sp>
      <p:sp>
        <p:nvSpPr>
          <p:cNvPr id="7" name="Rectangle 21"/>
          <p:cNvSpPr>
            <a:spLocks noGrp="1" noChangeArrowheads="1"/>
          </p:cNvSpPr>
          <p:nvPr>
            <p:ph type="sldNum" sz="quarter" idx="12"/>
          </p:nvPr>
        </p:nvSpPr>
        <p:spPr>
          <a:ln/>
        </p:spPr>
        <p:txBody>
          <a:bodyPr/>
          <a:lstStyle>
            <a:lvl1pPr>
              <a:defRPr/>
            </a:lvl1pPr>
          </a:lstStyle>
          <a:p>
            <a:pPr>
              <a:defRPr/>
            </a:pPr>
            <a:fld id="{5B197617-BE74-442C-90D5-6F4AC48D90D5}" type="slidenum">
              <a:rPr lang="es-AR"/>
              <a:pPr>
                <a:defRPr/>
              </a:pPr>
              <a:t>‹Nº›</a:t>
            </a:fld>
            <a:endParaRPr lang="es-AR"/>
          </a:p>
        </p:txBody>
      </p:sp>
    </p:spTree>
    <p:extLst>
      <p:ext uri="{BB962C8B-B14F-4D97-AF65-F5344CB8AC3E}">
        <p14:creationId xmlns:p14="http://schemas.microsoft.com/office/powerpoint/2010/main" val="2458693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fld id="{DA2F3CAF-40F4-4F23-BE51-97BF63DC6B78}" type="datetime1">
              <a:rPr lang="es-ES" altLang="es-AR"/>
              <a:pPr/>
              <a:t>10/09/2018</a:t>
            </a:fld>
            <a:endParaRPr lang="es-ES" altLang="es-AR"/>
          </a:p>
        </p:txBody>
      </p:sp>
      <p:sp>
        <p:nvSpPr>
          <p:cNvPr id="5" name="Rectangle 5"/>
          <p:cNvSpPr>
            <a:spLocks noGrp="1" noChangeArrowheads="1"/>
          </p:cNvSpPr>
          <p:nvPr>
            <p:ph type="ftr" sz="quarter" idx="11"/>
          </p:nvPr>
        </p:nvSpPr>
        <p:spPr>
          <a:ln/>
        </p:spPr>
        <p:txBody>
          <a:bodyPr/>
          <a:lstStyle>
            <a:lvl1pPr>
              <a:defRPr/>
            </a:lvl1pPr>
          </a:lstStyle>
          <a:p>
            <a:endParaRPr lang="es-ES" altLang="es-AR"/>
          </a:p>
        </p:txBody>
      </p:sp>
      <p:sp>
        <p:nvSpPr>
          <p:cNvPr id="6" name="Rectangle 6"/>
          <p:cNvSpPr>
            <a:spLocks noGrp="1" noChangeArrowheads="1"/>
          </p:cNvSpPr>
          <p:nvPr>
            <p:ph type="sldNum" sz="quarter" idx="12"/>
          </p:nvPr>
        </p:nvSpPr>
        <p:spPr>
          <a:ln/>
        </p:spPr>
        <p:txBody>
          <a:bodyPr/>
          <a:lstStyle>
            <a:lvl1pPr>
              <a:defRPr/>
            </a:lvl1pPr>
          </a:lstStyle>
          <a:p>
            <a:fld id="{E180DE1C-DF49-432F-A07C-83C686EDD17B}" type="slidenum">
              <a:rPr lang="es-ES" altLang="es-AR"/>
              <a:pPr/>
              <a:t>‹Nº›</a:t>
            </a:fld>
            <a:endParaRPr lang="es-ES" altLang="es-AR"/>
          </a:p>
        </p:txBody>
      </p:sp>
    </p:spTree>
    <p:extLst>
      <p:ext uri="{BB962C8B-B14F-4D97-AF65-F5344CB8AC3E}">
        <p14:creationId xmlns:p14="http://schemas.microsoft.com/office/powerpoint/2010/main" val="4055172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Rectangle 4"/>
          <p:cNvSpPr>
            <a:spLocks noGrp="1" noChangeArrowheads="1"/>
          </p:cNvSpPr>
          <p:nvPr>
            <p:ph type="dt" sz="half" idx="10"/>
          </p:nvPr>
        </p:nvSpPr>
        <p:spPr>
          <a:ln/>
        </p:spPr>
        <p:txBody>
          <a:bodyPr/>
          <a:lstStyle>
            <a:lvl1pPr>
              <a:defRPr/>
            </a:lvl1pPr>
          </a:lstStyle>
          <a:p>
            <a:fld id="{246FBCEA-46DA-4106-9D0D-74A79115721E}" type="datetime1">
              <a:rPr lang="es-ES" altLang="es-AR"/>
              <a:pPr/>
              <a:t>10/09/2018</a:t>
            </a:fld>
            <a:endParaRPr lang="es-ES" altLang="es-AR"/>
          </a:p>
        </p:txBody>
      </p:sp>
      <p:sp>
        <p:nvSpPr>
          <p:cNvPr id="6" name="Rectangle 5"/>
          <p:cNvSpPr>
            <a:spLocks noGrp="1" noChangeArrowheads="1"/>
          </p:cNvSpPr>
          <p:nvPr>
            <p:ph type="ftr" sz="quarter" idx="11"/>
          </p:nvPr>
        </p:nvSpPr>
        <p:spPr>
          <a:ln/>
        </p:spPr>
        <p:txBody>
          <a:bodyPr/>
          <a:lstStyle>
            <a:lvl1pPr>
              <a:defRPr/>
            </a:lvl1pPr>
          </a:lstStyle>
          <a:p>
            <a:endParaRPr lang="es-ES" altLang="es-AR"/>
          </a:p>
        </p:txBody>
      </p:sp>
      <p:sp>
        <p:nvSpPr>
          <p:cNvPr id="7" name="Rectangle 6"/>
          <p:cNvSpPr>
            <a:spLocks noGrp="1" noChangeArrowheads="1"/>
          </p:cNvSpPr>
          <p:nvPr>
            <p:ph type="sldNum" sz="quarter" idx="12"/>
          </p:nvPr>
        </p:nvSpPr>
        <p:spPr>
          <a:ln/>
        </p:spPr>
        <p:txBody>
          <a:bodyPr/>
          <a:lstStyle>
            <a:lvl1pPr>
              <a:defRPr/>
            </a:lvl1pPr>
          </a:lstStyle>
          <a:p>
            <a:fld id="{B362293B-32F5-42A7-87F9-E6D37816FB77}" type="slidenum">
              <a:rPr lang="es-ES" altLang="es-AR"/>
              <a:pPr/>
              <a:t>‹Nº›</a:t>
            </a:fld>
            <a:endParaRPr lang="es-ES" altLang="es-AR"/>
          </a:p>
        </p:txBody>
      </p:sp>
    </p:spTree>
    <p:extLst>
      <p:ext uri="{BB962C8B-B14F-4D97-AF65-F5344CB8AC3E}">
        <p14:creationId xmlns:p14="http://schemas.microsoft.com/office/powerpoint/2010/main" val="1465166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Rectangle 4"/>
          <p:cNvSpPr>
            <a:spLocks noGrp="1" noChangeArrowheads="1"/>
          </p:cNvSpPr>
          <p:nvPr>
            <p:ph type="dt" sz="half" idx="10"/>
          </p:nvPr>
        </p:nvSpPr>
        <p:spPr>
          <a:ln/>
        </p:spPr>
        <p:txBody>
          <a:bodyPr/>
          <a:lstStyle>
            <a:lvl1pPr>
              <a:defRPr/>
            </a:lvl1pPr>
          </a:lstStyle>
          <a:p>
            <a:fld id="{0C21DF3A-9089-479D-9062-0D2B29EB9FAB}" type="datetime1">
              <a:rPr lang="es-ES" altLang="es-AR"/>
              <a:pPr/>
              <a:t>10/09/2018</a:t>
            </a:fld>
            <a:endParaRPr lang="es-ES" altLang="es-AR"/>
          </a:p>
        </p:txBody>
      </p:sp>
      <p:sp>
        <p:nvSpPr>
          <p:cNvPr id="8" name="Rectangle 5"/>
          <p:cNvSpPr>
            <a:spLocks noGrp="1" noChangeArrowheads="1"/>
          </p:cNvSpPr>
          <p:nvPr>
            <p:ph type="ftr" sz="quarter" idx="11"/>
          </p:nvPr>
        </p:nvSpPr>
        <p:spPr>
          <a:ln/>
        </p:spPr>
        <p:txBody>
          <a:bodyPr/>
          <a:lstStyle>
            <a:lvl1pPr>
              <a:defRPr/>
            </a:lvl1pPr>
          </a:lstStyle>
          <a:p>
            <a:endParaRPr lang="es-ES" altLang="es-AR"/>
          </a:p>
        </p:txBody>
      </p:sp>
      <p:sp>
        <p:nvSpPr>
          <p:cNvPr id="9" name="Rectangle 6"/>
          <p:cNvSpPr>
            <a:spLocks noGrp="1" noChangeArrowheads="1"/>
          </p:cNvSpPr>
          <p:nvPr>
            <p:ph type="sldNum" sz="quarter" idx="12"/>
          </p:nvPr>
        </p:nvSpPr>
        <p:spPr>
          <a:ln/>
        </p:spPr>
        <p:txBody>
          <a:bodyPr/>
          <a:lstStyle>
            <a:lvl1pPr>
              <a:defRPr/>
            </a:lvl1pPr>
          </a:lstStyle>
          <a:p>
            <a:fld id="{211F4260-2656-4C07-B7E4-47750491668C}" type="slidenum">
              <a:rPr lang="es-ES" altLang="es-AR"/>
              <a:pPr/>
              <a:t>‹Nº›</a:t>
            </a:fld>
            <a:endParaRPr lang="es-ES" altLang="es-AR"/>
          </a:p>
        </p:txBody>
      </p:sp>
    </p:spTree>
    <p:extLst>
      <p:ext uri="{BB962C8B-B14F-4D97-AF65-F5344CB8AC3E}">
        <p14:creationId xmlns:p14="http://schemas.microsoft.com/office/powerpoint/2010/main" val="3194311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Rectangle 4"/>
          <p:cNvSpPr>
            <a:spLocks noGrp="1" noChangeArrowheads="1"/>
          </p:cNvSpPr>
          <p:nvPr>
            <p:ph type="dt" sz="half" idx="10"/>
          </p:nvPr>
        </p:nvSpPr>
        <p:spPr>
          <a:ln/>
        </p:spPr>
        <p:txBody>
          <a:bodyPr/>
          <a:lstStyle>
            <a:lvl1pPr>
              <a:defRPr/>
            </a:lvl1pPr>
          </a:lstStyle>
          <a:p>
            <a:fld id="{97F03D1B-BD0E-4195-9686-C3A742449B52}" type="datetime1">
              <a:rPr lang="es-ES" altLang="es-AR"/>
              <a:pPr/>
              <a:t>10/09/2018</a:t>
            </a:fld>
            <a:endParaRPr lang="es-ES" altLang="es-AR"/>
          </a:p>
        </p:txBody>
      </p:sp>
      <p:sp>
        <p:nvSpPr>
          <p:cNvPr id="4" name="Rectangle 5"/>
          <p:cNvSpPr>
            <a:spLocks noGrp="1" noChangeArrowheads="1"/>
          </p:cNvSpPr>
          <p:nvPr>
            <p:ph type="ftr" sz="quarter" idx="11"/>
          </p:nvPr>
        </p:nvSpPr>
        <p:spPr>
          <a:ln/>
        </p:spPr>
        <p:txBody>
          <a:bodyPr/>
          <a:lstStyle>
            <a:lvl1pPr>
              <a:defRPr/>
            </a:lvl1pPr>
          </a:lstStyle>
          <a:p>
            <a:endParaRPr lang="es-ES" altLang="es-AR"/>
          </a:p>
        </p:txBody>
      </p:sp>
      <p:sp>
        <p:nvSpPr>
          <p:cNvPr id="5" name="Rectangle 6"/>
          <p:cNvSpPr>
            <a:spLocks noGrp="1" noChangeArrowheads="1"/>
          </p:cNvSpPr>
          <p:nvPr>
            <p:ph type="sldNum" sz="quarter" idx="12"/>
          </p:nvPr>
        </p:nvSpPr>
        <p:spPr>
          <a:ln/>
        </p:spPr>
        <p:txBody>
          <a:bodyPr/>
          <a:lstStyle>
            <a:lvl1pPr>
              <a:defRPr/>
            </a:lvl1pPr>
          </a:lstStyle>
          <a:p>
            <a:fld id="{B92BA578-68BF-4D67-8894-4633F55BB4A5}" type="slidenum">
              <a:rPr lang="es-ES" altLang="es-AR"/>
              <a:pPr/>
              <a:t>‹Nº›</a:t>
            </a:fld>
            <a:endParaRPr lang="es-ES" altLang="es-AR"/>
          </a:p>
        </p:txBody>
      </p:sp>
    </p:spTree>
    <p:extLst>
      <p:ext uri="{BB962C8B-B14F-4D97-AF65-F5344CB8AC3E}">
        <p14:creationId xmlns:p14="http://schemas.microsoft.com/office/powerpoint/2010/main" val="911213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4E480622-03F7-4BFE-B373-0A2421EB8D41}" type="datetime1">
              <a:rPr lang="es-ES" altLang="es-AR"/>
              <a:pPr/>
              <a:t>10/09/2018</a:t>
            </a:fld>
            <a:endParaRPr lang="es-ES" altLang="es-AR"/>
          </a:p>
        </p:txBody>
      </p:sp>
      <p:sp>
        <p:nvSpPr>
          <p:cNvPr id="3" name="Rectangle 5"/>
          <p:cNvSpPr>
            <a:spLocks noGrp="1" noChangeArrowheads="1"/>
          </p:cNvSpPr>
          <p:nvPr>
            <p:ph type="ftr" sz="quarter" idx="11"/>
          </p:nvPr>
        </p:nvSpPr>
        <p:spPr>
          <a:ln/>
        </p:spPr>
        <p:txBody>
          <a:bodyPr/>
          <a:lstStyle>
            <a:lvl1pPr>
              <a:defRPr/>
            </a:lvl1pPr>
          </a:lstStyle>
          <a:p>
            <a:endParaRPr lang="es-ES" altLang="es-AR"/>
          </a:p>
        </p:txBody>
      </p:sp>
      <p:sp>
        <p:nvSpPr>
          <p:cNvPr id="4" name="Rectangle 6"/>
          <p:cNvSpPr>
            <a:spLocks noGrp="1" noChangeArrowheads="1"/>
          </p:cNvSpPr>
          <p:nvPr>
            <p:ph type="sldNum" sz="quarter" idx="12"/>
          </p:nvPr>
        </p:nvSpPr>
        <p:spPr>
          <a:ln/>
        </p:spPr>
        <p:txBody>
          <a:bodyPr/>
          <a:lstStyle>
            <a:lvl1pPr>
              <a:defRPr/>
            </a:lvl1pPr>
          </a:lstStyle>
          <a:p>
            <a:fld id="{55C58BB3-8DBF-4D5F-9A7D-46225F2985EB}" type="slidenum">
              <a:rPr lang="es-ES" altLang="es-AR"/>
              <a:pPr/>
              <a:t>‹Nº›</a:t>
            </a:fld>
            <a:endParaRPr lang="es-ES" altLang="es-AR"/>
          </a:p>
        </p:txBody>
      </p:sp>
    </p:spTree>
    <p:extLst>
      <p:ext uri="{BB962C8B-B14F-4D97-AF65-F5344CB8AC3E}">
        <p14:creationId xmlns:p14="http://schemas.microsoft.com/office/powerpoint/2010/main" val="1413470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fld id="{5B3DC077-9419-481B-8B0C-A824DC3FFACF}" type="datetime1">
              <a:rPr lang="es-ES" altLang="es-AR"/>
              <a:pPr/>
              <a:t>10/09/2018</a:t>
            </a:fld>
            <a:endParaRPr lang="es-ES" altLang="es-AR"/>
          </a:p>
        </p:txBody>
      </p:sp>
      <p:sp>
        <p:nvSpPr>
          <p:cNvPr id="6" name="Rectangle 5"/>
          <p:cNvSpPr>
            <a:spLocks noGrp="1" noChangeArrowheads="1"/>
          </p:cNvSpPr>
          <p:nvPr>
            <p:ph type="ftr" sz="quarter" idx="11"/>
          </p:nvPr>
        </p:nvSpPr>
        <p:spPr>
          <a:ln/>
        </p:spPr>
        <p:txBody>
          <a:bodyPr/>
          <a:lstStyle>
            <a:lvl1pPr>
              <a:defRPr/>
            </a:lvl1pPr>
          </a:lstStyle>
          <a:p>
            <a:endParaRPr lang="es-ES" altLang="es-AR"/>
          </a:p>
        </p:txBody>
      </p:sp>
      <p:sp>
        <p:nvSpPr>
          <p:cNvPr id="7" name="Rectangle 6"/>
          <p:cNvSpPr>
            <a:spLocks noGrp="1" noChangeArrowheads="1"/>
          </p:cNvSpPr>
          <p:nvPr>
            <p:ph type="sldNum" sz="quarter" idx="12"/>
          </p:nvPr>
        </p:nvSpPr>
        <p:spPr>
          <a:ln/>
        </p:spPr>
        <p:txBody>
          <a:bodyPr/>
          <a:lstStyle>
            <a:lvl1pPr>
              <a:defRPr/>
            </a:lvl1pPr>
          </a:lstStyle>
          <a:p>
            <a:fld id="{1CCA0BAD-3AA7-4F8E-A054-21493F7A36D2}" type="slidenum">
              <a:rPr lang="es-ES" altLang="es-AR"/>
              <a:pPr/>
              <a:t>‹Nº›</a:t>
            </a:fld>
            <a:endParaRPr lang="es-ES" altLang="es-AR"/>
          </a:p>
        </p:txBody>
      </p:sp>
    </p:spTree>
    <p:extLst>
      <p:ext uri="{BB962C8B-B14F-4D97-AF65-F5344CB8AC3E}">
        <p14:creationId xmlns:p14="http://schemas.microsoft.com/office/powerpoint/2010/main" val="996305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AR"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fld id="{D01600A4-3A2F-4A5F-8D23-67D33F449F1D}" type="datetime1">
              <a:rPr lang="es-ES" altLang="es-AR"/>
              <a:pPr/>
              <a:t>10/09/2018</a:t>
            </a:fld>
            <a:endParaRPr lang="es-ES" altLang="es-AR"/>
          </a:p>
        </p:txBody>
      </p:sp>
      <p:sp>
        <p:nvSpPr>
          <p:cNvPr id="6" name="Rectangle 5"/>
          <p:cNvSpPr>
            <a:spLocks noGrp="1" noChangeArrowheads="1"/>
          </p:cNvSpPr>
          <p:nvPr>
            <p:ph type="ftr" sz="quarter" idx="11"/>
          </p:nvPr>
        </p:nvSpPr>
        <p:spPr>
          <a:ln/>
        </p:spPr>
        <p:txBody>
          <a:bodyPr/>
          <a:lstStyle>
            <a:lvl1pPr>
              <a:defRPr/>
            </a:lvl1pPr>
          </a:lstStyle>
          <a:p>
            <a:endParaRPr lang="es-ES" altLang="es-AR"/>
          </a:p>
        </p:txBody>
      </p:sp>
      <p:sp>
        <p:nvSpPr>
          <p:cNvPr id="7" name="Rectangle 6"/>
          <p:cNvSpPr>
            <a:spLocks noGrp="1" noChangeArrowheads="1"/>
          </p:cNvSpPr>
          <p:nvPr>
            <p:ph type="sldNum" sz="quarter" idx="12"/>
          </p:nvPr>
        </p:nvSpPr>
        <p:spPr>
          <a:ln/>
        </p:spPr>
        <p:txBody>
          <a:bodyPr/>
          <a:lstStyle>
            <a:lvl1pPr>
              <a:defRPr/>
            </a:lvl1pPr>
          </a:lstStyle>
          <a:p>
            <a:fld id="{D5A89897-BEA6-4FDE-AEE4-1B9405065615}" type="slidenum">
              <a:rPr lang="es-ES" altLang="es-AR"/>
              <a:pPr/>
              <a:t>‹Nº›</a:t>
            </a:fld>
            <a:endParaRPr lang="es-ES" altLang="es-AR"/>
          </a:p>
        </p:txBody>
      </p:sp>
    </p:spTree>
    <p:extLst>
      <p:ext uri="{BB962C8B-B14F-4D97-AF65-F5344CB8AC3E}">
        <p14:creationId xmlns:p14="http://schemas.microsoft.com/office/powerpoint/2010/main" val="269841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AR"/>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AR"/>
              <a:t>Haga clic para modificar el estilo de texto del patrón</a:t>
            </a:r>
          </a:p>
          <a:p>
            <a:pPr lvl="1"/>
            <a:r>
              <a:rPr lang="es-ES" altLang="es-AR"/>
              <a:t>Segundo nivel</a:t>
            </a:r>
          </a:p>
          <a:p>
            <a:pPr lvl="2"/>
            <a:r>
              <a:rPr lang="es-ES" altLang="es-AR"/>
              <a:t>Tercer nivel</a:t>
            </a:r>
          </a:p>
          <a:p>
            <a:pPr lvl="3"/>
            <a:r>
              <a:rPr lang="es-ES" altLang="es-AR"/>
              <a:t>Cuarto nivel</a:t>
            </a:r>
          </a:p>
          <a:p>
            <a:pPr lvl="4"/>
            <a:r>
              <a:rPr lang="es-ES" altLang="es-AR"/>
              <a:t>Quinto nivel</a:t>
            </a:r>
          </a:p>
        </p:txBody>
      </p:sp>
      <p:sp>
        <p:nvSpPr>
          <p:cNvPr id="7066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anose="02020603050405020304" pitchFamily="18" charset="0"/>
              </a:defRPr>
            </a:lvl1pPr>
          </a:lstStyle>
          <a:p>
            <a:fld id="{1855A8F5-F1CA-4082-8795-D7073E2E3A69}" type="datetime1">
              <a:rPr lang="es-ES" altLang="es-AR"/>
              <a:pPr/>
              <a:t>10/09/2018</a:t>
            </a:fld>
            <a:endParaRPr lang="es-ES" altLang="es-AR"/>
          </a:p>
        </p:txBody>
      </p:sp>
      <p:sp>
        <p:nvSpPr>
          <p:cNvPr id="7066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anose="02020603050405020304" pitchFamily="18" charset="0"/>
              </a:defRPr>
            </a:lvl1pPr>
          </a:lstStyle>
          <a:p>
            <a:endParaRPr lang="es-ES" altLang="es-AR"/>
          </a:p>
        </p:txBody>
      </p:sp>
      <p:sp>
        <p:nvSpPr>
          <p:cNvPr id="7066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anose="02020603050405020304" pitchFamily="18" charset="0"/>
              </a:defRPr>
            </a:lvl1pPr>
          </a:lstStyle>
          <a:p>
            <a:fld id="{8EC9A149-7ABE-4F05-8E9F-C656D7D7785B}" type="slidenum">
              <a:rPr lang="es-ES" altLang="es-AR"/>
              <a:pPr/>
              <a:t>‹Nº›</a:t>
            </a:fld>
            <a:endParaRPr lang="es-ES" altLang="es-AR"/>
          </a:p>
        </p:txBody>
      </p:sp>
    </p:spTree>
  </p:cSld>
  <p:clrMap bg1="lt1" tx1="dk1" bg2="lt2" tx2="dk2" accent1="accent1" accent2="accent2" accent3="accent3" accent4="accent4" accent5="accent5" accent6="accent6" hlink="hlink" folHlink="folHlink"/>
  <p:sldLayoutIdLst>
    <p:sldLayoutId id="2147483679" r:id="rId1"/>
    <p:sldLayoutId id="2147483678" r:id="rId2"/>
    <p:sldLayoutId id="2147483677" r:id="rId3"/>
    <p:sldLayoutId id="2147483676" r:id="rId4"/>
    <p:sldLayoutId id="2147483675" r:id="rId5"/>
    <p:sldLayoutId id="2147483674" r:id="rId6"/>
    <p:sldLayoutId id="2147483673" r:id="rId7"/>
    <p:sldLayoutId id="2147483672" r:id="rId8"/>
    <p:sldLayoutId id="2147483671" r:id="rId9"/>
    <p:sldLayoutId id="2147483670" r:id="rId10"/>
    <p:sldLayoutId id="214748366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55A8F5-F1CA-4082-8795-D7073E2E3A69}" type="datetime1">
              <a:rPr lang="es-ES" altLang="es-AR" smtClean="0"/>
              <a:pPr/>
              <a:t>10/09/2018</a:t>
            </a:fld>
            <a:endParaRPr lang="es-ES" altLang="es-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ltLang="es-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C9A149-7ABE-4F05-8E9F-C656D7D7785B}" type="slidenum">
              <a:rPr lang="es-ES" altLang="es-AR" smtClean="0"/>
              <a:pPr/>
              <a:t>‹Nº›</a:t>
            </a:fld>
            <a:endParaRPr lang="es-ES" altLang="es-AR"/>
          </a:p>
        </p:txBody>
      </p:sp>
    </p:spTree>
    <p:extLst>
      <p:ext uri="{BB962C8B-B14F-4D97-AF65-F5344CB8AC3E}">
        <p14:creationId xmlns:p14="http://schemas.microsoft.com/office/powerpoint/2010/main" val="1382019215"/>
      </p:ext>
    </p:extLst>
  </p:cSld>
  <p:clrMap bg1="dk1" tx1="lt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 Target="slide10.xml"/><Relationship Id="rId7" Type="http://schemas.openxmlformats.org/officeDocument/2006/relationships/slide" Target="slide48.xml"/><Relationship Id="rId2" Type="http://schemas.openxmlformats.org/officeDocument/2006/relationships/slide" Target="slide4.xml"/><Relationship Id="rId1" Type="http://schemas.openxmlformats.org/officeDocument/2006/relationships/slideLayout" Target="../slideLayouts/slideLayout12.xml"/><Relationship Id="rId6" Type="http://schemas.openxmlformats.org/officeDocument/2006/relationships/slide" Target="slide15.xml"/><Relationship Id="rId5" Type="http://schemas.openxmlformats.org/officeDocument/2006/relationships/slide" Target="slide37.xml"/><Relationship Id="rId4" Type="http://schemas.openxmlformats.org/officeDocument/2006/relationships/slide" Target="slide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jpeg"/><Relationship Id="rId1" Type="http://schemas.openxmlformats.org/officeDocument/2006/relationships/slideLayout" Target="../slideLayouts/slideLayout26.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7971" y="477087"/>
            <a:ext cx="9252519" cy="1143000"/>
          </a:xfrm>
        </p:spPr>
        <p:txBody>
          <a:bodyPr>
            <a:noAutofit/>
          </a:bodyPr>
          <a:lstStyle/>
          <a:p>
            <a:pPr eaLnBrk="1" hangingPunct="1">
              <a:defRPr/>
            </a:pPr>
            <a:r>
              <a:rPr lang="es-ES" dirty="0">
                <a:solidFill>
                  <a:srgbClr val="002060"/>
                </a:solidFill>
                <a:latin typeface="Berlin Sans FB Demi" panose="020E0802020502020306" pitchFamily="34" charset="0"/>
              </a:rPr>
              <a:t/>
            </a:r>
            <a:br>
              <a:rPr lang="es-ES" dirty="0">
                <a:solidFill>
                  <a:srgbClr val="002060"/>
                </a:solidFill>
                <a:latin typeface="Berlin Sans FB Demi" panose="020E0802020502020306" pitchFamily="34" charset="0"/>
              </a:rPr>
            </a:br>
            <a:r>
              <a:rPr lang="es-ES" sz="3200" u="sng" dirty="0">
                <a:solidFill>
                  <a:srgbClr val="002060"/>
                </a:solidFill>
                <a:latin typeface="Berlin Sans FB Demi" panose="020E0802020502020306" pitchFamily="34" charset="0"/>
              </a:rPr>
              <a:t>HARDWARE DE LOS SISTEMAS DE COMPUTACIÓN</a:t>
            </a:r>
          </a:p>
        </p:txBody>
      </p:sp>
      <p:sp>
        <p:nvSpPr>
          <p:cNvPr id="2051" name="Rectangle 3"/>
          <p:cNvSpPr>
            <a:spLocks noGrp="1" noChangeArrowheads="1"/>
          </p:cNvSpPr>
          <p:nvPr>
            <p:ph type="subTitle" idx="1"/>
          </p:nvPr>
        </p:nvSpPr>
        <p:spPr>
          <a:xfrm>
            <a:off x="1403350" y="2492375"/>
            <a:ext cx="6400800" cy="695325"/>
          </a:xfrm>
        </p:spPr>
        <p:txBody>
          <a:bodyPr>
            <a:normAutofit/>
          </a:bodyPr>
          <a:lstStyle/>
          <a:p>
            <a:pPr eaLnBrk="1" hangingPunct="1"/>
            <a:r>
              <a:rPr lang="es-VE" altLang="es-AR" sz="2800" b="1" dirty="0">
                <a:solidFill>
                  <a:srgbClr val="C00000"/>
                </a:solidFill>
              </a:rPr>
              <a:t>Definición de Hardware</a:t>
            </a:r>
            <a:endParaRPr lang="es-ES" altLang="es-AR" sz="2800" b="1" dirty="0">
              <a:solidFill>
                <a:srgbClr val="C00000"/>
              </a:solidFill>
            </a:endParaRPr>
          </a:p>
        </p:txBody>
      </p:sp>
      <p:sp>
        <p:nvSpPr>
          <p:cNvPr id="8" name="Rectangle 6"/>
          <p:cNvSpPr>
            <a:spLocks noGrp="1" noChangeArrowheads="1"/>
          </p:cNvSpPr>
          <p:nvPr>
            <p:ph type="sldNum" sz="quarter" idx="12"/>
          </p:nvPr>
        </p:nvSpPr>
        <p:spPr>
          <a:ln/>
        </p:spPr>
        <p:txBody>
          <a:bodyPr/>
          <a:lstStyle/>
          <a:p>
            <a:fld id="{641CB0EA-F988-44AA-A9A2-1545F2A4D52B}" type="slidenum">
              <a:rPr lang="es-ES" altLang="es-AR"/>
              <a:pPr/>
              <a:t>1</a:t>
            </a:fld>
            <a:endParaRPr lang="es-ES" altLang="es-AR"/>
          </a:p>
        </p:txBody>
      </p:sp>
      <p:sp>
        <p:nvSpPr>
          <p:cNvPr id="2053" name="Rectangle 14"/>
          <p:cNvSpPr>
            <a:spLocks noChangeArrowheads="1"/>
          </p:cNvSpPr>
          <p:nvPr/>
        </p:nvSpPr>
        <p:spPr bwMode="auto">
          <a:xfrm>
            <a:off x="1042988" y="4149725"/>
            <a:ext cx="7173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tabLst>
                <a:tab pos="258763" algn="l"/>
              </a:tabLst>
              <a:defRPr>
                <a:solidFill>
                  <a:schemeClr val="tx1"/>
                </a:solidFill>
                <a:latin typeface="Tahoma" panose="020B0604030504040204" pitchFamily="34" charset="0"/>
              </a:defRPr>
            </a:lvl1pPr>
            <a:lvl2pPr marL="742950" indent="-285750" eaLnBrk="0" hangingPunct="0">
              <a:tabLst>
                <a:tab pos="258763" algn="l"/>
              </a:tabLst>
              <a:defRPr>
                <a:solidFill>
                  <a:schemeClr val="tx1"/>
                </a:solidFill>
                <a:latin typeface="Tahoma" panose="020B0604030504040204" pitchFamily="34" charset="0"/>
              </a:defRPr>
            </a:lvl2pPr>
            <a:lvl3pPr marL="1143000" indent="-228600" eaLnBrk="0" hangingPunct="0">
              <a:tabLst>
                <a:tab pos="258763" algn="l"/>
              </a:tabLst>
              <a:defRPr>
                <a:solidFill>
                  <a:schemeClr val="tx1"/>
                </a:solidFill>
                <a:latin typeface="Tahoma" panose="020B0604030504040204" pitchFamily="34" charset="0"/>
              </a:defRPr>
            </a:lvl3pPr>
            <a:lvl4pPr marL="1600200" indent="-228600" eaLnBrk="0" hangingPunct="0">
              <a:tabLst>
                <a:tab pos="258763" algn="l"/>
              </a:tabLst>
              <a:defRPr>
                <a:solidFill>
                  <a:schemeClr val="tx1"/>
                </a:solidFill>
                <a:latin typeface="Tahoma" panose="020B0604030504040204" pitchFamily="34" charset="0"/>
              </a:defRPr>
            </a:lvl4pPr>
            <a:lvl5pPr marL="2057400" indent="-228600" eaLnBrk="0" hangingPunct="0">
              <a:tabLst>
                <a:tab pos="258763" algn="l"/>
              </a:tabLst>
              <a:defRPr>
                <a:solidFill>
                  <a:schemeClr val="tx1"/>
                </a:solidFill>
                <a:latin typeface="Tahoma" panose="020B0604030504040204" pitchFamily="34" charset="0"/>
              </a:defRPr>
            </a:lvl5pPr>
            <a:lvl6pPr marL="2514600" indent="-228600" eaLnBrk="0" fontAlgn="base" hangingPunct="0">
              <a:spcBef>
                <a:spcPct val="0"/>
              </a:spcBef>
              <a:spcAft>
                <a:spcPct val="0"/>
              </a:spcAft>
              <a:tabLst>
                <a:tab pos="258763" algn="l"/>
              </a:tabLst>
              <a:defRPr>
                <a:solidFill>
                  <a:schemeClr val="tx1"/>
                </a:solidFill>
                <a:latin typeface="Tahoma" panose="020B0604030504040204" pitchFamily="34" charset="0"/>
              </a:defRPr>
            </a:lvl6pPr>
            <a:lvl7pPr marL="2971800" indent="-228600" eaLnBrk="0" fontAlgn="base" hangingPunct="0">
              <a:spcBef>
                <a:spcPct val="0"/>
              </a:spcBef>
              <a:spcAft>
                <a:spcPct val="0"/>
              </a:spcAft>
              <a:tabLst>
                <a:tab pos="258763" algn="l"/>
              </a:tabLst>
              <a:defRPr>
                <a:solidFill>
                  <a:schemeClr val="tx1"/>
                </a:solidFill>
                <a:latin typeface="Tahoma" panose="020B0604030504040204" pitchFamily="34" charset="0"/>
              </a:defRPr>
            </a:lvl7pPr>
            <a:lvl8pPr marL="3429000" indent="-228600" eaLnBrk="0" fontAlgn="base" hangingPunct="0">
              <a:spcBef>
                <a:spcPct val="0"/>
              </a:spcBef>
              <a:spcAft>
                <a:spcPct val="0"/>
              </a:spcAft>
              <a:tabLst>
                <a:tab pos="258763" algn="l"/>
              </a:tabLst>
              <a:defRPr>
                <a:solidFill>
                  <a:schemeClr val="tx1"/>
                </a:solidFill>
                <a:latin typeface="Tahoma" panose="020B0604030504040204" pitchFamily="34" charset="0"/>
              </a:defRPr>
            </a:lvl8pPr>
            <a:lvl9pPr marL="3886200" indent="-228600" eaLnBrk="0" fontAlgn="base" hangingPunct="0">
              <a:spcBef>
                <a:spcPct val="0"/>
              </a:spcBef>
              <a:spcAft>
                <a:spcPct val="0"/>
              </a:spcAft>
              <a:tabLst>
                <a:tab pos="258763" algn="l"/>
              </a:tabLst>
              <a:defRPr>
                <a:solidFill>
                  <a:schemeClr val="tx1"/>
                </a:solidFill>
                <a:latin typeface="Tahoma" panose="020B0604030504040204" pitchFamily="34" charset="0"/>
              </a:defRPr>
            </a:lvl9pPr>
          </a:lstStyle>
          <a:p>
            <a:pPr algn="ctr" eaLnBrk="1" hangingPunct="1"/>
            <a:r>
              <a:rPr lang="es-VE" altLang="es-AR" sz="2400" dirty="0">
                <a:latin typeface="Times New Roman" panose="02020603050405020304" pitchFamily="18" charset="0"/>
              </a:rPr>
              <a:t>Palabra compuesta por : </a:t>
            </a:r>
            <a:r>
              <a:rPr lang="es-VE" altLang="es-AR" sz="2400" dirty="0" err="1">
                <a:latin typeface="Times New Roman" panose="02020603050405020304" pitchFamily="18" charset="0"/>
              </a:rPr>
              <a:t>Hard</a:t>
            </a:r>
            <a:r>
              <a:rPr lang="es-VE" altLang="es-AR" sz="2400" dirty="0">
                <a:latin typeface="Times New Roman" panose="02020603050405020304" pitchFamily="18" charset="0"/>
              </a:rPr>
              <a:t> (duro) y </a:t>
            </a:r>
            <a:r>
              <a:rPr lang="es-VE" altLang="es-AR" sz="2400" dirty="0" err="1">
                <a:latin typeface="Times New Roman" panose="02020603050405020304" pitchFamily="18" charset="0"/>
              </a:rPr>
              <a:t>Ware</a:t>
            </a:r>
            <a:r>
              <a:rPr lang="es-VE" altLang="es-AR" sz="2400" dirty="0">
                <a:latin typeface="Times New Roman" panose="02020603050405020304" pitchFamily="18" charset="0"/>
              </a:rPr>
              <a:t> (equipo)</a:t>
            </a:r>
            <a:r>
              <a:rPr lang="es-ES" altLang="es-AR" sz="2400" dirty="0">
                <a:latin typeface="Times New Roman" panose="02020603050405020304" pitchFamily="18" charset="0"/>
              </a:rPr>
              <a:t> </a:t>
            </a:r>
          </a:p>
        </p:txBody>
      </p:sp>
      <p:sp>
        <p:nvSpPr>
          <p:cNvPr id="2054" name="Rectangle 15"/>
          <p:cNvSpPr>
            <a:spLocks noChangeArrowheads="1"/>
          </p:cNvSpPr>
          <p:nvPr/>
        </p:nvSpPr>
        <p:spPr bwMode="auto">
          <a:xfrm>
            <a:off x="755650" y="3280202"/>
            <a:ext cx="77771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AR" altLang="es-AR" sz="2400" dirty="0">
                <a:latin typeface="Times New Roman" panose="02020603050405020304" pitchFamily="18" charset="0"/>
              </a:rPr>
              <a:t>Compontes físicos </a:t>
            </a:r>
            <a:r>
              <a:rPr lang="es-AR" altLang="es-AR" sz="2400">
                <a:latin typeface="Times New Roman" panose="02020603050405020304" pitchFamily="18" charset="0"/>
              </a:rPr>
              <a:t>que conforman </a:t>
            </a:r>
            <a:r>
              <a:rPr lang="es-AR" altLang="es-AR" sz="2400" dirty="0">
                <a:latin typeface="Times New Roman" panose="02020603050405020304" pitchFamily="18" charset="0"/>
              </a:rPr>
              <a:t>un sistema (PC o computadora)</a:t>
            </a:r>
            <a:endParaRPr lang="es-ES" altLang="es-AR" sz="24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nodeType="clickEffect">
                                  <p:stCondLst>
                                    <p:cond delay="0"/>
                                  </p:stCondLst>
                                  <p:childTnLst>
                                    <p:set>
                                      <p:cBhvr>
                                        <p:cTn id="11" dur="1" fill="hold">
                                          <p:stCondLst>
                                            <p:cond delay="0"/>
                                          </p:stCondLst>
                                        </p:cTn>
                                        <p:tgtEl>
                                          <p:spTgt spid="2051">
                                            <p:txEl>
                                              <p:pRg st="0" end="0"/>
                                            </p:txEl>
                                          </p:spTgt>
                                        </p:tgtEl>
                                        <p:attrNameLst>
                                          <p:attrName>style.visibility</p:attrName>
                                        </p:attrNameLst>
                                      </p:cBhvr>
                                      <p:to>
                                        <p:strVal val="visible"/>
                                      </p:to>
                                    </p:set>
                                    <p:animEffect transition="in" filter="checkerboard(down)">
                                      <p:cBhvr>
                                        <p:cTn id="12" dur="500"/>
                                        <p:tgtEl>
                                          <p:spTgt spid="2051">
                                            <p:txEl>
                                              <p:pRg st="0" end="0"/>
                                            </p:txEl>
                                          </p:spTgt>
                                        </p:tgtEl>
                                      </p:cBhvr>
                                    </p:animEffect>
                                  </p:childTnLst>
                                </p:cTn>
                              </p:par>
                              <p:par>
                                <p:cTn id="13" presetID="6" presetClass="emph" presetSubtype="0" fill="hold" grpId="0" nodeType="withEffect">
                                  <p:stCondLst>
                                    <p:cond delay="0"/>
                                  </p:stCondLst>
                                  <p:childTnLst>
                                    <p:animScale>
                                      <p:cBhvr>
                                        <p:cTn id="14" dur="1000" fill="hold"/>
                                        <p:tgtEl>
                                          <p:spTgt spid="2051">
                                            <p:txEl>
                                              <p:pRg st="0" end="0"/>
                                            </p:txEl>
                                          </p:spTgt>
                                        </p:tgtEl>
                                      </p:cBhvr>
                                      <p:by x="150000" y="150000"/>
                                    </p:animScale>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054"/>
                                        </p:tgtEl>
                                        <p:attrNameLst>
                                          <p:attrName>style.visibility</p:attrName>
                                        </p:attrNameLst>
                                      </p:cBhvr>
                                      <p:to>
                                        <p:strVal val="visible"/>
                                      </p:to>
                                    </p:set>
                                    <p:animEffect transition="in" filter="wipe(left)">
                                      <p:cBhvr>
                                        <p:cTn id="19" dur="3000"/>
                                        <p:tgtEl>
                                          <p:spTgt spid="205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053"/>
                                        </p:tgtEl>
                                        <p:attrNameLst>
                                          <p:attrName>style.visibility</p:attrName>
                                        </p:attrNameLst>
                                      </p:cBhvr>
                                      <p:to>
                                        <p:strVal val="visible"/>
                                      </p:to>
                                    </p:set>
                                    <p:animEffect transition="in" filter="wipe(left)">
                                      <p:cBhvr>
                                        <p:cTn id="24" dur="20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P spid="2051" grpId="0" build="p"/>
      <p:bldP spid="2053" grpId="0"/>
      <p:bldP spid="205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sz="quarter" idx="13"/>
          </p:nvPr>
        </p:nvSpPr>
        <p:spPr>
          <a:xfrm>
            <a:off x="179388" y="1125538"/>
            <a:ext cx="2530475" cy="4525962"/>
          </a:xfrm>
        </p:spPr>
        <p:txBody>
          <a:bodyPr>
            <a:normAutofit/>
          </a:bodyPr>
          <a:lstStyle/>
          <a:p>
            <a:pPr eaLnBrk="1" hangingPunct="1"/>
            <a:r>
              <a:rPr lang="es-ES" altLang="es-AR" sz="2000" dirty="0"/>
              <a:t>SLOT MEMORIA PPAL.</a:t>
            </a:r>
          </a:p>
          <a:p>
            <a:pPr eaLnBrk="1" hangingPunct="1">
              <a:buFontTx/>
              <a:buNone/>
            </a:pPr>
            <a:endParaRPr lang="es-AR" altLang="es-AR" sz="2000" dirty="0"/>
          </a:p>
          <a:p>
            <a:pPr eaLnBrk="1" hangingPunct="1">
              <a:buFontTx/>
              <a:buNone/>
            </a:pPr>
            <a:endParaRPr lang="es-ES" altLang="es-AR" sz="2000" dirty="0"/>
          </a:p>
          <a:p>
            <a:pPr eaLnBrk="1" hangingPunct="1"/>
            <a:r>
              <a:rPr lang="es-ES" altLang="es-AR" sz="2000" dirty="0"/>
              <a:t>SLOT CPU</a:t>
            </a:r>
          </a:p>
          <a:p>
            <a:pPr lvl="1" eaLnBrk="1" hangingPunct="1"/>
            <a:r>
              <a:rPr lang="es-ES" altLang="es-AR" sz="2000" dirty="0"/>
              <a:t>INTEGRADO</a:t>
            </a:r>
          </a:p>
          <a:p>
            <a:pPr lvl="1" eaLnBrk="1" hangingPunct="1"/>
            <a:r>
              <a:rPr lang="es-ES" altLang="es-AR" sz="2000" dirty="0"/>
              <a:t>DISIPADOR</a:t>
            </a:r>
          </a:p>
          <a:p>
            <a:pPr lvl="1" eaLnBrk="1" hangingPunct="1"/>
            <a:r>
              <a:rPr lang="es-ES" altLang="es-AR" sz="2000" dirty="0"/>
              <a:t>COOLER</a:t>
            </a:r>
          </a:p>
          <a:p>
            <a:pPr lvl="1" eaLnBrk="1" hangingPunct="1">
              <a:buFontTx/>
              <a:buNone/>
            </a:pPr>
            <a:endParaRPr lang="es-AR" altLang="es-AR" sz="2000" dirty="0"/>
          </a:p>
          <a:p>
            <a:pPr lvl="1" eaLnBrk="1" hangingPunct="1">
              <a:buFontTx/>
              <a:buNone/>
            </a:pPr>
            <a:endParaRPr lang="es-ES" altLang="es-AR" sz="2000" dirty="0"/>
          </a:p>
          <a:p>
            <a:pPr eaLnBrk="1" hangingPunct="1"/>
            <a:r>
              <a:rPr lang="es-ES" altLang="es-AR" sz="2000" dirty="0"/>
              <a:t>SLOT DE PLACA DE VIDEO.</a:t>
            </a:r>
          </a:p>
          <a:p>
            <a:pPr eaLnBrk="1" hangingPunct="1">
              <a:buFontTx/>
              <a:buNone/>
            </a:pPr>
            <a:endParaRPr lang="es-ES" altLang="es-AR" sz="1400" dirty="0"/>
          </a:p>
        </p:txBody>
      </p:sp>
      <p:sp>
        <p:nvSpPr>
          <p:cNvPr id="9" name="Rectangle 6"/>
          <p:cNvSpPr>
            <a:spLocks noGrp="1" noChangeArrowheads="1"/>
          </p:cNvSpPr>
          <p:nvPr>
            <p:ph type="sldNum" sz="quarter" idx="12"/>
          </p:nvPr>
        </p:nvSpPr>
        <p:spPr>
          <a:ln/>
        </p:spPr>
        <p:txBody>
          <a:bodyPr/>
          <a:lstStyle/>
          <a:p>
            <a:fld id="{6788BD2A-7315-4F3F-A9A1-0BC44B1562EA}" type="slidenum">
              <a:rPr lang="es-ES" altLang="es-AR"/>
              <a:pPr/>
              <a:t>10</a:t>
            </a:fld>
            <a:endParaRPr lang="es-ES" altLang="es-AR"/>
          </a:p>
        </p:txBody>
      </p:sp>
      <p:sp>
        <p:nvSpPr>
          <p:cNvPr id="2" name="5 Marcador de número de diapositiva"/>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4D9E05D7-CC1F-4E54-B12B-E8CB83ECE27B}" type="slidenum">
              <a:rPr lang="es-ES" altLang="es-AR" sz="1400">
                <a:latin typeface="Times New Roman" panose="02020603050405020304" pitchFamily="18" charset="0"/>
              </a:rPr>
              <a:pPr algn="r" eaLnBrk="1" hangingPunct="1"/>
              <a:t>10</a:t>
            </a:fld>
            <a:endParaRPr lang="es-ES" altLang="es-AR" sz="1400">
              <a:latin typeface="Times New Roman" panose="02020603050405020304" pitchFamily="18" charset="0"/>
            </a:endParaRPr>
          </a:p>
        </p:txBody>
      </p:sp>
      <p:pic>
        <p:nvPicPr>
          <p:cNvPr id="9221" name="Picture 5" descr="H55M-E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339725"/>
            <a:ext cx="6048375" cy="592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Oval 6"/>
          <p:cNvSpPr>
            <a:spLocks noChangeArrowheads="1"/>
          </p:cNvSpPr>
          <p:nvPr/>
        </p:nvSpPr>
        <p:spPr bwMode="auto">
          <a:xfrm>
            <a:off x="7092950" y="692150"/>
            <a:ext cx="865188" cy="3744913"/>
          </a:xfrm>
          <a:prstGeom prst="ellipse">
            <a:avLst/>
          </a:prstGeom>
          <a:noFill/>
          <a:ln w="57150" algn="ctr">
            <a:solidFill>
              <a:srgbClr val="E23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9224" name="Oval 8"/>
          <p:cNvSpPr>
            <a:spLocks noChangeArrowheads="1"/>
          </p:cNvSpPr>
          <p:nvPr/>
        </p:nvSpPr>
        <p:spPr bwMode="auto">
          <a:xfrm>
            <a:off x="3851275" y="4005263"/>
            <a:ext cx="2449513" cy="647700"/>
          </a:xfrm>
          <a:prstGeom prst="ellipse">
            <a:avLst/>
          </a:prstGeom>
          <a:noFill/>
          <a:ln w="57150" algn="ctr">
            <a:solidFill>
              <a:srgbClr val="E23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9225" name="Oval 9"/>
          <p:cNvSpPr>
            <a:spLocks noChangeArrowheads="1"/>
          </p:cNvSpPr>
          <p:nvPr/>
        </p:nvSpPr>
        <p:spPr bwMode="auto">
          <a:xfrm>
            <a:off x="3708400" y="5516563"/>
            <a:ext cx="2520950" cy="576262"/>
          </a:xfrm>
          <a:prstGeom prst="ellipse">
            <a:avLst/>
          </a:prstGeom>
          <a:noFill/>
          <a:ln w="57150" algn="ctr">
            <a:solidFill>
              <a:srgbClr val="E23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9226" name="Oval 10"/>
          <p:cNvSpPr>
            <a:spLocks noChangeArrowheads="1"/>
          </p:cNvSpPr>
          <p:nvPr/>
        </p:nvSpPr>
        <p:spPr bwMode="auto">
          <a:xfrm>
            <a:off x="5076825" y="1557338"/>
            <a:ext cx="1657350" cy="2016125"/>
          </a:xfrm>
          <a:prstGeom prst="ellipse">
            <a:avLst/>
          </a:prstGeom>
          <a:noFill/>
          <a:ln w="57150" algn="ctr">
            <a:solidFill>
              <a:srgbClr val="E23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9221"/>
                                        </p:tgtEl>
                                        <p:attrNameLst>
                                          <p:attrName>style.visibility</p:attrName>
                                        </p:attrNameLst>
                                      </p:cBhvr>
                                      <p:to>
                                        <p:strVal val="visible"/>
                                      </p:to>
                                    </p:set>
                                    <p:animEffect transition="in" filter="checkerboard(across)">
                                      <p:cBhvr>
                                        <p:cTn id="7" dur="1000"/>
                                        <p:tgtEl>
                                          <p:spTgt spid="92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8" fill="hold" grpId="0" nodeType="clickEffect">
                                  <p:stCondLst>
                                    <p:cond delay="0"/>
                                  </p:stCondLst>
                                  <p:childTnLst>
                                    <p:set>
                                      <p:cBhvr>
                                        <p:cTn id="11" dur="1" fill="hold">
                                          <p:stCondLst>
                                            <p:cond delay="0"/>
                                          </p:stCondLst>
                                        </p:cTn>
                                        <p:tgtEl>
                                          <p:spTgt spid="9219"/>
                                        </p:tgtEl>
                                        <p:attrNameLst>
                                          <p:attrName>style.visibility</p:attrName>
                                        </p:attrNameLst>
                                      </p:cBhvr>
                                      <p:to>
                                        <p:strVal val="visible"/>
                                      </p:to>
                                    </p:set>
                                    <p:animEffect transition="in" filter="wheel(8)">
                                      <p:cBhvr>
                                        <p:cTn id="12" dur="1000"/>
                                        <p:tgtEl>
                                          <p:spTgt spid="92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7" presetClass="entr" presetSubtype="2" fill="hold" grpId="0" nodeType="clickEffect">
                                  <p:stCondLst>
                                    <p:cond delay="0"/>
                                  </p:stCondLst>
                                  <p:childTnLst>
                                    <p:set>
                                      <p:cBhvr>
                                        <p:cTn id="16" dur="1" fill="hold">
                                          <p:stCondLst>
                                            <p:cond delay="0"/>
                                          </p:stCondLst>
                                        </p:cTn>
                                        <p:tgtEl>
                                          <p:spTgt spid="9222"/>
                                        </p:tgtEl>
                                        <p:attrNameLst>
                                          <p:attrName>style.visibility</p:attrName>
                                        </p:attrNameLst>
                                      </p:cBhvr>
                                      <p:to>
                                        <p:strVal val="visible"/>
                                      </p:to>
                                    </p:set>
                                    <p:anim calcmode="lin" valueType="num">
                                      <p:cBhvr additive="base">
                                        <p:cTn id="17" dur="1000" fill="hold"/>
                                        <p:tgtEl>
                                          <p:spTgt spid="9222"/>
                                        </p:tgtEl>
                                        <p:attrNameLst>
                                          <p:attrName>ppt_x</p:attrName>
                                        </p:attrNameLst>
                                      </p:cBhvr>
                                      <p:tavLst>
                                        <p:tav tm="0">
                                          <p:val>
                                            <p:strVal val="1+#ppt_w/2"/>
                                          </p:val>
                                        </p:tav>
                                        <p:tav tm="100000">
                                          <p:val>
                                            <p:strVal val="#ppt_x"/>
                                          </p:val>
                                        </p:tav>
                                      </p:tavLst>
                                    </p:anim>
                                    <p:anim calcmode="lin" valueType="num">
                                      <p:cBhvr additive="base">
                                        <p:cTn id="18" dur="1000" fill="hold"/>
                                        <p:tgtEl>
                                          <p:spTgt spid="9222"/>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7" presetClass="entr" presetSubtype="1" fill="hold" grpId="0" nodeType="clickEffect">
                                  <p:stCondLst>
                                    <p:cond delay="0"/>
                                  </p:stCondLst>
                                  <p:childTnLst>
                                    <p:set>
                                      <p:cBhvr>
                                        <p:cTn id="22" dur="1" fill="hold">
                                          <p:stCondLst>
                                            <p:cond delay="0"/>
                                          </p:stCondLst>
                                        </p:cTn>
                                        <p:tgtEl>
                                          <p:spTgt spid="9226"/>
                                        </p:tgtEl>
                                        <p:attrNameLst>
                                          <p:attrName>style.visibility</p:attrName>
                                        </p:attrNameLst>
                                      </p:cBhvr>
                                      <p:to>
                                        <p:strVal val="visible"/>
                                      </p:to>
                                    </p:set>
                                    <p:anim calcmode="lin" valueType="num">
                                      <p:cBhvr additive="base">
                                        <p:cTn id="23" dur="1000" fill="hold"/>
                                        <p:tgtEl>
                                          <p:spTgt spid="9226"/>
                                        </p:tgtEl>
                                        <p:attrNameLst>
                                          <p:attrName>ppt_x</p:attrName>
                                        </p:attrNameLst>
                                      </p:cBhvr>
                                      <p:tavLst>
                                        <p:tav tm="0">
                                          <p:val>
                                            <p:strVal val="#ppt_x"/>
                                          </p:val>
                                        </p:tav>
                                        <p:tav tm="100000">
                                          <p:val>
                                            <p:strVal val="#ppt_x"/>
                                          </p:val>
                                        </p:tav>
                                      </p:tavLst>
                                    </p:anim>
                                    <p:anim calcmode="lin" valueType="num">
                                      <p:cBhvr additive="base">
                                        <p:cTn id="24" dur="1000" fill="hold"/>
                                        <p:tgtEl>
                                          <p:spTgt spid="9226"/>
                                        </p:tgtEl>
                                        <p:attrNameLst>
                                          <p:attrName>ppt_y</p:attrName>
                                        </p:attrNameLst>
                                      </p:cBhvr>
                                      <p:tavLst>
                                        <p:tav tm="0">
                                          <p:val>
                                            <p:strVal val="0-#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7" presetClass="entr" presetSubtype="4" fill="hold" grpId="0" nodeType="clickEffect">
                                  <p:stCondLst>
                                    <p:cond delay="0"/>
                                  </p:stCondLst>
                                  <p:childTnLst>
                                    <p:set>
                                      <p:cBhvr>
                                        <p:cTn id="28" dur="1" fill="hold">
                                          <p:stCondLst>
                                            <p:cond delay="0"/>
                                          </p:stCondLst>
                                        </p:cTn>
                                        <p:tgtEl>
                                          <p:spTgt spid="9224"/>
                                        </p:tgtEl>
                                        <p:attrNameLst>
                                          <p:attrName>style.visibility</p:attrName>
                                        </p:attrNameLst>
                                      </p:cBhvr>
                                      <p:to>
                                        <p:strVal val="visible"/>
                                      </p:to>
                                    </p:set>
                                    <p:anim calcmode="lin" valueType="num">
                                      <p:cBhvr additive="base">
                                        <p:cTn id="29" dur="1000" fill="hold"/>
                                        <p:tgtEl>
                                          <p:spTgt spid="9224"/>
                                        </p:tgtEl>
                                        <p:attrNameLst>
                                          <p:attrName>ppt_x</p:attrName>
                                        </p:attrNameLst>
                                      </p:cBhvr>
                                      <p:tavLst>
                                        <p:tav tm="0">
                                          <p:val>
                                            <p:strVal val="#ppt_x"/>
                                          </p:val>
                                        </p:tav>
                                        <p:tav tm="100000">
                                          <p:val>
                                            <p:strVal val="#ppt_x"/>
                                          </p:val>
                                        </p:tav>
                                      </p:tavLst>
                                    </p:anim>
                                    <p:anim calcmode="lin" valueType="num">
                                      <p:cBhvr additive="base">
                                        <p:cTn id="30" dur="1000" fill="hold"/>
                                        <p:tgtEl>
                                          <p:spTgt spid="9224"/>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7" presetClass="entr" presetSubtype="4" fill="hold" grpId="0" nodeType="clickEffect">
                                  <p:stCondLst>
                                    <p:cond delay="0"/>
                                  </p:stCondLst>
                                  <p:childTnLst>
                                    <p:set>
                                      <p:cBhvr>
                                        <p:cTn id="34" dur="1" fill="hold">
                                          <p:stCondLst>
                                            <p:cond delay="0"/>
                                          </p:stCondLst>
                                        </p:cTn>
                                        <p:tgtEl>
                                          <p:spTgt spid="9225"/>
                                        </p:tgtEl>
                                        <p:attrNameLst>
                                          <p:attrName>style.visibility</p:attrName>
                                        </p:attrNameLst>
                                      </p:cBhvr>
                                      <p:to>
                                        <p:strVal val="visible"/>
                                      </p:to>
                                    </p:set>
                                    <p:anim calcmode="lin" valueType="num">
                                      <p:cBhvr additive="base">
                                        <p:cTn id="35" dur="1000" fill="hold"/>
                                        <p:tgtEl>
                                          <p:spTgt spid="9225"/>
                                        </p:tgtEl>
                                        <p:attrNameLst>
                                          <p:attrName>ppt_x</p:attrName>
                                        </p:attrNameLst>
                                      </p:cBhvr>
                                      <p:tavLst>
                                        <p:tav tm="0">
                                          <p:val>
                                            <p:strVal val="#ppt_x"/>
                                          </p:val>
                                        </p:tav>
                                        <p:tav tm="100000">
                                          <p:val>
                                            <p:strVal val="#ppt_x"/>
                                          </p:val>
                                        </p:tav>
                                      </p:tavLst>
                                    </p:anim>
                                    <p:anim calcmode="lin" valueType="num">
                                      <p:cBhvr additive="base">
                                        <p:cTn id="36" dur="1000" fill="hold"/>
                                        <p:tgtEl>
                                          <p:spTgt spid="92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p:bldP spid="9222" grpId="0" animBg="1"/>
      <p:bldP spid="9224" grpId="0" animBg="1"/>
      <p:bldP spid="9225" grpId="0" animBg="1"/>
      <p:bldP spid="92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88D090-142B-4C81-88D2-89358C56A909}"/>
              </a:ext>
            </a:extLst>
          </p:cNvPr>
          <p:cNvSpPr>
            <a:spLocks noGrp="1"/>
          </p:cNvSpPr>
          <p:nvPr>
            <p:ph type="title"/>
          </p:nvPr>
        </p:nvSpPr>
        <p:spPr>
          <a:xfrm>
            <a:off x="1945200" y="329900"/>
            <a:ext cx="6589200" cy="823008"/>
          </a:xfrm>
        </p:spPr>
        <p:txBody>
          <a:bodyPr/>
          <a:lstStyle/>
          <a:p>
            <a:r>
              <a:rPr lang="es-AR" dirty="0"/>
              <a:t>PROCESADOR - UCP</a:t>
            </a:r>
          </a:p>
        </p:txBody>
      </p:sp>
      <p:sp>
        <p:nvSpPr>
          <p:cNvPr id="4" name="Marcador de número de diapositiva 3">
            <a:extLst>
              <a:ext uri="{FF2B5EF4-FFF2-40B4-BE49-F238E27FC236}">
                <a16:creationId xmlns:a16="http://schemas.microsoft.com/office/drawing/2014/main" id="{DF8462D8-1474-455C-A6C8-E2106D9C8DF5}"/>
              </a:ext>
            </a:extLst>
          </p:cNvPr>
          <p:cNvSpPr>
            <a:spLocks noGrp="1"/>
          </p:cNvSpPr>
          <p:nvPr>
            <p:ph type="sldNum" sz="quarter" idx="12"/>
          </p:nvPr>
        </p:nvSpPr>
        <p:spPr/>
        <p:txBody>
          <a:bodyPr/>
          <a:lstStyle/>
          <a:p>
            <a:fld id="{36CE646C-CB5F-4CAD-A727-E157A26089CE}" type="slidenum">
              <a:rPr lang="es-ES" altLang="es-AR" smtClean="0"/>
              <a:pPr/>
              <a:t>11</a:t>
            </a:fld>
            <a:endParaRPr lang="es-ES" altLang="es-AR"/>
          </a:p>
        </p:txBody>
      </p:sp>
      <p:sp>
        <p:nvSpPr>
          <p:cNvPr id="3" name="Marcador de contenido 2"/>
          <p:cNvSpPr>
            <a:spLocks noGrp="1"/>
          </p:cNvSpPr>
          <p:nvPr>
            <p:ph sz="quarter" idx="13"/>
          </p:nvPr>
        </p:nvSpPr>
        <p:spPr/>
        <p:txBody>
          <a:bodyPr/>
          <a:lstStyle/>
          <a:p>
            <a:endParaRPr lang="es-AR"/>
          </a:p>
        </p:txBody>
      </p:sp>
      <p:pic>
        <p:nvPicPr>
          <p:cNvPr id="6" name="Imagen 5"/>
          <p:cNvPicPr/>
          <p:nvPr/>
        </p:nvPicPr>
        <p:blipFill rotWithShape="1">
          <a:blip r:embed="rId2"/>
          <a:srcRect l="32553" t="46009" r="28731" b="17755"/>
          <a:stretch/>
        </p:blipFill>
        <p:spPr bwMode="auto">
          <a:xfrm>
            <a:off x="251520" y="1152908"/>
            <a:ext cx="8568952" cy="52034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26160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0"/>
            <a:ext cx="8229600" cy="785813"/>
          </a:xfrm>
        </p:spPr>
        <p:txBody>
          <a:bodyPr/>
          <a:lstStyle/>
          <a:p>
            <a:pPr eaLnBrk="1" hangingPunct="1"/>
            <a:r>
              <a:rPr lang="es-ES" altLang="es-AR" sz="4000" dirty="0">
                <a:solidFill>
                  <a:srgbClr val="002060"/>
                </a:solidFill>
                <a:latin typeface="Berlin Sans FB Demi" panose="020E0802020502020306" pitchFamily="34" charset="0"/>
              </a:rPr>
              <a:t>Unidad</a:t>
            </a:r>
            <a:r>
              <a:rPr lang="es-ES" altLang="es-AR" sz="3600" b="1" dirty="0"/>
              <a:t> </a:t>
            </a:r>
            <a:r>
              <a:rPr lang="es-ES" altLang="es-AR" sz="4000" dirty="0">
                <a:solidFill>
                  <a:srgbClr val="002060"/>
                </a:solidFill>
                <a:latin typeface="Berlin Sans FB Demi" panose="020E0802020502020306" pitchFamily="34" charset="0"/>
              </a:rPr>
              <a:t>de Control</a:t>
            </a:r>
          </a:p>
        </p:txBody>
      </p:sp>
      <p:sp>
        <p:nvSpPr>
          <p:cNvPr id="5" name="Text Box 4"/>
          <p:cNvSpPr>
            <a:spLocks noGrp="1" noChangeArrowheads="1"/>
          </p:cNvSpPr>
          <p:nvPr>
            <p:ph sz="quarter" idx="13"/>
          </p:nvPr>
        </p:nvSpPr>
        <p:spPr>
          <a:xfrm>
            <a:off x="190470" y="721292"/>
            <a:ext cx="8785225" cy="1569660"/>
          </a:xfrm>
        </p:spPr>
        <p:txBody>
          <a:bodyPr>
            <a:spAutoFit/>
          </a:bodyPr>
          <a:lstStyle/>
          <a:p>
            <a:pPr marL="177800" indent="12700" eaLnBrk="1" hangingPunct="1">
              <a:buFontTx/>
              <a:buNone/>
            </a:pPr>
            <a:r>
              <a:rPr lang="es-ES" altLang="es-AR" sz="2000" dirty="0"/>
              <a:t>Es la que actúa como coordinadora de todas las tareas que ha de realizar la computadora. Maneja todas las órdenes que la computadora necesita para realizar la ejecución de las operaciones requeridas por los programas de aplicación. </a:t>
            </a:r>
            <a:endParaRPr lang="es-AR" altLang="es-AR" sz="2000" dirty="0"/>
          </a:p>
        </p:txBody>
      </p:sp>
      <p:sp>
        <p:nvSpPr>
          <p:cNvPr id="12" name="Rectangle 6"/>
          <p:cNvSpPr>
            <a:spLocks noGrp="1" noChangeArrowheads="1"/>
          </p:cNvSpPr>
          <p:nvPr>
            <p:ph type="sldNum" sz="quarter" idx="12"/>
          </p:nvPr>
        </p:nvSpPr>
        <p:spPr>
          <a:xfrm>
            <a:off x="-1620688" y="1015053"/>
            <a:ext cx="584978" cy="365125"/>
          </a:xfrm>
          <a:ln/>
        </p:spPr>
        <p:txBody>
          <a:bodyPr/>
          <a:lstStyle/>
          <a:p>
            <a:fld id="{62893B58-633F-4762-B3D2-4BD058EAAE96}" type="slidenum">
              <a:rPr lang="es-ES" altLang="es-AR"/>
              <a:pPr/>
              <a:t>12</a:t>
            </a:fld>
            <a:endParaRPr lang="es-ES" altLang="es-AR" dirty="0"/>
          </a:p>
        </p:txBody>
      </p:sp>
      <p:sp>
        <p:nvSpPr>
          <p:cNvPr id="10244" name="3 Marcador de número de diapositiva"/>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6F25F166-C087-4C36-A4C6-F8DB089AA934}" type="slidenum">
              <a:rPr lang="es-ES" altLang="es-AR" sz="1400">
                <a:latin typeface="Times New Roman" panose="02020603050405020304" pitchFamily="18" charset="0"/>
              </a:rPr>
              <a:pPr algn="r" eaLnBrk="1" hangingPunct="1"/>
              <a:t>12</a:t>
            </a:fld>
            <a:endParaRPr lang="es-ES" altLang="es-AR" sz="1400">
              <a:latin typeface="Times New Roman" panose="02020603050405020304" pitchFamily="18" charset="0"/>
            </a:endParaRPr>
          </a:p>
        </p:txBody>
      </p:sp>
      <p:sp>
        <p:nvSpPr>
          <p:cNvPr id="7" name="6 Elipse"/>
          <p:cNvSpPr/>
          <p:nvPr/>
        </p:nvSpPr>
        <p:spPr bwMode="auto">
          <a:xfrm>
            <a:off x="190470" y="3368675"/>
            <a:ext cx="1714512" cy="1285884"/>
          </a:xfrm>
          <a:prstGeom prst="ellipse">
            <a:avLst/>
          </a:prstGeom>
          <a:solidFill>
            <a:schemeClr val="accent2">
              <a:lumMod val="20000"/>
              <a:lumOff val="80000"/>
            </a:schemeClr>
          </a:solidFill>
          <a:ln w="9525" cap="flat" cmpd="sng" algn="ctr">
            <a:solidFill>
              <a:srgbClr val="CCFFFF"/>
            </a:solidFill>
            <a:prstDash val="solid"/>
            <a:round/>
            <a:headEnd type="none" w="med" len="med"/>
            <a:tailEnd type="none" w="med" len="med"/>
          </a:ln>
          <a:effectLst/>
        </p:spPr>
        <p:txBody>
          <a:bodyPr wrap="none" anchor="ctr"/>
          <a:lstStyle/>
          <a:p>
            <a:pPr>
              <a:defRPr/>
            </a:pPr>
            <a:r>
              <a:rPr lang="es-ES" dirty="0">
                <a:ln w="18415" cmpd="sng">
                  <a:solidFill>
                    <a:sysClr val="windowText" lastClr="000000"/>
                  </a:solidFill>
                  <a:prstDash val="solid"/>
                </a:ln>
                <a:solidFill>
                  <a:sysClr val="windowText" lastClr="000000"/>
                </a:solidFill>
                <a:effectLst>
                  <a:outerShdw blurRad="63500" dir="3600000" algn="tl" rotWithShape="0">
                    <a:srgbClr val="000000">
                      <a:alpha val="70000"/>
                    </a:srgbClr>
                  </a:outerShdw>
                </a:effectLst>
              </a:rPr>
              <a:t>Funciones</a:t>
            </a:r>
            <a:endParaRPr lang="es-AR" dirty="0">
              <a:ln w="18415" cmpd="sng">
                <a:solidFill>
                  <a:sysClr val="windowText" lastClr="000000"/>
                </a:solidFill>
                <a:prstDash val="solid"/>
              </a:ln>
              <a:solidFill>
                <a:sysClr val="windowText" lastClr="000000"/>
              </a:solidFill>
            </a:endParaRPr>
          </a:p>
        </p:txBody>
      </p:sp>
      <p:sp>
        <p:nvSpPr>
          <p:cNvPr id="10" name="9 Rectángulo redondeado"/>
          <p:cNvSpPr/>
          <p:nvPr/>
        </p:nvSpPr>
        <p:spPr bwMode="auto">
          <a:xfrm>
            <a:off x="2051720" y="2324516"/>
            <a:ext cx="7092279" cy="1410640"/>
          </a:xfrm>
          <a:prstGeom prst="round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8100000" scaled="1"/>
            <a:tileRect/>
          </a:gradFill>
          <a:ln>
            <a:headEnd type="none" w="med" len="med"/>
            <a:tailEnd type="none" w="med" len="med"/>
          </a:ln>
          <a:effectLst>
            <a:innerShdw blurRad="63500" dist="50800" dir="16200000">
              <a:prstClr val="black">
                <a:alpha val="50000"/>
              </a:prstClr>
            </a:innerShdw>
          </a:effectLst>
        </p:spPr>
        <p:style>
          <a:lnRef idx="2">
            <a:schemeClr val="dk1"/>
          </a:lnRef>
          <a:fillRef idx="1">
            <a:schemeClr val="lt1"/>
          </a:fillRef>
          <a:effectRef idx="0">
            <a:schemeClr val="dk1"/>
          </a:effectRef>
          <a:fontRef idx="minor">
            <a:schemeClr val="dk1"/>
          </a:fontRef>
        </p:style>
        <p:txBody>
          <a:bodyPr wrap="none" anchor="ctr"/>
          <a:lstStyle/>
          <a:p>
            <a:pPr algn="ctr" defTabSz="622300">
              <a:lnSpc>
                <a:spcPct val="90000"/>
              </a:lnSpc>
              <a:spcAft>
                <a:spcPct val="35000"/>
              </a:spcAft>
              <a:defRPr/>
            </a:pPr>
            <a:r>
              <a:rPr lang="es-ES" dirty="0"/>
              <a:t>Manejar todas las operaciones de acceso, lectura y escritura </a:t>
            </a:r>
          </a:p>
          <a:p>
            <a:pPr algn="ctr" defTabSz="622300">
              <a:lnSpc>
                <a:spcPct val="90000"/>
              </a:lnSpc>
              <a:spcAft>
                <a:spcPct val="35000"/>
              </a:spcAft>
              <a:defRPr/>
            </a:pPr>
            <a:r>
              <a:rPr lang="es-ES" dirty="0"/>
              <a:t>de cada una de las posiciones de la memoria principal </a:t>
            </a:r>
          </a:p>
          <a:p>
            <a:pPr algn="ctr" defTabSz="622300">
              <a:lnSpc>
                <a:spcPct val="90000"/>
              </a:lnSpc>
              <a:spcAft>
                <a:spcPct val="35000"/>
              </a:spcAft>
              <a:defRPr/>
            </a:pPr>
            <a:r>
              <a:rPr lang="es-ES" dirty="0"/>
              <a:t>donde se almacenan las instrucciones necesarias </a:t>
            </a:r>
          </a:p>
          <a:p>
            <a:pPr algn="ctr" defTabSz="622300">
              <a:lnSpc>
                <a:spcPct val="90000"/>
              </a:lnSpc>
              <a:spcAft>
                <a:spcPct val="35000"/>
              </a:spcAft>
              <a:defRPr/>
            </a:pPr>
            <a:r>
              <a:rPr lang="es-ES" dirty="0"/>
              <a:t>para realizar un proceso.</a:t>
            </a:r>
            <a:endParaRPr lang="es-AR" dirty="0"/>
          </a:p>
        </p:txBody>
      </p:sp>
      <p:cxnSp>
        <p:nvCxnSpPr>
          <p:cNvPr id="19" name="18 Conector recto de flecha"/>
          <p:cNvCxnSpPr>
            <a:stCxn id="7" idx="0"/>
            <a:endCxn id="0" idx="1"/>
          </p:cNvCxnSpPr>
          <p:nvPr/>
        </p:nvCxnSpPr>
        <p:spPr bwMode="auto">
          <a:xfrm flipV="1">
            <a:off x="1047750" y="3044825"/>
            <a:ext cx="1220788" cy="312738"/>
          </a:xfrm>
          <a:prstGeom prst="straightConnector1">
            <a:avLst/>
          </a:prstGeom>
          <a:noFill/>
          <a:ln w="25400" algn="ctr">
            <a:solidFill>
              <a:srgbClr val="2D2D8A"/>
            </a:solidFill>
            <a:round/>
            <a:headEnd/>
            <a:tailEnd type="arrow" w="med" len="med"/>
          </a:ln>
          <a:effectLst>
            <a:outerShdw dist="20000" dir="5400000" rotWithShape="0">
              <a:srgbClr val="000000">
                <a:alpha val="37999"/>
              </a:srgbClr>
            </a:outerShdw>
          </a:effectLst>
        </p:spPr>
      </p:cxnSp>
      <p:sp>
        <p:nvSpPr>
          <p:cNvPr id="14" name="13 Rectángulo redondeado"/>
          <p:cNvSpPr/>
          <p:nvPr/>
        </p:nvSpPr>
        <p:spPr bwMode="auto">
          <a:xfrm>
            <a:off x="2930896" y="4164887"/>
            <a:ext cx="5261835" cy="701796"/>
          </a:xfrm>
          <a:prstGeom prst="round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8100000" scaled="1"/>
            <a:tileRect/>
          </a:gradFill>
          <a:ln>
            <a:headEnd type="none" w="med" len="med"/>
            <a:tailEnd type="none" w="med" len="med"/>
          </a:ln>
          <a:effectLst>
            <a:innerShdw blurRad="63500" dist="50800" dir="16200000">
              <a:prstClr val="black">
                <a:alpha val="50000"/>
              </a:prstClr>
            </a:innerShdw>
          </a:effectLst>
        </p:spPr>
        <p:style>
          <a:lnRef idx="2">
            <a:schemeClr val="dk1"/>
          </a:lnRef>
          <a:fillRef idx="1">
            <a:schemeClr val="lt1"/>
          </a:fillRef>
          <a:effectRef idx="0">
            <a:schemeClr val="dk1"/>
          </a:effectRef>
          <a:fontRef idx="minor">
            <a:schemeClr val="dk1"/>
          </a:fontRef>
        </p:style>
        <p:txBody>
          <a:bodyPr wrap="none" anchor="ctr"/>
          <a:lstStyle/>
          <a:p>
            <a:pPr algn="ctr" defTabSz="622300">
              <a:lnSpc>
                <a:spcPct val="90000"/>
              </a:lnSpc>
              <a:spcAft>
                <a:spcPct val="35000"/>
              </a:spcAft>
              <a:defRPr/>
            </a:pPr>
            <a:r>
              <a:rPr lang="es-ES" dirty="0"/>
              <a:t>Interpretar la instrucción en proceso</a:t>
            </a:r>
            <a:endParaRPr lang="es-AR" dirty="0"/>
          </a:p>
        </p:txBody>
      </p:sp>
      <p:cxnSp>
        <p:nvCxnSpPr>
          <p:cNvPr id="21" name="20 Conector recto de flecha"/>
          <p:cNvCxnSpPr>
            <a:stCxn id="7" idx="3"/>
            <a:endCxn id="0" idx="1"/>
          </p:cNvCxnSpPr>
          <p:nvPr/>
        </p:nvCxnSpPr>
        <p:spPr bwMode="auto">
          <a:xfrm>
            <a:off x="1916113" y="4013200"/>
            <a:ext cx="1000125" cy="504825"/>
          </a:xfrm>
          <a:prstGeom prst="straightConnector1">
            <a:avLst/>
          </a:prstGeom>
          <a:noFill/>
          <a:ln w="25400" algn="ctr">
            <a:solidFill>
              <a:srgbClr val="2D2D8A"/>
            </a:solidFill>
            <a:round/>
            <a:headEnd/>
            <a:tailEnd type="arrow" w="med" len="med"/>
          </a:ln>
          <a:effectLst>
            <a:outerShdw dist="20000" dir="5400000" rotWithShape="0">
              <a:srgbClr val="000000">
                <a:alpha val="37999"/>
              </a:srgbClr>
            </a:outerShdw>
          </a:effectLst>
        </p:spPr>
      </p:cxnSp>
      <p:sp>
        <p:nvSpPr>
          <p:cNvPr id="16" name="15 Rectángulo redondeado"/>
          <p:cNvSpPr/>
          <p:nvPr/>
        </p:nvSpPr>
        <p:spPr bwMode="auto">
          <a:xfrm>
            <a:off x="2544812" y="5296414"/>
            <a:ext cx="6286417" cy="714140"/>
          </a:xfrm>
          <a:prstGeom prst="round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8100000" scaled="1"/>
            <a:tileRect/>
          </a:gradFill>
          <a:ln>
            <a:headEnd type="none" w="med" len="med"/>
            <a:tailEnd type="none" w="med" len="med"/>
          </a:ln>
          <a:effectLst>
            <a:innerShdw blurRad="63500" dist="50800" dir="16200000">
              <a:prstClr val="black">
                <a:alpha val="50000"/>
              </a:prstClr>
            </a:innerShdw>
          </a:effectLst>
        </p:spPr>
        <p:style>
          <a:lnRef idx="2">
            <a:schemeClr val="dk1"/>
          </a:lnRef>
          <a:fillRef idx="1">
            <a:schemeClr val="lt1"/>
          </a:fillRef>
          <a:effectRef idx="0">
            <a:schemeClr val="dk1"/>
          </a:effectRef>
          <a:fontRef idx="minor">
            <a:schemeClr val="dk1"/>
          </a:fontRef>
        </p:style>
        <p:txBody>
          <a:bodyPr wrap="none" anchor="ctr"/>
          <a:lstStyle/>
          <a:p>
            <a:pPr algn="ctr">
              <a:defRPr/>
            </a:pPr>
            <a:r>
              <a:rPr lang="es-ES" dirty="0"/>
              <a:t>Realizar las tareas que se indican en la instrucción</a:t>
            </a:r>
            <a:endParaRPr lang="es-AR" dirty="0"/>
          </a:p>
        </p:txBody>
      </p:sp>
      <p:cxnSp>
        <p:nvCxnSpPr>
          <p:cNvPr id="23" name="22 Conector recto de flecha"/>
          <p:cNvCxnSpPr>
            <a:cxnSpLocks noChangeShapeType="1"/>
            <a:stCxn id="7" idx="2"/>
          </p:cNvCxnSpPr>
          <p:nvPr/>
        </p:nvCxnSpPr>
        <p:spPr bwMode="auto">
          <a:xfrm>
            <a:off x="1047750" y="4668838"/>
            <a:ext cx="1497013" cy="984250"/>
          </a:xfrm>
          <a:prstGeom prst="straightConnector1">
            <a:avLst/>
          </a:prstGeom>
          <a:noFill/>
          <a:ln w="25400" algn="ctr">
            <a:solidFill>
              <a:srgbClr val="2D2D8A"/>
            </a:solidFill>
            <a:round/>
            <a:headEnd/>
            <a:tailEnd type="arrow" w="med" len="med"/>
          </a:ln>
          <a:effectLst>
            <a:outerShdw dist="20000" dir="5400000" rotWithShape="0">
              <a:srgbClr val="000000">
                <a:alpha val="37999"/>
              </a:srgbClr>
            </a:outerShdw>
          </a:effectLst>
        </p:spPr>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p:cTn id="7" dur="1000" fill="hold"/>
                                        <p:tgtEl>
                                          <p:spTgt spid="10242"/>
                                        </p:tgtEl>
                                        <p:attrNameLst>
                                          <p:attrName>ppt_w</p:attrName>
                                        </p:attrNameLst>
                                      </p:cBhvr>
                                      <p:tavLst>
                                        <p:tav tm="0">
                                          <p:val>
                                            <p:strVal val="#ppt_w*0.70"/>
                                          </p:val>
                                        </p:tav>
                                        <p:tav tm="100000">
                                          <p:val>
                                            <p:strVal val="#ppt_w"/>
                                          </p:val>
                                        </p:tav>
                                      </p:tavLst>
                                    </p:anim>
                                    <p:anim calcmode="lin" valueType="num">
                                      <p:cBhvr>
                                        <p:cTn id="8" dur="1000" fill="hold"/>
                                        <p:tgtEl>
                                          <p:spTgt spid="10242"/>
                                        </p:tgtEl>
                                        <p:attrNameLst>
                                          <p:attrName>ppt_h</p:attrName>
                                        </p:attrNameLst>
                                      </p:cBhvr>
                                      <p:tavLst>
                                        <p:tav tm="0">
                                          <p:val>
                                            <p:strVal val="#ppt_h"/>
                                          </p:val>
                                        </p:tav>
                                        <p:tav tm="100000">
                                          <p:val>
                                            <p:strVal val="#ppt_h"/>
                                          </p:val>
                                        </p:tav>
                                      </p:tavLst>
                                    </p:anim>
                                    <p:animEffect transition="in" filter="fade">
                                      <p:cBhvr>
                                        <p:cTn id="9" dur="1000"/>
                                        <p:tgtEl>
                                          <p:spTgt spid="1024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p:cTn id="14" dur="1000" fill="hold"/>
                                        <p:tgtEl>
                                          <p:spTgt spid="5">
                                            <p:txEl>
                                              <p:pRg st="0" end="0"/>
                                            </p:txEl>
                                          </p:spTgt>
                                        </p:tgtEl>
                                        <p:attrNameLst>
                                          <p:attrName>ppt_w</p:attrName>
                                        </p:attrNameLst>
                                      </p:cBhvr>
                                      <p:tavLst>
                                        <p:tav tm="0">
                                          <p:val>
                                            <p:strVal val="#ppt_w*0.70"/>
                                          </p:val>
                                        </p:tav>
                                        <p:tav tm="100000">
                                          <p:val>
                                            <p:strVal val="#ppt_w"/>
                                          </p:val>
                                        </p:tav>
                                      </p:tavLst>
                                    </p:anim>
                                    <p:anim calcmode="lin" valueType="num">
                                      <p:cBhvr>
                                        <p:cTn id="15"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5">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strVal val="#ppt_w*0.70"/>
                                          </p:val>
                                        </p:tav>
                                        <p:tav tm="100000">
                                          <p:val>
                                            <p:strVal val="#ppt_w"/>
                                          </p:val>
                                        </p:tav>
                                      </p:tavLst>
                                    </p:anim>
                                    <p:anim calcmode="lin" valueType="num">
                                      <p:cBhvr>
                                        <p:cTn id="22" dur="1000" fill="hold"/>
                                        <p:tgtEl>
                                          <p:spTgt spid="7"/>
                                        </p:tgtEl>
                                        <p:attrNameLst>
                                          <p:attrName>ppt_h</p:attrName>
                                        </p:attrNameLst>
                                      </p:cBhvr>
                                      <p:tavLst>
                                        <p:tav tm="0">
                                          <p:val>
                                            <p:strVal val="#ppt_h"/>
                                          </p:val>
                                        </p:tav>
                                        <p:tav tm="100000">
                                          <p:val>
                                            <p:strVal val="#ppt_h"/>
                                          </p:val>
                                        </p:tav>
                                      </p:tavLst>
                                    </p:anim>
                                    <p:animEffect transition="in" filter="fade">
                                      <p:cBhvr>
                                        <p:cTn id="23" dur="1000"/>
                                        <p:tgtEl>
                                          <p:spTgt spid="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1000" fill="hold"/>
                                        <p:tgtEl>
                                          <p:spTgt spid="19"/>
                                        </p:tgtEl>
                                        <p:attrNameLst>
                                          <p:attrName>ppt_w</p:attrName>
                                        </p:attrNameLst>
                                      </p:cBhvr>
                                      <p:tavLst>
                                        <p:tav tm="0">
                                          <p:val>
                                            <p:strVal val="#ppt_w*0.70"/>
                                          </p:val>
                                        </p:tav>
                                        <p:tav tm="100000">
                                          <p:val>
                                            <p:strVal val="#ppt_w"/>
                                          </p:val>
                                        </p:tav>
                                      </p:tavLst>
                                    </p:anim>
                                    <p:anim calcmode="lin" valueType="num">
                                      <p:cBhvr>
                                        <p:cTn id="29" dur="1000" fill="hold"/>
                                        <p:tgtEl>
                                          <p:spTgt spid="19"/>
                                        </p:tgtEl>
                                        <p:attrNameLst>
                                          <p:attrName>ppt_h</p:attrName>
                                        </p:attrNameLst>
                                      </p:cBhvr>
                                      <p:tavLst>
                                        <p:tav tm="0">
                                          <p:val>
                                            <p:strVal val="#ppt_h"/>
                                          </p:val>
                                        </p:tav>
                                        <p:tav tm="100000">
                                          <p:val>
                                            <p:strVal val="#ppt_h"/>
                                          </p:val>
                                        </p:tav>
                                      </p:tavLst>
                                    </p:anim>
                                    <p:animEffect transition="in" filter="fade">
                                      <p:cBhvr>
                                        <p:cTn id="30" dur="1000"/>
                                        <p:tgtEl>
                                          <p:spTgt spid="19"/>
                                        </p:tgtEl>
                                      </p:cBhvr>
                                    </p:animEffect>
                                  </p:childTnLst>
                                </p:cTn>
                              </p:par>
                            </p:childTnLst>
                          </p:cTn>
                        </p:par>
                        <p:par>
                          <p:cTn id="31" fill="hold" nodeType="afterGroup">
                            <p:stCondLst>
                              <p:cond delay="1000"/>
                            </p:stCondLst>
                            <p:childTnLst>
                              <p:par>
                                <p:cTn id="32" presetID="7" presetClass="entr" presetSubtype="1"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1000" fill="hold"/>
                                        <p:tgtEl>
                                          <p:spTgt spid="10"/>
                                        </p:tgtEl>
                                        <p:attrNameLst>
                                          <p:attrName>ppt_x</p:attrName>
                                        </p:attrNameLst>
                                      </p:cBhvr>
                                      <p:tavLst>
                                        <p:tav tm="0">
                                          <p:val>
                                            <p:strVal val="#ppt_x"/>
                                          </p:val>
                                        </p:tav>
                                        <p:tav tm="100000">
                                          <p:val>
                                            <p:strVal val="#ppt_x"/>
                                          </p:val>
                                        </p:tav>
                                      </p:tavLst>
                                    </p:anim>
                                    <p:anim calcmode="lin" valueType="num">
                                      <p:cBhvr additive="base">
                                        <p:cTn id="35"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55"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p:cTn id="40" dur="1000" fill="hold"/>
                                        <p:tgtEl>
                                          <p:spTgt spid="21"/>
                                        </p:tgtEl>
                                        <p:attrNameLst>
                                          <p:attrName>ppt_w</p:attrName>
                                        </p:attrNameLst>
                                      </p:cBhvr>
                                      <p:tavLst>
                                        <p:tav tm="0">
                                          <p:val>
                                            <p:strVal val="#ppt_w*0.70"/>
                                          </p:val>
                                        </p:tav>
                                        <p:tav tm="100000">
                                          <p:val>
                                            <p:strVal val="#ppt_w"/>
                                          </p:val>
                                        </p:tav>
                                      </p:tavLst>
                                    </p:anim>
                                    <p:anim calcmode="lin" valueType="num">
                                      <p:cBhvr>
                                        <p:cTn id="41" dur="1000" fill="hold"/>
                                        <p:tgtEl>
                                          <p:spTgt spid="21"/>
                                        </p:tgtEl>
                                        <p:attrNameLst>
                                          <p:attrName>ppt_h</p:attrName>
                                        </p:attrNameLst>
                                      </p:cBhvr>
                                      <p:tavLst>
                                        <p:tav tm="0">
                                          <p:val>
                                            <p:strVal val="#ppt_h"/>
                                          </p:val>
                                        </p:tav>
                                        <p:tav tm="100000">
                                          <p:val>
                                            <p:strVal val="#ppt_h"/>
                                          </p:val>
                                        </p:tav>
                                      </p:tavLst>
                                    </p:anim>
                                    <p:animEffect transition="in" filter="fade">
                                      <p:cBhvr>
                                        <p:cTn id="42" dur="1000"/>
                                        <p:tgtEl>
                                          <p:spTgt spid="21"/>
                                        </p:tgtEl>
                                      </p:cBhvr>
                                    </p:animEffect>
                                  </p:childTnLst>
                                </p:cTn>
                              </p:par>
                            </p:childTnLst>
                          </p:cTn>
                        </p:par>
                        <p:par>
                          <p:cTn id="43" fill="hold" nodeType="afterGroup">
                            <p:stCondLst>
                              <p:cond delay="1000"/>
                            </p:stCondLst>
                            <p:childTnLst>
                              <p:par>
                                <p:cTn id="44" presetID="7" presetClass="entr" presetSubtype="2"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1000" fill="hold"/>
                                        <p:tgtEl>
                                          <p:spTgt spid="14"/>
                                        </p:tgtEl>
                                        <p:attrNameLst>
                                          <p:attrName>ppt_x</p:attrName>
                                        </p:attrNameLst>
                                      </p:cBhvr>
                                      <p:tavLst>
                                        <p:tav tm="0">
                                          <p:val>
                                            <p:strVal val="1+#ppt_w/2"/>
                                          </p:val>
                                        </p:tav>
                                        <p:tav tm="100000">
                                          <p:val>
                                            <p:strVal val="#ppt_x"/>
                                          </p:val>
                                        </p:tav>
                                      </p:tavLst>
                                    </p:anim>
                                    <p:anim calcmode="lin" valueType="num">
                                      <p:cBhvr additive="base">
                                        <p:cTn id="47"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55" presetClass="entr" presetSubtype="0"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p:cTn id="52" dur="1000" fill="hold"/>
                                        <p:tgtEl>
                                          <p:spTgt spid="23"/>
                                        </p:tgtEl>
                                        <p:attrNameLst>
                                          <p:attrName>ppt_w</p:attrName>
                                        </p:attrNameLst>
                                      </p:cBhvr>
                                      <p:tavLst>
                                        <p:tav tm="0">
                                          <p:val>
                                            <p:strVal val="#ppt_w*0.70"/>
                                          </p:val>
                                        </p:tav>
                                        <p:tav tm="100000">
                                          <p:val>
                                            <p:strVal val="#ppt_w"/>
                                          </p:val>
                                        </p:tav>
                                      </p:tavLst>
                                    </p:anim>
                                    <p:anim calcmode="lin" valueType="num">
                                      <p:cBhvr>
                                        <p:cTn id="53" dur="1000" fill="hold"/>
                                        <p:tgtEl>
                                          <p:spTgt spid="23"/>
                                        </p:tgtEl>
                                        <p:attrNameLst>
                                          <p:attrName>ppt_h</p:attrName>
                                        </p:attrNameLst>
                                      </p:cBhvr>
                                      <p:tavLst>
                                        <p:tav tm="0">
                                          <p:val>
                                            <p:strVal val="#ppt_h"/>
                                          </p:val>
                                        </p:tav>
                                        <p:tav tm="100000">
                                          <p:val>
                                            <p:strVal val="#ppt_h"/>
                                          </p:val>
                                        </p:tav>
                                      </p:tavLst>
                                    </p:anim>
                                    <p:animEffect transition="in" filter="fade">
                                      <p:cBhvr>
                                        <p:cTn id="54" dur="1000"/>
                                        <p:tgtEl>
                                          <p:spTgt spid="23"/>
                                        </p:tgtEl>
                                      </p:cBhvr>
                                    </p:animEffect>
                                  </p:childTnLst>
                                </p:cTn>
                              </p:par>
                            </p:childTnLst>
                          </p:cTn>
                        </p:par>
                        <p:par>
                          <p:cTn id="55" fill="hold" nodeType="afterGroup">
                            <p:stCondLst>
                              <p:cond delay="1000"/>
                            </p:stCondLst>
                            <p:childTnLst>
                              <p:par>
                                <p:cTn id="56" presetID="7" presetClass="entr" presetSubtype="4" fill="hold"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1000" fill="hold"/>
                                        <p:tgtEl>
                                          <p:spTgt spid="16"/>
                                        </p:tgtEl>
                                        <p:attrNameLst>
                                          <p:attrName>ppt_x</p:attrName>
                                        </p:attrNameLst>
                                      </p:cBhvr>
                                      <p:tavLst>
                                        <p:tav tm="0">
                                          <p:val>
                                            <p:strVal val="#ppt_x"/>
                                          </p:val>
                                        </p:tav>
                                        <p:tav tm="100000">
                                          <p:val>
                                            <p:strVal val="#ppt_x"/>
                                          </p:val>
                                        </p:tav>
                                      </p:tavLst>
                                    </p:anim>
                                    <p:anim calcmode="lin" valueType="num">
                                      <p:cBhvr additive="base">
                                        <p:cTn id="59"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68313" y="188913"/>
            <a:ext cx="8229600" cy="692150"/>
          </a:xfrm>
        </p:spPr>
        <p:txBody>
          <a:bodyPr>
            <a:normAutofit/>
          </a:bodyPr>
          <a:lstStyle/>
          <a:p>
            <a:pPr eaLnBrk="1" hangingPunct="1"/>
            <a:r>
              <a:rPr lang="es-ES" altLang="es-AR" sz="4000" dirty="0">
                <a:solidFill>
                  <a:srgbClr val="002060"/>
                </a:solidFill>
                <a:latin typeface="Berlin Sans FB Demi" panose="020E0802020502020306" pitchFamily="34" charset="0"/>
              </a:rPr>
              <a:t>Unidad</a:t>
            </a:r>
            <a:r>
              <a:rPr lang="es-ES" altLang="es-AR" sz="3600" b="1" dirty="0"/>
              <a:t> </a:t>
            </a:r>
            <a:r>
              <a:rPr lang="es-ES" altLang="es-AR" sz="4000" dirty="0">
                <a:solidFill>
                  <a:srgbClr val="002060"/>
                </a:solidFill>
                <a:latin typeface="Berlin Sans FB Demi" panose="020E0802020502020306" pitchFamily="34" charset="0"/>
              </a:rPr>
              <a:t>de Control</a:t>
            </a:r>
          </a:p>
        </p:txBody>
      </p:sp>
      <p:sp>
        <p:nvSpPr>
          <p:cNvPr id="15" name="Rectangle 6"/>
          <p:cNvSpPr>
            <a:spLocks noGrp="1" noChangeArrowheads="1"/>
          </p:cNvSpPr>
          <p:nvPr>
            <p:ph type="sldNum" sz="quarter" idx="12"/>
          </p:nvPr>
        </p:nvSpPr>
        <p:spPr>
          <a:ln/>
        </p:spPr>
        <p:txBody>
          <a:bodyPr/>
          <a:lstStyle/>
          <a:p>
            <a:fld id="{E0991D7C-F688-4B96-8ABD-E6D10D7330D0}" type="slidenum">
              <a:rPr lang="es-ES" altLang="es-AR"/>
              <a:pPr/>
              <a:t>13</a:t>
            </a:fld>
            <a:endParaRPr lang="es-ES" altLang="es-AR"/>
          </a:p>
        </p:txBody>
      </p:sp>
      <p:sp>
        <p:nvSpPr>
          <p:cNvPr id="11267" name="5 Marcador de número de diapositiva"/>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57210E15-49C4-48D8-9194-FB3C5FAE79DD}" type="slidenum">
              <a:rPr lang="es-ES" altLang="es-AR" sz="1400">
                <a:latin typeface="Times New Roman" panose="02020603050405020304" pitchFamily="18" charset="0"/>
              </a:rPr>
              <a:pPr algn="r" eaLnBrk="1" hangingPunct="1"/>
              <a:t>13</a:t>
            </a:fld>
            <a:endParaRPr lang="es-ES" altLang="es-AR" sz="1400">
              <a:latin typeface="Times New Roman" panose="02020603050405020304" pitchFamily="18" charset="0"/>
            </a:endParaRPr>
          </a:p>
        </p:txBody>
      </p:sp>
      <p:sp>
        <p:nvSpPr>
          <p:cNvPr id="75781" name="Oval 5"/>
          <p:cNvSpPr>
            <a:spLocks noChangeArrowheads="1"/>
          </p:cNvSpPr>
          <p:nvPr/>
        </p:nvSpPr>
        <p:spPr bwMode="auto">
          <a:xfrm>
            <a:off x="323850" y="3933825"/>
            <a:ext cx="2160588" cy="649288"/>
          </a:xfrm>
          <a:prstGeom prst="ellipse">
            <a:avLst/>
          </a:prstGeom>
          <a:solidFill>
            <a:schemeClr val="bg2"/>
          </a:solidFill>
          <a:ln w="9525" algn="ctr">
            <a:solidFill>
              <a:srgbClr val="CCFFFF"/>
            </a:solidFill>
            <a:round/>
            <a:headEnd/>
            <a:tailEnd/>
          </a:ln>
          <a:effectLst/>
        </p:spPr>
        <p:txBody>
          <a:bodyPr wrap="none" anchor="ctr"/>
          <a:lstStyle/>
          <a:p>
            <a:pPr algn="ctr">
              <a:defRPr/>
            </a:pPr>
            <a:r>
              <a:rPr lang="es-ES"/>
              <a:t>Registro de Estado</a:t>
            </a:r>
          </a:p>
        </p:txBody>
      </p:sp>
      <p:sp>
        <p:nvSpPr>
          <p:cNvPr id="75782" name="Oval 6"/>
          <p:cNvSpPr>
            <a:spLocks noChangeArrowheads="1"/>
          </p:cNvSpPr>
          <p:nvPr/>
        </p:nvSpPr>
        <p:spPr bwMode="auto">
          <a:xfrm>
            <a:off x="2700338" y="3789363"/>
            <a:ext cx="2016125" cy="935037"/>
          </a:xfrm>
          <a:prstGeom prst="ellipse">
            <a:avLst/>
          </a:prstGeom>
          <a:solidFill>
            <a:schemeClr val="bg2"/>
          </a:solidFill>
          <a:ln w="9525" algn="ctr">
            <a:solidFill>
              <a:srgbClr val="CCFFFF"/>
            </a:solidFill>
            <a:round/>
            <a:headEnd/>
            <a:tailEnd/>
          </a:ln>
          <a:effectLst/>
        </p:spPr>
        <p:txBody>
          <a:bodyPr wrap="none" anchor="ctr"/>
          <a:lstStyle/>
          <a:p>
            <a:pPr algn="ctr">
              <a:defRPr/>
            </a:pPr>
            <a:r>
              <a:rPr lang="es-ES"/>
              <a:t>Registro</a:t>
            </a:r>
          </a:p>
          <a:p>
            <a:pPr algn="ctr">
              <a:defRPr/>
            </a:pPr>
            <a:r>
              <a:rPr lang="es-ES"/>
              <a:t> de Instrucciones</a:t>
            </a:r>
          </a:p>
        </p:txBody>
      </p:sp>
      <p:sp>
        <p:nvSpPr>
          <p:cNvPr id="75783" name="Oval 7"/>
          <p:cNvSpPr>
            <a:spLocks noChangeArrowheads="1"/>
          </p:cNvSpPr>
          <p:nvPr/>
        </p:nvSpPr>
        <p:spPr bwMode="auto">
          <a:xfrm>
            <a:off x="4859338" y="3860800"/>
            <a:ext cx="1944687" cy="792163"/>
          </a:xfrm>
          <a:prstGeom prst="ellipse">
            <a:avLst/>
          </a:prstGeom>
          <a:solidFill>
            <a:schemeClr val="bg2"/>
          </a:solidFill>
          <a:ln w="9525" algn="ctr">
            <a:solidFill>
              <a:srgbClr val="CCFFFF"/>
            </a:solidFill>
            <a:round/>
            <a:headEnd/>
            <a:tailEnd/>
          </a:ln>
          <a:effectLst/>
        </p:spPr>
        <p:txBody>
          <a:bodyPr wrap="none" anchor="ctr"/>
          <a:lstStyle/>
          <a:p>
            <a:pPr algn="ctr">
              <a:defRPr/>
            </a:pPr>
            <a:r>
              <a:rPr lang="es-ES"/>
              <a:t>Instrucción</a:t>
            </a:r>
          </a:p>
          <a:p>
            <a:pPr algn="ctr">
              <a:defRPr/>
            </a:pPr>
            <a:r>
              <a:rPr lang="es-ES"/>
              <a:t> a ejecutar</a:t>
            </a:r>
          </a:p>
        </p:txBody>
      </p:sp>
      <p:sp>
        <p:nvSpPr>
          <p:cNvPr id="75784" name="Oval 8"/>
          <p:cNvSpPr>
            <a:spLocks noChangeArrowheads="1"/>
          </p:cNvSpPr>
          <p:nvPr/>
        </p:nvSpPr>
        <p:spPr bwMode="auto">
          <a:xfrm>
            <a:off x="7092950" y="3860800"/>
            <a:ext cx="1655763" cy="863600"/>
          </a:xfrm>
          <a:prstGeom prst="ellipse">
            <a:avLst/>
          </a:prstGeom>
          <a:solidFill>
            <a:schemeClr val="bg2"/>
          </a:solidFill>
          <a:ln w="9525" algn="ctr">
            <a:solidFill>
              <a:srgbClr val="CCFFFF"/>
            </a:solidFill>
            <a:round/>
            <a:headEnd/>
            <a:tailEnd/>
          </a:ln>
          <a:effectLst/>
        </p:spPr>
        <p:txBody>
          <a:bodyPr wrap="none" anchor="ctr"/>
          <a:lstStyle/>
          <a:p>
            <a:pPr algn="ctr">
              <a:defRPr/>
            </a:pPr>
            <a:r>
              <a:rPr lang="es-ES" dirty="0"/>
              <a:t>Señales de </a:t>
            </a:r>
          </a:p>
          <a:p>
            <a:pPr algn="ctr">
              <a:defRPr/>
            </a:pPr>
            <a:r>
              <a:rPr lang="es-ES" dirty="0"/>
              <a:t>E/S</a:t>
            </a:r>
          </a:p>
        </p:txBody>
      </p:sp>
      <p:sp>
        <p:nvSpPr>
          <p:cNvPr id="75786" name="Rectangle 10"/>
          <p:cNvSpPr>
            <a:spLocks noChangeArrowheads="1"/>
          </p:cNvSpPr>
          <p:nvPr/>
        </p:nvSpPr>
        <p:spPr bwMode="auto">
          <a:xfrm>
            <a:off x="755650" y="5229225"/>
            <a:ext cx="7704138" cy="720725"/>
          </a:xfrm>
          <a:prstGeom prst="rect">
            <a:avLst/>
          </a:prstGeom>
          <a:solidFill>
            <a:schemeClr val="bg2"/>
          </a:solidFill>
          <a:ln w="9525" algn="ctr">
            <a:solidFill>
              <a:srgbClr val="CCFFFF"/>
            </a:solidFill>
            <a:miter lim="800000"/>
            <a:headEnd/>
            <a:tailEnd/>
          </a:ln>
          <a:effectLst/>
        </p:spPr>
        <p:txBody>
          <a:bodyPr wrap="none" anchor="ctr"/>
          <a:lstStyle/>
          <a:p>
            <a:pPr algn="ctr">
              <a:lnSpc>
                <a:spcPct val="80000"/>
              </a:lnSpc>
              <a:spcBef>
                <a:spcPct val="20000"/>
              </a:spcBef>
              <a:defRPr/>
            </a:pPr>
            <a:r>
              <a:rPr lang="es-ES" dirty="0"/>
              <a:t>La salida que proporcionará la unidad de control será el conjunto de </a:t>
            </a:r>
          </a:p>
          <a:p>
            <a:pPr algn="ctr">
              <a:lnSpc>
                <a:spcPct val="80000"/>
              </a:lnSpc>
              <a:spcBef>
                <a:spcPct val="20000"/>
              </a:spcBef>
              <a:defRPr/>
            </a:pPr>
            <a:r>
              <a:rPr lang="es-ES" dirty="0"/>
              <a:t>órdenes elementales que servirán para ejecutar la orden solicitada.</a:t>
            </a:r>
          </a:p>
        </p:txBody>
      </p:sp>
      <p:sp>
        <p:nvSpPr>
          <p:cNvPr id="75787" name="Rectangle 11"/>
          <p:cNvSpPr>
            <a:spLocks noChangeArrowheads="1"/>
          </p:cNvSpPr>
          <p:nvPr/>
        </p:nvSpPr>
        <p:spPr bwMode="auto">
          <a:xfrm>
            <a:off x="1692275" y="1916113"/>
            <a:ext cx="5616575" cy="490537"/>
          </a:xfrm>
          <a:prstGeom prst="rect">
            <a:avLst/>
          </a:prstGeom>
          <a:solidFill>
            <a:schemeClr val="bg2"/>
          </a:solidFill>
          <a:ln w="9525" algn="ctr">
            <a:solidFill>
              <a:srgbClr val="CCFFFF"/>
            </a:solidFill>
            <a:miter lim="800000"/>
            <a:headEnd/>
            <a:tailEnd/>
          </a:ln>
          <a:effectLst/>
        </p:spPr>
        <p:txBody>
          <a:bodyPr wrap="none" anchor="ctr"/>
          <a:lstStyle/>
          <a:p>
            <a:pPr algn="ctr">
              <a:defRPr/>
            </a:pPr>
            <a:r>
              <a:rPr lang="es-ES" dirty="0"/>
              <a:t>NECESITA MANEJAR LA SIGUIENTE INFORMACIÓN</a:t>
            </a:r>
          </a:p>
        </p:txBody>
      </p:sp>
      <p:sp>
        <p:nvSpPr>
          <p:cNvPr id="11274" name="Line 13"/>
          <p:cNvSpPr>
            <a:spLocks noChangeShapeType="1"/>
          </p:cNvSpPr>
          <p:nvPr/>
        </p:nvSpPr>
        <p:spPr bwMode="auto">
          <a:xfrm flipH="1">
            <a:off x="1403350" y="2565400"/>
            <a:ext cx="3024188" cy="1368425"/>
          </a:xfrm>
          <a:prstGeom prst="line">
            <a:avLst/>
          </a:prstGeom>
          <a:noFill/>
          <a:ln w="9525">
            <a:solidFill>
              <a:srgbClr val="33CC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AR"/>
          </a:p>
        </p:txBody>
      </p:sp>
      <p:sp>
        <p:nvSpPr>
          <p:cNvPr id="11275" name="Line 14"/>
          <p:cNvSpPr>
            <a:spLocks noChangeShapeType="1"/>
          </p:cNvSpPr>
          <p:nvPr/>
        </p:nvSpPr>
        <p:spPr bwMode="auto">
          <a:xfrm flipH="1">
            <a:off x="3708400" y="2565400"/>
            <a:ext cx="719138" cy="1223963"/>
          </a:xfrm>
          <a:prstGeom prst="line">
            <a:avLst/>
          </a:prstGeom>
          <a:noFill/>
          <a:ln w="9525">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AR"/>
          </a:p>
        </p:txBody>
      </p:sp>
      <p:sp>
        <p:nvSpPr>
          <p:cNvPr id="11276" name="Line 15"/>
          <p:cNvSpPr>
            <a:spLocks noChangeShapeType="1"/>
          </p:cNvSpPr>
          <p:nvPr/>
        </p:nvSpPr>
        <p:spPr bwMode="auto">
          <a:xfrm>
            <a:off x="4427538" y="2565400"/>
            <a:ext cx="1512887" cy="1295400"/>
          </a:xfrm>
          <a:prstGeom prst="line">
            <a:avLst/>
          </a:prstGeom>
          <a:noFill/>
          <a:ln w="9525">
            <a:solidFill>
              <a:srgbClr val="CC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AR"/>
          </a:p>
        </p:txBody>
      </p:sp>
      <p:sp>
        <p:nvSpPr>
          <p:cNvPr id="11277" name="Line 16"/>
          <p:cNvSpPr>
            <a:spLocks noChangeShapeType="1"/>
          </p:cNvSpPr>
          <p:nvPr/>
        </p:nvSpPr>
        <p:spPr bwMode="auto">
          <a:xfrm>
            <a:off x="4427538" y="2565400"/>
            <a:ext cx="3529012" cy="1295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AR"/>
          </a:p>
        </p:txBody>
      </p:sp>
      <p:sp>
        <p:nvSpPr>
          <p:cNvPr id="75794" name="Rectangle 18"/>
          <p:cNvSpPr>
            <a:spLocks noChangeArrowheads="1"/>
          </p:cNvSpPr>
          <p:nvPr/>
        </p:nvSpPr>
        <p:spPr bwMode="auto">
          <a:xfrm>
            <a:off x="587375" y="981075"/>
            <a:ext cx="7989888" cy="711200"/>
          </a:xfrm>
          <a:prstGeom prst="rect">
            <a:avLst/>
          </a:prstGeom>
          <a:noFill/>
          <a:ln>
            <a:headEnd/>
            <a:tailEnd/>
          </a:ln>
        </p:spPr>
        <p:style>
          <a:lnRef idx="1">
            <a:schemeClr val="accent2"/>
          </a:lnRef>
          <a:fillRef idx="2">
            <a:schemeClr val="accent2"/>
          </a:fillRef>
          <a:effectRef idx="1">
            <a:schemeClr val="accent2"/>
          </a:effectRef>
          <a:fontRef idx="minor">
            <a:schemeClr val="dk1"/>
          </a:fontRef>
        </p:style>
        <p:txBody>
          <a:bodyPr wrap="none" anchor="ctr">
            <a:spAutoFit/>
          </a:bodyPr>
          <a:lstStyle/>
          <a:p>
            <a:pPr algn="ctr">
              <a:defRPr/>
            </a:pPr>
            <a:r>
              <a:rPr lang="es-ES" sz="2000" dirty="0">
                <a:solidFill>
                  <a:srgbClr val="CC0000"/>
                </a:solidFill>
                <a:latin typeface="Georgia" pitchFamily="18" charset="0"/>
                <a:ea typeface="Times New Roman" pitchFamily="18" charset="0"/>
                <a:cs typeface="Arial" charset="0"/>
              </a:rPr>
              <a:t>Comunica y dirige las entradas y salidas desde y hasta los periféricos, </a:t>
            </a:r>
          </a:p>
          <a:p>
            <a:pPr algn="ctr">
              <a:defRPr/>
            </a:pPr>
            <a:r>
              <a:rPr lang="es-ES" sz="2000" dirty="0">
                <a:solidFill>
                  <a:srgbClr val="CC0000"/>
                </a:solidFill>
                <a:latin typeface="Georgia" pitchFamily="18" charset="0"/>
                <a:ea typeface="Times New Roman" pitchFamily="18" charset="0"/>
                <a:cs typeface="Arial" charset="0"/>
              </a:rPr>
              <a:t>dando el oportuno tratamiento a la información en proceso.</a:t>
            </a:r>
            <a:endParaRPr lang="es-ES" sz="2000" dirty="0">
              <a:solidFill>
                <a:srgbClr val="CC0000"/>
              </a:solidFill>
              <a:latin typeface="Times New Roman" pitchFamily="18" charset="0"/>
              <a:ea typeface="Times New Roman" pitchFamily="18" charset="0"/>
              <a:cs typeface="Arial"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5778"/>
                                        </p:tgtEl>
                                        <p:attrNameLst>
                                          <p:attrName>style.visibility</p:attrName>
                                        </p:attrNameLst>
                                      </p:cBhvr>
                                      <p:to>
                                        <p:strVal val="visible"/>
                                      </p:to>
                                    </p:set>
                                    <p:anim calcmode="lin" valueType="num">
                                      <p:cBhvr>
                                        <p:cTn id="7" dur="500" fill="hold"/>
                                        <p:tgtEl>
                                          <p:spTgt spid="7577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5778"/>
                                        </p:tgtEl>
                                        <p:attrNameLst>
                                          <p:attrName>ppt_y</p:attrName>
                                        </p:attrNameLst>
                                      </p:cBhvr>
                                      <p:tavLst>
                                        <p:tav tm="0">
                                          <p:val>
                                            <p:strVal val="#ppt_y"/>
                                          </p:val>
                                        </p:tav>
                                        <p:tav tm="100000">
                                          <p:val>
                                            <p:strVal val="#ppt_y"/>
                                          </p:val>
                                        </p:tav>
                                      </p:tavLst>
                                    </p:anim>
                                    <p:anim calcmode="lin" valueType="num">
                                      <p:cBhvr>
                                        <p:cTn id="9" dur="500" fill="hold"/>
                                        <p:tgtEl>
                                          <p:spTgt spid="7577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577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577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32" fill="hold" grpId="0" nodeType="clickEffect">
                                  <p:stCondLst>
                                    <p:cond delay="0"/>
                                  </p:stCondLst>
                                  <p:childTnLst>
                                    <p:set>
                                      <p:cBhvr>
                                        <p:cTn id="15" dur="1" fill="hold">
                                          <p:stCondLst>
                                            <p:cond delay="0"/>
                                          </p:stCondLst>
                                        </p:cTn>
                                        <p:tgtEl>
                                          <p:spTgt spid="75794"/>
                                        </p:tgtEl>
                                        <p:attrNameLst>
                                          <p:attrName>style.visibility</p:attrName>
                                        </p:attrNameLst>
                                      </p:cBhvr>
                                      <p:to>
                                        <p:strVal val="visible"/>
                                      </p:to>
                                    </p:set>
                                    <p:animEffect transition="in" filter="diamond(out)">
                                      <p:cBhvr>
                                        <p:cTn id="16" dur="2000"/>
                                        <p:tgtEl>
                                          <p:spTgt spid="7579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75787"/>
                                        </p:tgtEl>
                                        <p:attrNameLst>
                                          <p:attrName>style.visibility</p:attrName>
                                        </p:attrNameLst>
                                      </p:cBhvr>
                                      <p:to>
                                        <p:strVal val="visible"/>
                                      </p:to>
                                    </p:set>
                                    <p:animEffect transition="in" filter="checkerboard(across)">
                                      <p:cBhvr>
                                        <p:cTn id="21" dur="500"/>
                                        <p:tgtEl>
                                          <p:spTgt spid="7578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11274"/>
                                        </p:tgtEl>
                                        <p:attrNameLst>
                                          <p:attrName>style.visibility</p:attrName>
                                        </p:attrNameLst>
                                      </p:cBhvr>
                                      <p:to>
                                        <p:strVal val="visible"/>
                                      </p:to>
                                    </p:set>
                                    <p:anim calcmode="lin" valueType="num">
                                      <p:cBhvr>
                                        <p:cTn id="26" dur="1000" fill="hold"/>
                                        <p:tgtEl>
                                          <p:spTgt spid="11274"/>
                                        </p:tgtEl>
                                        <p:attrNameLst>
                                          <p:attrName>ppt_w</p:attrName>
                                        </p:attrNameLst>
                                      </p:cBhvr>
                                      <p:tavLst>
                                        <p:tav tm="0">
                                          <p:val>
                                            <p:strVal val="#ppt_w*0.70"/>
                                          </p:val>
                                        </p:tav>
                                        <p:tav tm="100000">
                                          <p:val>
                                            <p:strVal val="#ppt_w"/>
                                          </p:val>
                                        </p:tav>
                                      </p:tavLst>
                                    </p:anim>
                                    <p:anim calcmode="lin" valueType="num">
                                      <p:cBhvr>
                                        <p:cTn id="27" dur="1000" fill="hold"/>
                                        <p:tgtEl>
                                          <p:spTgt spid="11274"/>
                                        </p:tgtEl>
                                        <p:attrNameLst>
                                          <p:attrName>ppt_h</p:attrName>
                                        </p:attrNameLst>
                                      </p:cBhvr>
                                      <p:tavLst>
                                        <p:tav tm="0">
                                          <p:val>
                                            <p:strVal val="#ppt_h"/>
                                          </p:val>
                                        </p:tav>
                                        <p:tav tm="100000">
                                          <p:val>
                                            <p:strVal val="#ppt_h"/>
                                          </p:val>
                                        </p:tav>
                                      </p:tavLst>
                                    </p:anim>
                                    <p:animEffect transition="in" filter="fade">
                                      <p:cBhvr>
                                        <p:cTn id="28" dur="1000"/>
                                        <p:tgtEl>
                                          <p:spTgt spid="11274"/>
                                        </p:tgtEl>
                                      </p:cBhvr>
                                    </p:animEffect>
                                  </p:childTnLst>
                                </p:cTn>
                              </p:par>
                            </p:childTnLst>
                          </p:cTn>
                        </p:par>
                        <p:par>
                          <p:cTn id="29" fill="hold" nodeType="afterGroup">
                            <p:stCondLst>
                              <p:cond delay="1000"/>
                            </p:stCondLst>
                            <p:childTnLst>
                              <p:par>
                                <p:cTn id="30" presetID="7" presetClass="entr" presetSubtype="4" fill="hold" grpId="0" nodeType="afterEffect">
                                  <p:stCondLst>
                                    <p:cond delay="0"/>
                                  </p:stCondLst>
                                  <p:childTnLst>
                                    <p:set>
                                      <p:cBhvr>
                                        <p:cTn id="31" dur="1" fill="hold">
                                          <p:stCondLst>
                                            <p:cond delay="0"/>
                                          </p:stCondLst>
                                        </p:cTn>
                                        <p:tgtEl>
                                          <p:spTgt spid="75781"/>
                                        </p:tgtEl>
                                        <p:attrNameLst>
                                          <p:attrName>style.visibility</p:attrName>
                                        </p:attrNameLst>
                                      </p:cBhvr>
                                      <p:to>
                                        <p:strVal val="visible"/>
                                      </p:to>
                                    </p:set>
                                    <p:anim calcmode="lin" valueType="num">
                                      <p:cBhvr additive="base">
                                        <p:cTn id="32" dur="500" fill="hold"/>
                                        <p:tgtEl>
                                          <p:spTgt spid="75781"/>
                                        </p:tgtEl>
                                        <p:attrNameLst>
                                          <p:attrName>ppt_x</p:attrName>
                                        </p:attrNameLst>
                                      </p:cBhvr>
                                      <p:tavLst>
                                        <p:tav tm="0">
                                          <p:val>
                                            <p:strVal val="#ppt_x"/>
                                          </p:val>
                                        </p:tav>
                                        <p:tav tm="100000">
                                          <p:val>
                                            <p:strVal val="#ppt_x"/>
                                          </p:val>
                                        </p:tav>
                                      </p:tavLst>
                                    </p:anim>
                                    <p:anim calcmode="lin" valueType="num">
                                      <p:cBhvr additive="base">
                                        <p:cTn id="33" dur="500" fill="hold"/>
                                        <p:tgtEl>
                                          <p:spTgt spid="75781"/>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11275"/>
                                        </p:tgtEl>
                                        <p:attrNameLst>
                                          <p:attrName>style.visibility</p:attrName>
                                        </p:attrNameLst>
                                      </p:cBhvr>
                                      <p:to>
                                        <p:strVal val="visible"/>
                                      </p:to>
                                    </p:set>
                                    <p:anim calcmode="lin" valueType="num">
                                      <p:cBhvr>
                                        <p:cTn id="38" dur="1000" fill="hold"/>
                                        <p:tgtEl>
                                          <p:spTgt spid="11275"/>
                                        </p:tgtEl>
                                        <p:attrNameLst>
                                          <p:attrName>ppt_w</p:attrName>
                                        </p:attrNameLst>
                                      </p:cBhvr>
                                      <p:tavLst>
                                        <p:tav tm="0">
                                          <p:val>
                                            <p:strVal val="#ppt_w*0.70"/>
                                          </p:val>
                                        </p:tav>
                                        <p:tav tm="100000">
                                          <p:val>
                                            <p:strVal val="#ppt_w"/>
                                          </p:val>
                                        </p:tav>
                                      </p:tavLst>
                                    </p:anim>
                                    <p:anim calcmode="lin" valueType="num">
                                      <p:cBhvr>
                                        <p:cTn id="39" dur="1000" fill="hold"/>
                                        <p:tgtEl>
                                          <p:spTgt spid="11275"/>
                                        </p:tgtEl>
                                        <p:attrNameLst>
                                          <p:attrName>ppt_h</p:attrName>
                                        </p:attrNameLst>
                                      </p:cBhvr>
                                      <p:tavLst>
                                        <p:tav tm="0">
                                          <p:val>
                                            <p:strVal val="#ppt_h"/>
                                          </p:val>
                                        </p:tav>
                                        <p:tav tm="100000">
                                          <p:val>
                                            <p:strVal val="#ppt_h"/>
                                          </p:val>
                                        </p:tav>
                                      </p:tavLst>
                                    </p:anim>
                                    <p:animEffect transition="in" filter="fade">
                                      <p:cBhvr>
                                        <p:cTn id="40" dur="1000"/>
                                        <p:tgtEl>
                                          <p:spTgt spid="11275"/>
                                        </p:tgtEl>
                                      </p:cBhvr>
                                    </p:animEffect>
                                  </p:childTnLst>
                                </p:cTn>
                              </p:par>
                            </p:childTnLst>
                          </p:cTn>
                        </p:par>
                        <p:par>
                          <p:cTn id="41" fill="hold" nodeType="afterGroup">
                            <p:stCondLst>
                              <p:cond delay="1000"/>
                            </p:stCondLst>
                            <p:childTnLst>
                              <p:par>
                                <p:cTn id="42" presetID="7" presetClass="entr" presetSubtype="4" fill="hold" grpId="0" nodeType="afterEffect">
                                  <p:stCondLst>
                                    <p:cond delay="0"/>
                                  </p:stCondLst>
                                  <p:childTnLst>
                                    <p:set>
                                      <p:cBhvr>
                                        <p:cTn id="43" dur="1" fill="hold">
                                          <p:stCondLst>
                                            <p:cond delay="0"/>
                                          </p:stCondLst>
                                        </p:cTn>
                                        <p:tgtEl>
                                          <p:spTgt spid="75782"/>
                                        </p:tgtEl>
                                        <p:attrNameLst>
                                          <p:attrName>style.visibility</p:attrName>
                                        </p:attrNameLst>
                                      </p:cBhvr>
                                      <p:to>
                                        <p:strVal val="visible"/>
                                      </p:to>
                                    </p:set>
                                    <p:anim calcmode="lin" valueType="num">
                                      <p:cBhvr additive="base">
                                        <p:cTn id="44" dur="500" fill="hold"/>
                                        <p:tgtEl>
                                          <p:spTgt spid="75782"/>
                                        </p:tgtEl>
                                        <p:attrNameLst>
                                          <p:attrName>ppt_x</p:attrName>
                                        </p:attrNameLst>
                                      </p:cBhvr>
                                      <p:tavLst>
                                        <p:tav tm="0">
                                          <p:val>
                                            <p:strVal val="#ppt_x"/>
                                          </p:val>
                                        </p:tav>
                                        <p:tav tm="100000">
                                          <p:val>
                                            <p:strVal val="#ppt_x"/>
                                          </p:val>
                                        </p:tav>
                                      </p:tavLst>
                                    </p:anim>
                                    <p:anim calcmode="lin" valueType="num">
                                      <p:cBhvr additive="base">
                                        <p:cTn id="45" dur="500" fill="hold"/>
                                        <p:tgtEl>
                                          <p:spTgt spid="75782"/>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55" presetClass="entr" presetSubtype="0" fill="hold" grpId="0" nodeType="clickEffect">
                                  <p:stCondLst>
                                    <p:cond delay="0"/>
                                  </p:stCondLst>
                                  <p:childTnLst>
                                    <p:set>
                                      <p:cBhvr>
                                        <p:cTn id="49" dur="1" fill="hold">
                                          <p:stCondLst>
                                            <p:cond delay="0"/>
                                          </p:stCondLst>
                                        </p:cTn>
                                        <p:tgtEl>
                                          <p:spTgt spid="11276"/>
                                        </p:tgtEl>
                                        <p:attrNameLst>
                                          <p:attrName>style.visibility</p:attrName>
                                        </p:attrNameLst>
                                      </p:cBhvr>
                                      <p:to>
                                        <p:strVal val="visible"/>
                                      </p:to>
                                    </p:set>
                                    <p:anim calcmode="lin" valueType="num">
                                      <p:cBhvr>
                                        <p:cTn id="50" dur="1000" fill="hold"/>
                                        <p:tgtEl>
                                          <p:spTgt spid="11276"/>
                                        </p:tgtEl>
                                        <p:attrNameLst>
                                          <p:attrName>ppt_w</p:attrName>
                                        </p:attrNameLst>
                                      </p:cBhvr>
                                      <p:tavLst>
                                        <p:tav tm="0">
                                          <p:val>
                                            <p:strVal val="#ppt_w*0.70"/>
                                          </p:val>
                                        </p:tav>
                                        <p:tav tm="100000">
                                          <p:val>
                                            <p:strVal val="#ppt_w"/>
                                          </p:val>
                                        </p:tav>
                                      </p:tavLst>
                                    </p:anim>
                                    <p:anim calcmode="lin" valueType="num">
                                      <p:cBhvr>
                                        <p:cTn id="51" dur="1000" fill="hold"/>
                                        <p:tgtEl>
                                          <p:spTgt spid="11276"/>
                                        </p:tgtEl>
                                        <p:attrNameLst>
                                          <p:attrName>ppt_h</p:attrName>
                                        </p:attrNameLst>
                                      </p:cBhvr>
                                      <p:tavLst>
                                        <p:tav tm="0">
                                          <p:val>
                                            <p:strVal val="#ppt_h"/>
                                          </p:val>
                                        </p:tav>
                                        <p:tav tm="100000">
                                          <p:val>
                                            <p:strVal val="#ppt_h"/>
                                          </p:val>
                                        </p:tav>
                                      </p:tavLst>
                                    </p:anim>
                                    <p:animEffect transition="in" filter="fade">
                                      <p:cBhvr>
                                        <p:cTn id="52" dur="1000"/>
                                        <p:tgtEl>
                                          <p:spTgt spid="11276"/>
                                        </p:tgtEl>
                                      </p:cBhvr>
                                    </p:animEffect>
                                  </p:childTnLst>
                                </p:cTn>
                              </p:par>
                            </p:childTnLst>
                          </p:cTn>
                        </p:par>
                        <p:par>
                          <p:cTn id="53" fill="hold" nodeType="afterGroup">
                            <p:stCondLst>
                              <p:cond delay="1000"/>
                            </p:stCondLst>
                            <p:childTnLst>
                              <p:par>
                                <p:cTn id="54" presetID="7" presetClass="entr" presetSubtype="4" fill="hold" grpId="0" nodeType="afterEffect">
                                  <p:stCondLst>
                                    <p:cond delay="0"/>
                                  </p:stCondLst>
                                  <p:childTnLst>
                                    <p:set>
                                      <p:cBhvr>
                                        <p:cTn id="55" dur="1" fill="hold">
                                          <p:stCondLst>
                                            <p:cond delay="0"/>
                                          </p:stCondLst>
                                        </p:cTn>
                                        <p:tgtEl>
                                          <p:spTgt spid="75783"/>
                                        </p:tgtEl>
                                        <p:attrNameLst>
                                          <p:attrName>style.visibility</p:attrName>
                                        </p:attrNameLst>
                                      </p:cBhvr>
                                      <p:to>
                                        <p:strVal val="visible"/>
                                      </p:to>
                                    </p:set>
                                    <p:anim calcmode="lin" valueType="num">
                                      <p:cBhvr additive="base">
                                        <p:cTn id="56" dur="500" fill="hold"/>
                                        <p:tgtEl>
                                          <p:spTgt spid="75783"/>
                                        </p:tgtEl>
                                        <p:attrNameLst>
                                          <p:attrName>ppt_x</p:attrName>
                                        </p:attrNameLst>
                                      </p:cBhvr>
                                      <p:tavLst>
                                        <p:tav tm="0">
                                          <p:val>
                                            <p:strVal val="#ppt_x"/>
                                          </p:val>
                                        </p:tav>
                                        <p:tav tm="100000">
                                          <p:val>
                                            <p:strVal val="#ppt_x"/>
                                          </p:val>
                                        </p:tav>
                                      </p:tavLst>
                                    </p:anim>
                                    <p:anim calcmode="lin" valueType="num">
                                      <p:cBhvr additive="base">
                                        <p:cTn id="57" dur="500" fill="hold"/>
                                        <p:tgtEl>
                                          <p:spTgt spid="75783"/>
                                        </p:tgtEl>
                                        <p:attrNameLst>
                                          <p:attrName>ppt_y</p:attrName>
                                        </p:attrNameLst>
                                      </p:cBhvr>
                                      <p:tavLst>
                                        <p:tav tm="0">
                                          <p:val>
                                            <p:strVal val="1+#ppt_h/2"/>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55" presetClass="entr" presetSubtype="0" fill="hold" grpId="0" nodeType="clickEffect">
                                  <p:stCondLst>
                                    <p:cond delay="0"/>
                                  </p:stCondLst>
                                  <p:childTnLst>
                                    <p:set>
                                      <p:cBhvr>
                                        <p:cTn id="61" dur="1" fill="hold">
                                          <p:stCondLst>
                                            <p:cond delay="0"/>
                                          </p:stCondLst>
                                        </p:cTn>
                                        <p:tgtEl>
                                          <p:spTgt spid="11277"/>
                                        </p:tgtEl>
                                        <p:attrNameLst>
                                          <p:attrName>style.visibility</p:attrName>
                                        </p:attrNameLst>
                                      </p:cBhvr>
                                      <p:to>
                                        <p:strVal val="visible"/>
                                      </p:to>
                                    </p:set>
                                    <p:anim calcmode="lin" valueType="num">
                                      <p:cBhvr>
                                        <p:cTn id="62" dur="1000" fill="hold"/>
                                        <p:tgtEl>
                                          <p:spTgt spid="11277"/>
                                        </p:tgtEl>
                                        <p:attrNameLst>
                                          <p:attrName>ppt_w</p:attrName>
                                        </p:attrNameLst>
                                      </p:cBhvr>
                                      <p:tavLst>
                                        <p:tav tm="0">
                                          <p:val>
                                            <p:strVal val="#ppt_w*0.70"/>
                                          </p:val>
                                        </p:tav>
                                        <p:tav tm="100000">
                                          <p:val>
                                            <p:strVal val="#ppt_w"/>
                                          </p:val>
                                        </p:tav>
                                      </p:tavLst>
                                    </p:anim>
                                    <p:anim calcmode="lin" valueType="num">
                                      <p:cBhvr>
                                        <p:cTn id="63" dur="1000" fill="hold"/>
                                        <p:tgtEl>
                                          <p:spTgt spid="11277"/>
                                        </p:tgtEl>
                                        <p:attrNameLst>
                                          <p:attrName>ppt_h</p:attrName>
                                        </p:attrNameLst>
                                      </p:cBhvr>
                                      <p:tavLst>
                                        <p:tav tm="0">
                                          <p:val>
                                            <p:strVal val="#ppt_h"/>
                                          </p:val>
                                        </p:tav>
                                        <p:tav tm="100000">
                                          <p:val>
                                            <p:strVal val="#ppt_h"/>
                                          </p:val>
                                        </p:tav>
                                      </p:tavLst>
                                    </p:anim>
                                    <p:animEffect transition="in" filter="fade">
                                      <p:cBhvr>
                                        <p:cTn id="64" dur="1000"/>
                                        <p:tgtEl>
                                          <p:spTgt spid="11277"/>
                                        </p:tgtEl>
                                      </p:cBhvr>
                                    </p:animEffect>
                                  </p:childTnLst>
                                </p:cTn>
                              </p:par>
                            </p:childTnLst>
                          </p:cTn>
                        </p:par>
                        <p:par>
                          <p:cTn id="65" fill="hold" nodeType="afterGroup">
                            <p:stCondLst>
                              <p:cond delay="1000"/>
                            </p:stCondLst>
                            <p:childTnLst>
                              <p:par>
                                <p:cTn id="66" presetID="7" presetClass="entr" presetSubtype="4" fill="hold" grpId="0" nodeType="afterEffect">
                                  <p:stCondLst>
                                    <p:cond delay="0"/>
                                  </p:stCondLst>
                                  <p:childTnLst>
                                    <p:set>
                                      <p:cBhvr>
                                        <p:cTn id="67" dur="1" fill="hold">
                                          <p:stCondLst>
                                            <p:cond delay="0"/>
                                          </p:stCondLst>
                                        </p:cTn>
                                        <p:tgtEl>
                                          <p:spTgt spid="75784"/>
                                        </p:tgtEl>
                                        <p:attrNameLst>
                                          <p:attrName>style.visibility</p:attrName>
                                        </p:attrNameLst>
                                      </p:cBhvr>
                                      <p:to>
                                        <p:strVal val="visible"/>
                                      </p:to>
                                    </p:set>
                                    <p:anim calcmode="lin" valueType="num">
                                      <p:cBhvr additive="base">
                                        <p:cTn id="68" dur="500" fill="hold"/>
                                        <p:tgtEl>
                                          <p:spTgt spid="75784"/>
                                        </p:tgtEl>
                                        <p:attrNameLst>
                                          <p:attrName>ppt_x</p:attrName>
                                        </p:attrNameLst>
                                      </p:cBhvr>
                                      <p:tavLst>
                                        <p:tav tm="0">
                                          <p:val>
                                            <p:strVal val="#ppt_x"/>
                                          </p:val>
                                        </p:tav>
                                        <p:tav tm="100000">
                                          <p:val>
                                            <p:strVal val="#ppt_x"/>
                                          </p:val>
                                        </p:tav>
                                      </p:tavLst>
                                    </p:anim>
                                    <p:anim calcmode="lin" valueType="num">
                                      <p:cBhvr additive="base">
                                        <p:cTn id="69" dur="500" fill="hold"/>
                                        <p:tgtEl>
                                          <p:spTgt spid="75784"/>
                                        </p:tgtEl>
                                        <p:attrNameLst>
                                          <p:attrName>ppt_y</p:attrName>
                                        </p:attrNameLst>
                                      </p:cBhvr>
                                      <p:tavLst>
                                        <p:tav tm="0">
                                          <p:val>
                                            <p:strVal val="1+#ppt_h/2"/>
                                          </p:val>
                                        </p:tav>
                                        <p:tav tm="100000">
                                          <p:val>
                                            <p:strVal val="#ppt_y"/>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26" presetClass="entr" presetSubtype="0" fill="hold" grpId="0" nodeType="clickEffect">
                                  <p:stCondLst>
                                    <p:cond delay="0"/>
                                  </p:stCondLst>
                                  <p:childTnLst>
                                    <p:set>
                                      <p:cBhvr>
                                        <p:cTn id="73" dur="1" fill="hold">
                                          <p:stCondLst>
                                            <p:cond delay="0"/>
                                          </p:stCondLst>
                                        </p:cTn>
                                        <p:tgtEl>
                                          <p:spTgt spid="75786"/>
                                        </p:tgtEl>
                                        <p:attrNameLst>
                                          <p:attrName>style.visibility</p:attrName>
                                        </p:attrNameLst>
                                      </p:cBhvr>
                                      <p:to>
                                        <p:strVal val="visible"/>
                                      </p:to>
                                    </p:set>
                                    <p:animEffect transition="in" filter="wipe(down)">
                                      <p:cBhvr>
                                        <p:cTn id="74" dur="580">
                                          <p:stCondLst>
                                            <p:cond delay="0"/>
                                          </p:stCondLst>
                                        </p:cTn>
                                        <p:tgtEl>
                                          <p:spTgt spid="75786"/>
                                        </p:tgtEl>
                                      </p:cBhvr>
                                    </p:animEffect>
                                    <p:anim calcmode="lin" valueType="num">
                                      <p:cBhvr>
                                        <p:cTn id="75" dur="1822" tmFilter="0,0; 0.14,0.36; 0.43,0.73; 0.71,0.91; 1.0,1.0">
                                          <p:stCondLst>
                                            <p:cond delay="0"/>
                                          </p:stCondLst>
                                        </p:cTn>
                                        <p:tgtEl>
                                          <p:spTgt spid="75786"/>
                                        </p:tgtEl>
                                        <p:attrNameLst>
                                          <p:attrName>ppt_x</p:attrName>
                                        </p:attrNameLst>
                                      </p:cBhvr>
                                      <p:tavLst>
                                        <p:tav tm="0">
                                          <p:val>
                                            <p:strVal val="#ppt_x-0.25"/>
                                          </p:val>
                                        </p:tav>
                                        <p:tav tm="100000">
                                          <p:val>
                                            <p:strVal val="#ppt_x"/>
                                          </p:val>
                                        </p:tav>
                                      </p:tavLst>
                                    </p:anim>
                                    <p:anim calcmode="lin" valueType="num">
                                      <p:cBhvr>
                                        <p:cTn id="76" dur="664" tmFilter="0.0,0.0; 0.25,0.07; 0.50,0.2; 0.75,0.467; 1.0,1.0">
                                          <p:stCondLst>
                                            <p:cond delay="0"/>
                                          </p:stCondLst>
                                        </p:cTn>
                                        <p:tgtEl>
                                          <p:spTgt spid="75786"/>
                                        </p:tgtEl>
                                        <p:attrNameLst>
                                          <p:attrName>ppt_y</p:attrName>
                                        </p:attrNameLst>
                                      </p:cBhvr>
                                      <p:tavLst>
                                        <p:tav tm="0" fmla="#ppt_y-sin(pi*$)/3">
                                          <p:val>
                                            <p:fltVal val="0.5"/>
                                          </p:val>
                                        </p:tav>
                                        <p:tav tm="100000">
                                          <p:val>
                                            <p:fltVal val="1"/>
                                          </p:val>
                                        </p:tav>
                                      </p:tavLst>
                                    </p:anim>
                                    <p:anim calcmode="lin" valueType="num">
                                      <p:cBhvr>
                                        <p:cTn id="77" dur="664" tmFilter="0, 0; 0.125,0.2665; 0.25,0.4; 0.375,0.465; 0.5,0.5;  0.625,0.535; 0.75,0.6; 0.875,0.7335; 1,1">
                                          <p:stCondLst>
                                            <p:cond delay="664"/>
                                          </p:stCondLst>
                                        </p:cTn>
                                        <p:tgtEl>
                                          <p:spTgt spid="75786"/>
                                        </p:tgtEl>
                                        <p:attrNameLst>
                                          <p:attrName>ppt_y</p:attrName>
                                        </p:attrNameLst>
                                      </p:cBhvr>
                                      <p:tavLst>
                                        <p:tav tm="0" fmla="#ppt_y-sin(pi*$)/9">
                                          <p:val>
                                            <p:fltVal val="0"/>
                                          </p:val>
                                        </p:tav>
                                        <p:tav tm="100000">
                                          <p:val>
                                            <p:fltVal val="1"/>
                                          </p:val>
                                        </p:tav>
                                      </p:tavLst>
                                    </p:anim>
                                    <p:anim calcmode="lin" valueType="num">
                                      <p:cBhvr>
                                        <p:cTn id="78" dur="332" tmFilter="0, 0; 0.125,0.2665; 0.25,0.4; 0.375,0.465; 0.5,0.5;  0.625,0.535; 0.75,0.6; 0.875,0.7335; 1,1">
                                          <p:stCondLst>
                                            <p:cond delay="1324"/>
                                          </p:stCondLst>
                                        </p:cTn>
                                        <p:tgtEl>
                                          <p:spTgt spid="75786"/>
                                        </p:tgtEl>
                                        <p:attrNameLst>
                                          <p:attrName>ppt_y</p:attrName>
                                        </p:attrNameLst>
                                      </p:cBhvr>
                                      <p:tavLst>
                                        <p:tav tm="0" fmla="#ppt_y-sin(pi*$)/27">
                                          <p:val>
                                            <p:fltVal val="0"/>
                                          </p:val>
                                        </p:tav>
                                        <p:tav tm="100000">
                                          <p:val>
                                            <p:fltVal val="1"/>
                                          </p:val>
                                        </p:tav>
                                      </p:tavLst>
                                    </p:anim>
                                    <p:anim calcmode="lin" valueType="num">
                                      <p:cBhvr>
                                        <p:cTn id="79" dur="164" tmFilter="0, 0; 0.125,0.2665; 0.25,0.4; 0.375,0.465; 0.5,0.5;  0.625,0.535; 0.75,0.6; 0.875,0.7335; 1,1">
                                          <p:stCondLst>
                                            <p:cond delay="1656"/>
                                          </p:stCondLst>
                                        </p:cTn>
                                        <p:tgtEl>
                                          <p:spTgt spid="75786"/>
                                        </p:tgtEl>
                                        <p:attrNameLst>
                                          <p:attrName>ppt_y</p:attrName>
                                        </p:attrNameLst>
                                      </p:cBhvr>
                                      <p:tavLst>
                                        <p:tav tm="0" fmla="#ppt_y-sin(pi*$)/81">
                                          <p:val>
                                            <p:fltVal val="0"/>
                                          </p:val>
                                        </p:tav>
                                        <p:tav tm="100000">
                                          <p:val>
                                            <p:fltVal val="1"/>
                                          </p:val>
                                        </p:tav>
                                      </p:tavLst>
                                    </p:anim>
                                    <p:animScale>
                                      <p:cBhvr>
                                        <p:cTn id="80" dur="26">
                                          <p:stCondLst>
                                            <p:cond delay="650"/>
                                          </p:stCondLst>
                                        </p:cTn>
                                        <p:tgtEl>
                                          <p:spTgt spid="75786"/>
                                        </p:tgtEl>
                                      </p:cBhvr>
                                      <p:to x="100000" y="60000"/>
                                    </p:animScale>
                                    <p:animScale>
                                      <p:cBhvr>
                                        <p:cTn id="81" dur="166" decel="50000">
                                          <p:stCondLst>
                                            <p:cond delay="676"/>
                                          </p:stCondLst>
                                        </p:cTn>
                                        <p:tgtEl>
                                          <p:spTgt spid="75786"/>
                                        </p:tgtEl>
                                      </p:cBhvr>
                                      <p:to x="100000" y="100000"/>
                                    </p:animScale>
                                    <p:animScale>
                                      <p:cBhvr>
                                        <p:cTn id="82" dur="26">
                                          <p:stCondLst>
                                            <p:cond delay="1312"/>
                                          </p:stCondLst>
                                        </p:cTn>
                                        <p:tgtEl>
                                          <p:spTgt spid="75786"/>
                                        </p:tgtEl>
                                      </p:cBhvr>
                                      <p:to x="100000" y="80000"/>
                                    </p:animScale>
                                    <p:animScale>
                                      <p:cBhvr>
                                        <p:cTn id="83" dur="166" decel="50000">
                                          <p:stCondLst>
                                            <p:cond delay="1338"/>
                                          </p:stCondLst>
                                        </p:cTn>
                                        <p:tgtEl>
                                          <p:spTgt spid="75786"/>
                                        </p:tgtEl>
                                      </p:cBhvr>
                                      <p:to x="100000" y="100000"/>
                                    </p:animScale>
                                    <p:animScale>
                                      <p:cBhvr>
                                        <p:cTn id="84" dur="26">
                                          <p:stCondLst>
                                            <p:cond delay="1642"/>
                                          </p:stCondLst>
                                        </p:cTn>
                                        <p:tgtEl>
                                          <p:spTgt spid="75786"/>
                                        </p:tgtEl>
                                      </p:cBhvr>
                                      <p:to x="100000" y="90000"/>
                                    </p:animScale>
                                    <p:animScale>
                                      <p:cBhvr>
                                        <p:cTn id="85" dur="166" decel="50000">
                                          <p:stCondLst>
                                            <p:cond delay="1668"/>
                                          </p:stCondLst>
                                        </p:cTn>
                                        <p:tgtEl>
                                          <p:spTgt spid="75786"/>
                                        </p:tgtEl>
                                      </p:cBhvr>
                                      <p:to x="100000" y="100000"/>
                                    </p:animScale>
                                    <p:animScale>
                                      <p:cBhvr>
                                        <p:cTn id="86" dur="26">
                                          <p:stCondLst>
                                            <p:cond delay="1808"/>
                                          </p:stCondLst>
                                        </p:cTn>
                                        <p:tgtEl>
                                          <p:spTgt spid="75786"/>
                                        </p:tgtEl>
                                      </p:cBhvr>
                                      <p:to x="100000" y="95000"/>
                                    </p:animScale>
                                    <p:animScale>
                                      <p:cBhvr>
                                        <p:cTn id="87" dur="166" decel="50000">
                                          <p:stCondLst>
                                            <p:cond delay="1834"/>
                                          </p:stCondLst>
                                        </p:cTn>
                                        <p:tgtEl>
                                          <p:spTgt spid="7578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p:bldP spid="75781" grpId="0" animBg="1"/>
      <p:bldP spid="75782" grpId="0" animBg="1"/>
      <p:bldP spid="75783" grpId="0" animBg="1"/>
      <p:bldP spid="75784" grpId="0" animBg="1"/>
      <p:bldP spid="75786" grpId="0" animBg="1"/>
      <p:bldP spid="75787" grpId="0" animBg="1"/>
      <p:bldP spid="11274" grpId="0" animBg="1"/>
      <p:bldP spid="11275" grpId="0" animBg="1"/>
      <p:bldP spid="11276" grpId="0" animBg="1"/>
      <p:bldP spid="11277" grpId="0" animBg="1"/>
      <p:bldP spid="7579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0"/>
            <a:ext cx="8229600" cy="836613"/>
          </a:xfrm>
        </p:spPr>
        <p:txBody>
          <a:bodyPr>
            <a:normAutofit/>
          </a:bodyPr>
          <a:lstStyle/>
          <a:p>
            <a:pPr eaLnBrk="1" hangingPunct="1"/>
            <a:r>
              <a:rPr lang="es-ES" altLang="es-AR" sz="4000" dirty="0">
                <a:solidFill>
                  <a:srgbClr val="002060"/>
                </a:solidFill>
                <a:latin typeface="Berlin Sans FB Demi" panose="020E0802020502020306" pitchFamily="34" charset="0"/>
              </a:rPr>
              <a:t>Unidad Aritmética y Lógica</a:t>
            </a:r>
          </a:p>
        </p:txBody>
      </p:sp>
      <p:sp>
        <p:nvSpPr>
          <p:cNvPr id="14" name="Rectangle 6"/>
          <p:cNvSpPr>
            <a:spLocks noGrp="1" noChangeArrowheads="1"/>
          </p:cNvSpPr>
          <p:nvPr>
            <p:ph type="sldNum" sz="quarter" idx="12"/>
          </p:nvPr>
        </p:nvSpPr>
        <p:spPr>
          <a:ln/>
        </p:spPr>
        <p:txBody>
          <a:bodyPr/>
          <a:lstStyle/>
          <a:p>
            <a:fld id="{4A4E7CDD-C645-4986-B769-B3DD26E3B708}" type="slidenum">
              <a:rPr lang="es-ES" altLang="es-AR"/>
              <a:pPr/>
              <a:t>14</a:t>
            </a:fld>
            <a:endParaRPr lang="es-ES" altLang="es-AR"/>
          </a:p>
        </p:txBody>
      </p:sp>
      <p:sp>
        <p:nvSpPr>
          <p:cNvPr id="76809" name="Oval 9"/>
          <p:cNvSpPr>
            <a:spLocks noChangeArrowheads="1"/>
          </p:cNvSpPr>
          <p:nvPr/>
        </p:nvSpPr>
        <p:spPr bwMode="auto">
          <a:xfrm>
            <a:off x="4716463" y="5373688"/>
            <a:ext cx="3779837" cy="1484312"/>
          </a:xfrm>
          <a:prstGeom prst="ellipse">
            <a:avLst/>
          </a:prstGeom>
          <a:solidFill>
            <a:schemeClr val="bg2"/>
          </a:solidFill>
          <a:ln w="9525" algn="ctr">
            <a:solidFill>
              <a:srgbClr val="CCFFFF"/>
            </a:solidFill>
            <a:round/>
            <a:headEnd/>
            <a:tailEnd/>
          </a:ln>
          <a:effectLst/>
        </p:spPr>
        <p:txBody>
          <a:bodyPr wrap="none" anchor="ctr"/>
          <a:lstStyle/>
          <a:p>
            <a:pPr algn="ctr">
              <a:spcBef>
                <a:spcPct val="20000"/>
              </a:spcBef>
              <a:defRPr/>
            </a:pPr>
            <a:r>
              <a:rPr lang="es-ES"/>
              <a:t>La dirección de la celda de </a:t>
            </a:r>
          </a:p>
          <a:p>
            <a:pPr algn="ctr">
              <a:spcBef>
                <a:spcPct val="20000"/>
              </a:spcBef>
              <a:defRPr/>
            </a:pPr>
            <a:r>
              <a:rPr lang="es-ES"/>
              <a:t>memoria donde</a:t>
            </a:r>
          </a:p>
          <a:p>
            <a:pPr algn="ctr">
              <a:spcBef>
                <a:spcPct val="20000"/>
              </a:spcBef>
              <a:defRPr/>
            </a:pPr>
            <a:r>
              <a:rPr lang="es-ES"/>
              <a:t>se almacenará el resultado.</a:t>
            </a:r>
          </a:p>
        </p:txBody>
      </p:sp>
      <p:sp>
        <p:nvSpPr>
          <p:cNvPr id="12291" name="5 Marcador de número de diapositiva"/>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5A8F8C9A-665A-4C15-A428-69AC0EAD2FB8}" type="slidenum">
              <a:rPr lang="es-ES" altLang="es-AR" sz="1400">
                <a:latin typeface="Times New Roman" panose="02020603050405020304" pitchFamily="18" charset="0"/>
              </a:rPr>
              <a:pPr algn="r" eaLnBrk="1" hangingPunct="1"/>
              <a:t>14</a:t>
            </a:fld>
            <a:endParaRPr lang="es-ES" altLang="es-AR" sz="1400">
              <a:latin typeface="Times New Roman" panose="02020603050405020304" pitchFamily="18" charset="0"/>
            </a:endParaRPr>
          </a:p>
        </p:txBody>
      </p:sp>
      <p:sp>
        <p:nvSpPr>
          <p:cNvPr id="76804" name="Oval 4"/>
          <p:cNvSpPr>
            <a:spLocks noChangeArrowheads="1"/>
          </p:cNvSpPr>
          <p:nvPr/>
        </p:nvSpPr>
        <p:spPr bwMode="auto">
          <a:xfrm>
            <a:off x="323850" y="774700"/>
            <a:ext cx="8655050" cy="1522413"/>
          </a:xfrm>
          <a:prstGeom prst="ellipse">
            <a:avLst/>
          </a:prstGeom>
          <a:noFill/>
          <a:ln>
            <a:headEnd/>
            <a:tailEnd/>
          </a:ln>
        </p:spPr>
        <p:style>
          <a:lnRef idx="1">
            <a:schemeClr val="accent2"/>
          </a:lnRef>
          <a:fillRef idx="2">
            <a:schemeClr val="accent2"/>
          </a:fillRef>
          <a:effectRef idx="1">
            <a:schemeClr val="accent2"/>
          </a:effectRef>
          <a:fontRef idx="minor">
            <a:schemeClr val="dk1"/>
          </a:fontRef>
        </p:style>
        <p:txBody>
          <a:bodyPr anchor="ctr">
            <a:spAutoFit/>
          </a:bodyPr>
          <a:lstStyle/>
          <a:p>
            <a:pPr algn="ctr">
              <a:defRPr/>
            </a:pPr>
            <a:r>
              <a:rPr lang="es-ES" sz="2200">
                <a:solidFill>
                  <a:srgbClr val="445555"/>
                </a:solidFill>
                <a:latin typeface="Georgia" pitchFamily="18" charset="0"/>
                <a:ea typeface="Times New Roman" pitchFamily="18" charset="0"/>
                <a:cs typeface="Arial" charset="0"/>
              </a:rPr>
              <a:t>Realiza las operaciones con los datos que recibe,</a:t>
            </a:r>
          </a:p>
          <a:p>
            <a:pPr algn="ctr">
              <a:defRPr/>
            </a:pPr>
            <a:r>
              <a:rPr lang="es-ES" sz="2200">
                <a:solidFill>
                  <a:srgbClr val="445555"/>
                </a:solidFill>
                <a:latin typeface="Georgia" pitchFamily="18" charset="0"/>
                <a:ea typeface="Times New Roman" pitchFamily="18" charset="0"/>
                <a:cs typeface="Arial" charset="0"/>
              </a:rPr>
              <a:t>siguiendo las indicaciones dadas por la unidad de control.</a:t>
            </a:r>
          </a:p>
        </p:txBody>
      </p:sp>
      <p:sp>
        <p:nvSpPr>
          <p:cNvPr id="76805" name="Text Box 5"/>
          <p:cNvSpPr txBox="1">
            <a:spLocks noChangeArrowheads="1"/>
          </p:cNvSpPr>
          <p:nvPr/>
        </p:nvSpPr>
        <p:spPr bwMode="auto">
          <a:xfrm>
            <a:off x="250825" y="3933825"/>
            <a:ext cx="2051050" cy="10795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lgn="ctr">
              <a:lnSpc>
                <a:spcPct val="80000"/>
              </a:lnSpc>
              <a:spcBef>
                <a:spcPct val="20000"/>
              </a:spcBef>
              <a:defRPr/>
            </a:pPr>
            <a:r>
              <a:rPr lang="es-ES" sz="2000" b="1" i="1">
                <a:solidFill>
                  <a:srgbClr val="000000"/>
                </a:solidFill>
              </a:rPr>
              <a:t>Se le deben proporcionar los siguientes datos:</a:t>
            </a:r>
          </a:p>
        </p:txBody>
      </p:sp>
      <p:sp>
        <p:nvSpPr>
          <p:cNvPr id="76806" name="Oval 6"/>
          <p:cNvSpPr>
            <a:spLocks noChangeArrowheads="1"/>
          </p:cNvSpPr>
          <p:nvPr/>
        </p:nvSpPr>
        <p:spPr bwMode="auto">
          <a:xfrm>
            <a:off x="900113" y="2420938"/>
            <a:ext cx="3311525" cy="935037"/>
          </a:xfrm>
          <a:prstGeom prst="ellipse">
            <a:avLst/>
          </a:prstGeom>
          <a:solidFill>
            <a:schemeClr val="bg2"/>
          </a:solidFill>
          <a:ln w="9525" algn="ctr">
            <a:solidFill>
              <a:srgbClr val="CCFFFF"/>
            </a:solidFill>
            <a:round/>
            <a:headEnd/>
            <a:tailEnd/>
          </a:ln>
          <a:effectLst/>
        </p:spPr>
        <p:txBody>
          <a:bodyPr wrap="none" anchor="ctr"/>
          <a:lstStyle/>
          <a:p>
            <a:pPr algn="ctr">
              <a:defRPr/>
            </a:pPr>
            <a:r>
              <a:rPr lang="es-ES" dirty="0"/>
              <a:t>El código que indique</a:t>
            </a:r>
          </a:p>
          <a:p>
            <a:pPr algn="ctr">
              <a:defRPr/>
            </a:pPr>
            <a:r>
              <a:rPr lang="es-ES" dirty="0"/>
              <a:t> la operación a efectuar</a:t>
            </a:r>
          </a:p>
        </p:txBody>
      </p:sp>
      <p:sp>
        <p:nvSpPr>
          <p:cNvPr id="76807" name="Oval 7"/>
          <p:cNvSpPr>
            <a:spLocks noChangeArrowheads="1"/>
          </p:cNvSpPr>
          <p:nvPr/>
        </p:nvSpPr>
        <p:spPr bwMode="auto">
          <a:xfrm>
            <a:off x="4427538" y="2997200"/>
            <a:ext cx="4321175" cy="1368425"/>
          </a:xfrm>
          <a:prstGeom prst="ellipse">
            <a:avLst/>
          </a:prstGeom>
          <a:solidFill>
            <a:schemeClr val="bg2"/>
          </a:solidFill>
          <a:ln w="9525" algn="ctr">
            <a:solidFill>
              <a:srgbClr val="CCFFFF"/>
            </a:solidFill>
            <a:round/>
            <a:headEnd/>
            <a:tailEnd/>
          </a:ln>
          <a:effectLst/>
        </p:spPr>
        <p:txBody>
          <a:bodyPr wrap="none" anchor="ctr"/>
          <a:lstStyle/>
          <a:p>
            <a:pPr algn="ctr">
              <a:spcBef>
                <a:spcPct val="20000"/>
              </a:spcBef>
              <a:defRPr/>
            </a:pPr>
            <a:r>
              <a:rPr lang="es-ES" dirty="0"/>
              <a:t>La dirección de la celda donde </a:t>
            </a:r>
          </a:p>
          <a:p>
            <a:pPr algn="ctr">
              <a:spcBef>
                <a:spcPct val="20000"/>
              </a:spcBef>
              <a:defRPr/>
            </a:pPr>
            <a:r>
              <a:rPr lang="es-ES" dirty="0"/>
              <a:t>está almacenado el primer sumando</a:t>
            </a:r>
          </a:p>
        </p:txBody>
      </p:sp>
      <p:sp>
        <p:nvSpPr>
          <p:cNvPr id="76808" name="Oval 8"/>
          <p:cNvSpPr>
            <a:spLocks noChangeArrowheads="1"/>
          </p:cNvSpPr>
          <p:nvPr/>
        </p:nvSpPr>
        <p:spPr bwMode="auto">
          <a:xfrm>
            <a:off x="2555875" y="4365625"/>
            <a:ext cx="4248150" cy="1008063"/>
          </a:xfrm>
          <a:prstGeom prst="ellipse">
            <a:avLst/>
          </a:prstGeom>
          <a:solidFill>
            <a:schemeClr val="bg2"/>
          </a:solidFill>
          <a:ln w="9525" algn="ctr">
            <a:solidFill>
              <a:srgbClr val="CCFFFF"/>
            </a:solidFill>
            <a:round/>
            <a:headEnd/>
            <a:tailEnd/>
          </a:ln>
          <a:effectLst/>
        </p:spPr>
        <p:txBody>
          <a:bodyPr wrap="none" anchor="ctr"/>
          <a:lstStyle/>
          <a:p>
            <a:pPr algn="ctr">
              <a:spcBef>
                <a:spcPct val="20000"/>
              </a:spcBef>
              <a:defRPr/>
            </a:pPr>
            <a:r>
              <a:rPr lang="es-ES" dirty="0"/>
              <a:t>La dirección del segundo sumando </a:t>
            </a:r>
          </a:p>
          <a:p>
            <a:pPr algn="ctr">
              <a:spcBef>
                <a:spcPct val="20000"/>
              </a:spcBef>
              <a:defRPr/>
            </a:pPr>
            <a:r>
              <a:rPr lang="es-ES" dirty="0"/>
              <a:t>implicado en la operación</a:t>
            </a:r>
          </a:p>
        </p:txBody>
      </p:sp>
      <p:sp>
        <p:nvSpPr>
          <p:cNvPr id="12298" name="Line 11"/>
          <p:cNvSpPr>
            <a:spLocks noChangeShapeType="1"/>
          </p:cNvSpPr>
          <p:nvPr/>
        </p:nvSpPr>
        <p:spPr bwMode="auto">
          <a:xfrm flipV="1">
            <a:off x="1042988" y="3284538"/>
            <a:ext cx="576262" cy="649287"/>
          </a:xfrm>
          <a:prstGeom prst="line">
            <a:avLst/>
          </a:prstGeom>
          <a:noFill/>
          <a:ln w="19050">
            <a:solidFill>
              <a:srgbClr val="33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AR"/>
          </a:p>
        </p:txBody>
      </p:sp>
      <p:sp>
        <p:nvSpPr>
          <p:cNvPr id="12299" name="Line 12"/>
          <p:cNvSpPr>
            <a:spLocks noChangeShapeType="1"/>
          </p:cNvSpPr>
          <p:nvPr/>
        </p:nvSpPr>
        <p:spPr bwMode="auto">
          <a:xfrm flipV="1">
            <a:off x="2268538" y="3644900"/>
            <a:ext cx="2159000" cy="288925"/>
          </a:xfrm>
          <a:prstGeom prst="line">
            <a:avLst/>
          </a:prstGeom>
          <a:noFill/>
          <a:ln w="19050">
            <a:solidFill>
              <a:srgbClr val="9966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AR"/>
          </a:p>
        </p:txBody>
      </p:sp>
      <p:sp>
        <p:nvSpPr>
          <p:cNvPr id="12300" name="Line 13"/>
          <p:cNvSpPr>
            <a:spLocks noChangeShapeType="1"/>
          </p:cNvSpPr>
          <p:nvPr/>
        </p:nvSpPr>
        <p:spPr bwMode="auto">
          <a:xfrm>
            <a:off x="2339975" y="4437063"/>
            <a:ext cx="647700" cy="71437"/>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AR"/>
          </a:p>
        </p:txBody>
      </p:sp>
      <p:sp>
        <p:nvSpPr>
          <p:cNvPr id="12301" name="Line 14"/>
          <p:cNvSpPr>
            <a:spLocks noChangeShapeType="1"/>
          </p:cNvSpPr>
          <p:nvPr/>
        </p:nvSpPr>
        <p:spPr bwMode="auto">
          <a:xfrm>
            <a:off x="1258888" y="5013325"/>
            <a:ext cx="3529012" cy="863600"/>
          </a:xfrm>
          <a:prstGeom prst="line">
            <a:avLst/>
          </a:prstGeom>
          <a:noFill/>
          <a:ln w="19050">
            <a:solidFill>
              <a:srgbClr val="8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2290"/>
                                        </p:tgtEl>
                                        <p:attrNameLst>
                                          <p:attrName>style.visibility</p:attrName>
                                        </p:attrNameLst>
                                      </p:cBhvr>
                                      <p:to>
                                        <p:strVal val="visible"/>
                                      </p:to>
                                    </p:set>
                                    <p:anim by="(-#ppt_w*2)" calcmode="lin" valueType="num">
                                      <p:cBhvr rctx="PPT">
                                        <p:cTn id="7" dur="250" autoRev="1" fill="hold">
                                          <p:stCondLst>
                                            <p:cond delay="0"/>
                                          </p:stCondLst>
                                        </p:cTn>
                                        <p:tgtEl>
                                          <p:spTgt spid="12290"/>
                                        </p:tgtEl>
                                        <p:attrNameLst>
                                          <p:attrName>ppt_w</p:attrName>
                                        </p:attrNameLst>
                                      </p:cBhvr>
                                    </p:anim>
                                    <p:anim by="(#ppt_w*0.50)" calcmode="lin" valueType="num">
                                      <p:cBhvr>
                                        <p:cTn id="8" dur="250" decel="50000" autoRev="1" fill="hold">
                                          <p:stCondLst>
                                            <p:cond delay="0"/>
                                          </p:stCondLst>
                                        </p:cTn>
                                        <p:tgtEl>
                                          <p:spTgt spid="12290"/>
                                        </p:tgtEl>
                                        <p:attrNameLst>
                                          <p:attrName>ppt_x</p:attrName>
                                        </p:attrNameLst>
                                      </p:cBhvr>
                                    </p:anim>
                                    <p:anim from="(-#ppt_h/2)" to="(#ppt_y)" calcmode="lin" valueType="num">
                                      <p:cBhvr>
                                        <p:cTn id="9" dur="500" fill="hold">
                                          <p:stCondLst>
                                            <p:cond delay="0"/>
                                          </p:stCondLst>
                                        </p:cTn>
                                        <p:tgtEl>
                                          <p:spTgt spid="12290"/>
                                        </p:tgtEl>
                                        <p:attrNameLst>
                                          <p:attrName>ppt_y</p:attrName>
                                        </p:attrNameLst>
                                      </p:cBhvr>
                                    </p:anim>
                                    <p:animRot by="21600000">
                                      <p:cBhvr>
                                        <p:cTn id="10" dur="500" fill="hold">
                                          <p:stCondLst>
                                            <p:cond delay="0"/>
                                          </p:stCondLst>
                                        </p:cTn>
                                        <p:tgtEl>
                                          <p:spTgt spid="12290"/>
                                        </p:tgtEl>
                                        <p:attrNameLst>
                                          <p:attrName>r</p:attrName>
                                        </p:attrNameLst>
                                      </p:cBhvr>
                                    </p:animRot>
                                  </p:childTnLst>
                                </p:cTn>
                              </p:par>
                            </p:childTnLst>
                          </p:cTn>
                        </p:par>
                      </p:childTnLst>
                    </p:cTn>
                  </p:par>
                  <p:par>
                    <p:cTn id="11" fill="hold" nodeType="clickPar">
                      <p:stCondLst>
                        <p:cond delay="indefinite"/>
                      </p:stCondLst>
                      <p:childTnLst>
                        <p:par>
                          <p:cTn id="12" fill="hold" nodeType="withGroup">
                            <p:stCondLst>
                              <p:cond delay="0"/>
                            </p:stCondLst>
                            <p:childTnLst>
                              <p:par>
                                <p:cTn id="13" presetID="30" presetClass="entr" presetSubtype="0" fill="hold" grpId="0" nodeType="clickEffect">
                                  <p:stCondLst>
                                    <p:cond delay="0"/>
                                  </p:stCondLst>
                                  <p:childTnLst>
                                    <p:set>
                                      <p:cBhvr>
                                        <p:cTn id="14" dur="1" fill="hold">
                                          <p:stCondLst>
                                            <p:cond delay="0"/>
                                          </p:stCondLst>
                                        </p:cTn>
                                        <p:tgtEl>
                                          <p:spTgt spid="76804"/>
                                        </p:tgtEl>
                                        <p:attrNameLst>
                                          <p:attrName>style.visibility</p:attrName>
                                        </p:attrNameLst>
                                      </p:cBhvr>
                                      <p:to>
                                        <p:strVal val="visible"/>
                                      </p:to>
                                    </p:set>
                                    <p:animEffect transition="in" filter="fade">
                                      <p:cBhvr>
                                        <p:cTn id="15" dur="800" decel="100000"/>
                                        <p:tgtEl>
                                          <p:spTgt spid="76804"/>
                                        </p:tgtEl>
                                      </p:cBhvr>
                                    </p:animEffect>
                                    <p:anim calcmode="lin" valueType="num">
                                      <p:cBhvr>
                                        <p:cTn id="16" dur="800" decel="100000" fill="hold"/>
                                        <p:tgtEl>
                                          <p:spTgt spid="76804"/>
                                        </p:tgtEl>
                                        <p:attrNameLst>
                                          <p:attrName>style.rotation</p:attrName>
                                        </p:attrNameLst>
                                      </p:cBhvr>
                                      <p:tavLst>
                                        <p:tav tm="0">
                                          <p:val>
                                            <p:fltVal val="-90"/>
                                          </p:val>
                                        </p:tav>
                                        <p:tav tm="100000">
                                          <p:val>
                                            <p:fltVal val="0"/>
                                          </p:val>
                                        </p:tav>
                                      </p:tavLst>
                                    </p:anim>
                                    <p:anim calcmode="lin" valueType="num">
                                      <p:cBhvr>
                                        <p:cTn id="17" dur="800" decel="100000" fill="hold"/>
                                        <p:tgtEl>
                                          <p:spTgt spid="76804"/>
                                        </p:tgtEl>
                                        <p:attrNameLst>
                                          <p:attrName>ppt_x</p:attrName>
                                        </p:attrNameLst>
                                      </p:cBhvr>
                                      <p:tavLst>
                                        <p:tav tm="0">
                                          <p:val>
                                            <p:strVal val="#ppt_x+0.4"/>
                                          </p:val>
                                        </p:tav>
                                        <p:tav tm="100000">
                                          <p:val>
                                            <p:strVal val="#ppt_x-0.05"/>
                                          </p:val>
                                        </p:tav>
                                      </p:tavLst>
                                    </p:anim>
                                    <p:anim calcmode="lin" valueType="num">
                                      <p:cBhvr>
                                        <p:cTn id="18" dur="800" decel="100000" fill="hold"/>
                                        <p:tgtEl>
                                          <p:spTgt spid="76804"/>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76804"/>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76804"/>
                                        </p:tgtEl>
                                        <p:attrNameLst>
                                          <p:attrName>ppt_y</p:attrName>
                                        </p:attrNameLst>
                                      </p:cBhvr>
                                      <p:tavLst>
                                        <p:tav tm="0">
                                          <p:val>
                                            <p:strVal val="#ppt_y+0.1"/>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76805"/>
                                        </p:tgtEl>
                                        <p:attrNameLst>
                                          <p:attrName>style.visibility</p:attrName>
                                        </p:attrNameLst>
                                      </p:cBhvr>
                                      <p:to>
                                        <p:strVal val="visible"/>
                                      </p:to>
                                    </p:set>
                                    <p:animEffect transition="in" filter="box(out)">
                                      <p:cBhvr>
                                        <p:cTn id="25" dur="1000"/>
                                        <p:tgtEl>
                                          <p:spTgt spid="7680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4" presetClass="entr" presetSubtype="0" accel="100000" fill="hold" grpId="0" nodeType="clickEffect">
                                  <p:stCondLst>
                                    <p:cond delay="0"/>
                                  </p:stCondLst>
                                  <p:childTnLst>
                                    <p:set>
                                      <p:cBhvr>
                                        <p:cTn id="29" dur="1" fill="hold">
                                          <p:stCondLst>
                                            <p:cond delay="0"/>
                                          </p:stCondLst>
                                        </p:cTn>
                                        <p:tgtEl>
                                          <p:spTgt spid="12298"/>
                                        </p:tgtEl>
                                        <p:attrNameLst>
                                          <p:attrName>style.visibility</p:attrName>
                                        </p:attrNameLst>
                                      </p:cBhvr>
                                      <p:to>
                                        <p:strVal val="visible"/>
                                      </p:to>
                                    </p:set>
                                    <p:anim calcmode="lin" valueType="num">
                                      <p:cBhvr>
                                        <p:cTn id="30" dur="1000" fill="hold"/>
                                        <p:tgtEl>
                                          <p:spTgt spid="12298"/>
                                        </p:tgtEl>
                                        <p:attrNameLst>
                                          <p:attrName>ppt_w</p:attrName>
                                        </p:attrNameLst>
                                      </p:cBhvr>
                                      <p:tavLst>
                                        <p:tav tm="0">
                                          <p:val>
                                            <p:strVal val="#ppt_w*0.05"/>
                                          </p:val>
                                        </p:tav>
                                        <p:tav tm="100000">
                                          <p:val>
                                            <p:strVal val="#ppt_w"/>
                                          </p:val>
                                        </p:tav>
                                      </p:tavLst>
                                    </p:anim>
                                    <p:anim calcmode="lin" valueType="num">
                                      <p:cBhvr>
                                        <p:cTn id="31" dur="1000" fill="hold"/>
                                        <p:tgtEl>
                                          <p:spTgt spid="12298"/>
                                        </p:tgtEl>
                                        <p:attrNameLst>
                                          <p:attrName>ppt_h</p:attrName>
                                        </p:attrNameLst>
                                      </p:cBhvr>
                                      <p:tavLst>
                                        <p:tav tm="0">
                                          <p:val>
                                            <p:strVal val="#ppt_h"/>
                                          </p:val>
                                        </p:tav>
                                        <p:tav tm="100000">
                                          <p:val>
                                            <p:strVal val="#ppt_h"/>
                                          </p:val>
                                        </p:tav>
                                      </p:tavLst>
                                    </p:anim>
                                    <p:anim calcmode="lin" valueType="num">
                                      <p:cBhvr>
                                        <p:cTn id="32" dur="1000" fill="hold"/>
                                        <p:tgtEl>
                                          <p:spTgt spid="12298"/>
                                        </p:tgtEl>
                                        <p:attrNameLst>
                                          <p:attrName>ppt_x</p:attrName>
                                        </p:attrNameLst>
                                      </p:cBhvr>
                                      <p:tavLst>
                                        <p:tav tm="0">
                                          <p:val>
                                            <p:strVal val="#ppt_x-.2"/>
                                          </p:val>
                                        </p:tav>
                                        <p:tav tm="100000">
                                          <p:val>
                                            <p:strVal val="#ppt_x"/>
                                          </p:val>
                                        </p:tav>
                                      </p:tavLst>
                                    </p:anim>
                                    <p:anim calcmode="lin" valueType="num">
                                      <p:cBhvr>
                                        <p:cTn id="33" dur="1000" fill="hold"/>
                                        <p:tgtEl>
                                          <p:spTgt spid="12298"/>
                                        </p:tgtEl>
                                        <p:attrNameLst>
                                          <p:attrName>ppt_y</p:attrName>
                                        </p:attrNameLst>
                                      </p:cBhvr>
                                      <p:tavLst>
                                        <p:tav tm="0">
                                          <p:val>
                                            <p:strVal val="#ppt_y"/>
                                          </p:val>
                                        </p:tav>
                                        <p:tav tm="100000">
                                          <p:val>
                                            <p:strVal val="#ppt_y"/>
                                          </p:val>
                                        </p:tav>
                                      </p:tavLst>
                                    </p:anim>
                                    <p:animEffect transition="in" filter="fade">
                                      <p:cBhvr>
                                        <p:cTn id="34" dur="1000"/>
                                        <p:tgtEl>
                                          <p:spTgt spid="12298"/>
                                        </p:tgtEl>
                                      </p:cBhvr>
                                    </p:animEffect>
                                  </p:childTnLst>
                                </p:cTn>
                              </p:par>
                            </p:childTnLst>
                          </p:cTn>
                        </p:par>
                        <p:par>
                          <p:cTn id="35" fill="hold" nodeType="afterGroup">
                            <p:stCondLst>
                              <p:cond delay="1000"/>
                            </p:stCondLst>
                            <p:childTnLst>
                              <p:par>
                                <p:cTn id="36" presetID="5" presetClass="entr" presetSubtype="10" fill="hold" grpId="0" nodeType="afterEffect">
                                  <p:stCondLst>
                                    <p:cond delay="0"/>
                                  </p:stCondLst>
                                  <p:childTnLst>
                                    <p:set>
                                      <p:cBhvr>
                                        <p:cTn id="37" dur="1" fill="hold">
                                          <p:stCondLst>
                                            <p:cond delay="0"/>
                                          </p:stCondLst>
                                        </p:cTn>
                                        <p:tgtEl>
                                          <p:spTgt spid="76806"/>
                                        </p:tgtEl>
                                        <p:attrNameLst>
                                          <p:attrName>style.visibility</p:attrName>
                                        </p:attrNameLst>
                                      </p:cBhvr>
                                      <p:to>
                                        <p:strVal val="visible"/>
                                      </p:to>
                                    </p:set>
                                    <p:animEffect transition="in" filter="checkerboard(across)">
                                      <p:cBhvr>
                                        <p:cTn id="38" dur="2000"/>
                                        <p:tgtEl>
                                          <p:spTgt spid="7680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54" presetClass="entr" presetSubtype="0" accel="100000" fill="hold" grpId="0" nodeType="clickEffect">
                                  <p:stCondLst>
                                    <p:cond delay="0"/>
                                  </p:stCondLst>
                                  <p:childTnLst>
                                    <p:set>
                                      <p:cBhvr>
                                        <p:cTn id="42" dur="1" fill="hold">
                                          <p:stCondLst>
                                            <p:cond delay="0"/>
                                          </p:stCondLst>
                                        </p:cTn>
                                        <p:tgtEl>
                                          <p:spTgt spid="12299"/>
                                        </p:tgtEl>
                                        <p:attrNameLst>
                                          <p:attrName>style.visibility</p:attrName>
                                        </p:attrNameLst>
                                      </p:cBhvr>
                                      <p:to>
                                        <p:strVal val="visible"/>
                                      </p:to>
                                    </p:set>
                                    <p:anim calcmode="lin" valueType="num">
                                      <p:cBhvr>
                                        <p:cTn id="43" dur="1000" fill="hold"/>
                                        <p:tgtEl>
                                          <p:spTgt spid="12299"/>
                                        </p:tgtEl>
                                        <p:attrNameLst>
                                          <p:attrName>ppt_w</p:attrName>
                                        </p:attrNameLst>
                                      </p:cBhvr>
                                      <p:tavLst>
                                        <p:tav tm="0">
                                          <p:val>
                                            <p:strVal val="#ppt_w*0.05"/>
                                          </p:val>
                                        </p:tav>
                                        <p:tav tm="100000">
                                          <p:val>
                                            <p:strVal val="#ppt_w"/>
                                          </p:val>
                                        </p:tav>
                                      </p:tavLst>
                                    </p:anim>
                                    <p:anim calcmode="lin" valueType="num">
                                      <p:cBhvr>
                                        <p:cTn id="44" dur="1000" fill="hold"/>
                                        <p:tgtEl>
                                          <p:spTgt spid="12299"/>
                                        </p:tgtEl>
                                        <p:attrNameLst>
                                          <p:attrName>ppt_h</p:attrName>
                                        </p:attrNameLst>
                                      </p:cBhvr>
                                      <p:tavLst>
                                        <p:tav tm="0">
                                          <p:val>
                                            <p:strVal val="#ppt_h"/>
                                          </p:val>
                                        </p:tav>
                                        <p:tav tm="100000">
                                          <p:val>
                                            <p:strVal val="#ppt_h"/>
                                          </p:val>
                                        </p:tav>
                                      </p:tavLst>
                                    </p:anim>
                                    <p:anim calcmode="lin" valueType="num">
                                      <p:cBhvr>
                                        <p:cTn id="45" dur="1000" fill="hold"/>
                                        <p:tgtEl>
                                          <p:spTgt spid="12299"/>
                                        </p:tgtEl>
                                        <p:attrNameLst>
                                          <p:attrName>ppt_x</p:attrName>
                                        </p:attrNameLst>
                                      </p:cBhvr>
                                      <p:tavLst>
                                        <p:tav tm="0">
                                          <p:val>
                                            <p:strVal val="#ppt_x-.2"/>
                                          </p:val>
                                        </p:tav>
                                        <p:tav tm="100000">
                                          <p:val>
                                            <p:strVal val="#ppt_x"/>
                                          </p:val>
                                        </p:tav>
                                      </p:tavLst>
                                    </p:anim>
                                    <p:anim calcmode="lin" valueType="num">
                                      <p:cBhvr>
                                        <p:cTn id="46" dur="1000" fill="hold"/>
                                        <p:tgtEl>
                                          <p:spTgt spid="12299"/>
                                        </p:tgtEl>
                                        <p:attrNameLst>
                                          <p:attrName>ppt_y</p:attrName>
                                        </p:attrNameLst>
                                      </p:cBhvr>
                                      <p:tavLst>
                                        <p:tav tm="0">
                                          <p:val>
                                            <p:strVal val="#ppt_y"/>
                                          </p:val>
                                        </p:tav>
                                        <p:tav tm="100000">
                                          <p:val>
                                            <p:strVal val="#ppt_y"/>
                                          </p:val>
                                        </p:tav>
                                      </p:tavLst>
                                    </p:anim>
                                    <p:animEffect transition="in" filter="fade">
                                      <p:cBhvr>
                                        <p:cTn id="47" dur="1000"/>
                                        <p:tgtEl>
                                          <p:spTgt spid="12299"/>
                                        </p:tgtEl>
                                      </p:cBhvr>
                                    </p:animEffect>
                                  </p:childTnLst>
                                </p:cTn>
                              </p:par>
                            </p:childTnLst>
                          </p:cTn>
                        </p:par>
                        <p:par>
                          <p:cTn id="48" fill="hold" nodeType="afterGroup">
                            <p:stCondLst>
                              <p:cond delay="1000"/>
                            </p:stCondLst>
                            <p:childTnLst>
                              <p:par>
                                <p:cTn id="49" presetID="5" presetClass="entr" presetSubtype="10" fill="hold" grpId="0" nodeType="afterEffect">
                                  <p:stCondLst>
                                    <p:cond delay="0"/>
                                  </p:stCondLst>
                                  <p:childTnLst>
                                    <p:set>
                                      <p:cBhvr>
                                        <p:cTn id="50" dur="1" fill="hold">
                                          <p:stCondLst>
                                            <p:cond delay="0"/>
                                          </p:stCondLst>
                                        </p:cTn>
                                        <p:tgtEl>
                                          <p:spTgt spid="76807"/>
                                        </p:tgtEl>
                                        <p:attrNameLst>
                                          <p:attrName>style.visibility</p:attrName>
                                        </p:attrNameLst>
                                      </p:cBhvr>
                                      <p:to>
                                        <p:strVal val="visible"/>
                                      </p:to>
                                    </p:set>
                                    <p:animEffect transition="in" filter="checkerboard(across)">
                                      <p:cBhvr>
                                        <p:cTn id="51" dur="2000"/>
                                        <p:tgtEl>
                                          <p:spTgt spid="76807"/>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4" presetClass="entr" presetSubtype="0" accel="100000" fill="hold" grpId="0" nodeType="clickEffect">
                                  <p:stCondLst>
                                    <p:cond delay="0"/>
                                  </p:stCondLst>
                                  <p:childTnLst>
                                    <p:set>
                                      <p:cBhvr>
                                        <p:cTn id="55" dur="1" fill="hold">
                                          <p:stCondLst>
                                            <p:cond delay="0"/>
                                          </p:stCondLst>
                                        </p:cTn>
                                        <p:tgtEl>
                                          <p:spTgt spid="12300"/>
                                        </p:tgtEl>
                                        <p:attrNameLst>
                                          <p:attrName>style.visibility</p:attrName>
                                        </p:attrNameLst>
                                      </p:cBhvr>
                                      <p:to>
                                        <p:strVal val="visible"/>
                                      </p:to>
                                    </p:set>
                                    <p:anim calcmode="lin" valueType="num">
                                      <p:cBhvr>
                                        <p:cTn id="56" dur="1000" fill="hold"/>
                                        <p:tgtEl>
                                          <p:spTgt spid="12300"/>
                                        </p:tgtEl>
                                        <p:attrNameLst>
                                          <p:attrName>ppt_w</p:attrName>
                                        </p:attrNameLst>
                                      </p:cBhvr>
                                      <p:tavLst>
                                        <p:tav tm="0">
                                          <p:val>
                                            <p:strVal val="#ppt_w*0.05"/>
                                          </p:val>
                                        </p:tav>
                                        <p:tav tm="100000">
                                          <p:val>
                                            <p:strVal val="#ppt_w"/>
                                          </p:val>
                                        </p:tav>
                                      </p:tavLst>
                                    </p:anim>
                                    <p:anim calcmode="lin" valueType="num">
                                      <p:cBhvr>
                                        <p:cTn id="57" dur="1000" fill="hold"/>
                                        <p:tgtEl>
                                          <p:spTgt spid="12300"/>
                                        </p:tgtEl>
                                        <p:attrNameLst>
                                          <p:attrName>ppt_h</p:attrName>
                                        </p:attrNameLst>
                                      </p:cBhvr>
                                      <p:tavLst>
                                        <p:tav tm="0">
                                          <p:val>
                                            <p:strVal val="#ppt_h"/>
                                          </p:val>
                                        </p:tav>
                                        <p:tav tm="100000">
                                          <p:val>
                                            <p:strVal val="#ppt_h"/>
                                          </p:val>
                                        </p:tav>
                                      </p:tavLst>
                                    </p:anim>
                                    <p:anim calcmode="lin" valueType="num">
                                      <p:cBhvr>
                                        <p:cTn id="58" dur="1000" fill="hold"/>
                                        <p:tgtEl>
                                          <p:spTgt spid="12300"/>
                                        </p:tgtEl>
                                        <p:attrNameLst>
                                          <p:attrName>ppt_x</p:attrName>
                                        </p:attrNameLst>
                                      </p:cBhvr>
                                      <p:tavLst>
                                        <p:tav tm="0">
                                          <p:val>
                                            <p:strVal val="#ppt_x-.2"/>
                                          </p:val>
                                        </p:tav>
                                        <p:tav tm="100000">
                                          <p:val>
                                            <p:strVal val="#ppt_x"/>
                                          </p:val>
                                        </p:tav>
                                      </p:tavLst>
                                    </p:anim>
                                    <p:anim calcmode="lin" valueType="num">
                                      <p:cBhvr>
                                        <p:cTn id="59" dur="1000" fill="hold"/>
                                        <p:tgtEl>
                                          <p:spTgt spid="12300"/>
                                        </p:tgtEl>
                                        <p:attrNameLst>
                                          <p:attrName>ppt_y</p:attrName>
                                        </p:attrNameLst>
                                      </p:cBhvr>
                                      <p:tavLst>
                                        <p:tav tm="0">
                                          <p:val>
                                            <p:strVal val="#ppt_y"/>
                                          </p:val>
                                        </p:tav>
                                        <p:tav tm="100000">
                                          <p:val>
                                            <p:strVal val="#ppt_y"/>
                                          </p:val>
                                        </p:tav>
                                      </p:tavLst>
                                    </p:anim>
                                    <p:animEffect transition="in" filter="fade">
                                      <p:cBhvr>
                                        <p:cTn id="60" dur="1000"/>
                                        <p:tgtEl>
                                          <p:spTgt spid="12300"/>
                                        </p:tgtEl>
                                      </p:cBhvr>
                                    </p:animEffect>
                                  </p:childTnLst>
                                </p:cTn>
                              </p:par>
                            </p:childTnLst>
                          </p:cTn>
                        </p:par>
                        <p:par>
                          <p:cTn id="61" fill="hold" nodeType="afterGroup">
                            <p:stCondLst>
                              <p:cond delay="1000"/>
                            </p:stCondLst>
                            <p:childTnLst>
                              <p:par>
                                <p:cTn id="62" presetID="5" presetClass="entr" presetSubtype="10" fill="hold" grpId="0" nodeType="afterEffect">
                                  <p:stCondLst>
                                    <p:cond delay="0"/>
                                  </p:stCondLst>
                                  <p:childTnLst>
                                    <p:set>
                                      <p:cBhvr>
                                        <p:cTn id="63" dur="1" fill="hold">
                                          <p:stCondLst>
                                            <p:cond delay="0"/>
                                          </p:stCondLst>
                                        </p:cTn>
                                        <p:tgtEl>
                                          <p:spTgt spid="76808"/>
                                        </p:tgtEl>
                                        <p:attrNameLst>
                                          <p:attrName>style.visibility</p:attrName>
                                        </p:attrNameLst>
                                      </p:cBhvr>
                                      <p:to>
                                        <p:strVal val="visible"/>
                                      </p:to>
                                    </p:set>
                                    <p:animEffect transition="in" filter="checkerboard(across)">
                                      <p:cBhvr>
                                        <p:cTn id="64" dur="2000"/>
                                        <p:tgtEl>
                                          <p:spTgt spid="76808"/>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54" presetClass="entr" presetSubtype="0" accel="100000" fill="hold" grpId="0" nodeType="clickEffect">
                                  <p:stCondLst>
                                    <p:cond delay="0"/>
                                  </p:stCondLst>
                                  <p:childTnLst>
                                    <p:set>
                                      <p:cBhvr>
                                        <p:cTn id="68" dur="1" fill="hold">
                                          <p:stCondLst>
                                            <p:cond delay="0"/>
                                          </p:stCondLst>
                                        </p:cTn>
                                        <p:tgtEl>
                                          <p:spTgt spid="12301"/>
                                        </p:tgtEl>
                                        <p:attrNameLst>
                                          <p:attrName>style.visibility</p:attrName>
                                        </p:attrNameLst>
                                      </p:cBhvr>
                                      <p:to>
                                        <p:strVal val="visible"/>
                                      </p:to>
                                    </p:set>
                                    <p:anim calcmode="lin" valueType="num">
                                      <p:cBhvr>
                                        <p:cTn id="69" dur="1000" fill="hold"/>
                                        <p:tgtEl>
                                          <p:spTgt spid="12301"/>
                                        </p:tgtEl>
                                        <p:attrNameLst>
                                          <p:attrName>ppt_w</p:attrName>
                                        </p:attrNameLst>
                                      </p:cBhvr>
                                      <p:tavLst>
                                        <p:tav tm="0">
                                          <p:val>
                                            <p:strVal val="#ppt_w*0.05"/>
                                          </p:val>
                                        </p:tav>
                                        <p:tav tm="100000">
                                          <p:val>
                                            <p:strVal val="#ppt_w"/>
                                          </p:val>
                                        </p:tav>
                                      </p:tavLst>
                                    </p:anim>
                                    <p:anim calcmode="lin" valueType="num">
                                      <p:cBhvr>
                                        <p:cTn id="70" dur="1000" fill="hold"/>
                                        <p:tgtEl>
                                          <p:spTgt spid="12301"/>
                                        </p:tgtEl>
                                        <p:attrNameLst>
                                          <p:attrName>ppt_h</p:attrName>
                                        </p:attrNameLst>
                                      </p:cBhvr>
                                      <p:tavLst>
                                        <p:tav tm="0">
                                          <p:val>
                                            <p:strVal val="#ppt_h"/>
                                          </p:val>
                                        </p:tav>
                                        <p:tav tm="100000">
                                          <p:val>
                                            <p:strVal val="#ppt_h"/>
                                          </p:val>
                                        </p:tav>
                                      </p:tavLst>
                                    </p:anim>
                                    <p:anim calcmode="lin" valueType="num">
                                      <p:cBhvr>
                                        <p:cTn id="71" dur="1000" fill="hold"/>
                                        <p:tgtEl>
                                          <p:spTgt spid="12301"/>
                                        </p:tgtEl>
                                        <p:attrNameLst>
                                          <p:attrName>ppt_x</p:attrName>
                                        </p:attrNameLst>
                                      </p:cBhvr>
                                      <p:tavLst>
                                        <p:tav tm="0">
                                          <p:val>
                                            <p:strVal val="#ppt_x-.2"/>
                                          </p:val>
                                        </p:tav>
                                        <p:tav tm="100000">
                                          <p:val>
                                            <p:strVal val="#ppt_x"/>
                                          </p:val>
                                        </p:tav>
                                      </p:tavLst>
                                    </p:anim>
                                    <p:anim calcmode="lin" valueType="num">
                                      <p:cBhvr>
                                        <p:cTn id="72" dur="1000" fill="hold"/>
                                        <p:tgtEl>
                                          <p:spTgt spid="12301"/>
                                        </p:tgtEl>
                                        <p:attrNameLst>
                                          <p:attrName>ppt_y</p:attrName>
                                        </p:attrNameLst>
                                      </p:cBhvr>
                                      <p:tavLst>
                                        <p:tav tm="0">
                                          <p:val>
                                            <p:strVal val="#ppt_y"/>
                                          </p:val>
                                        </p:tav>
                                        <p:tav tm="100000">
                                          <p:val>
                                            <p:strVal val="#ppt_y"/>
                                          </p:val>
                                        </p:tav>
                                      </p:tavLst>
                                    </p:anim>
                                    <p:animEffect transition="in" filter="fade">
                                      <p:cBhvr>
                                        <p:cTn id="73" dur="1000"/>
                                        <p:tgtEl>
                                          <p:spTgt spid="12301"/>
                                        </p:tgtEl>
                                      </p:cBhvr>
                                    </p:animEffect>
                                  </p:childTnLst>
                                </p:cTn>
                              </p:par>
                            </p:childTnLst>
                          </p:cTn>
                        </p:par>
                        <p:par>
                          <p:cTn id="74" fill="hold" nodeType="afterGroup">
                            <p:stCondLst>
                              <p:cond delay="1000"/>
                            </p:stCondLst>
                            <p:childTnLst>
                              <p:par>
                                <p:cTn id="75" presetID="5" presetClass="entr" presetSubtype="10" fill="hold" grpId="0" nodeType="afterEffect">
                                  <p:stCondLst>
                                    <p:cond delay="0"/>
                                  </p:stCondLst>
                                  <p:childTnLst>
                                    <p:set>
                                      <p:cBhvr>
                                        <p:cTn id="76" dur="1" fill="hold">
                                          <p:stCondLst>
                                            <p:cond delay="0"/>
                                          </p:stCondLst>
                                        </p:cTn>
                                        <p:tgtEl>
                                          <p:spTgt spid="76809"/>
                                        </p:tgtEl>
                                        <p:attrNameLst>
                                          <p:attrName>style.visibility</p:attrName>
                                        </p:attrNameLst>
                                      </p:cBhvr>
                                      <p:to>
                                        <p:strVal val="visible"/>
                                      </p:to>
                                    </p:set>
                                    <p:animEffect transition="in" filter="checkerboard(across)">
                                      <p:cBhvr>
                                        <p:cTn id="77" dur="2000"/>
                                        <p:tgtEl>
                                          <p:spTgt spid="76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P spid="76809" grpId="0" animBg="1"/>
      <p:bldP spid="76804" grpId="0" animBg="1"/>
      <p:bldP spid="76805" grpId="0" animBg="1"/>
      <p:bldP spid="76806" grpId="0" animBg="1"/>
      <p:bldP spid="76807" grpId="0" animBg="1"/>
      <p:bldP spid="76808" grpId="0" animBg="1"/>
      <p:bldP spid="12298" grpId="0" animBg="1"/>
      <p:bldP spid="12299" grpId="0" animBg="1"/>
      <p:bldP spid="12300" grpId="0" animBg="1"/>
      <p:bldP spid="1230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627784" y="274638"/>
            <a:ext cx="2736304" cy="1033189"/>
          </a:xfrm>
        </p:spPr>
        <p:txBody>
          <a:bodyPr/>
          <a:lstStyle/>
          <a:p>
            <a:pPr eaLnBrk="1" hangingPunct="1"/>
            <a:r>
              <a:rPr lang="es-ES" altLang="es-AR" sz="4000" dirty="0">
                <a:solidFill>
                  <a:srgbClr val="002060"/>
                </a:solidFill>
                <a:latin typeface="Berlin Sans FB Demi" panose="020E0802020502020306" pitchFamily="34" charset="0"/>
              </a:rPr>
              <a:t>REGISTROS</a:t>
            </a:r>
          </a:p>
        </p:txBody>
      </p:sp>
      <p:sp>
        <p:nvSpPr>
          <p:cNvPr id="13315" name="Rectangle 3"/>
          <p:cNvSpPr>
            <a:spLocks noGrp="1" noChangeArrowheads="1"/>
          </p:cNvSpPr>
          <p:nvPr>
            <p:ph sz="quarter" idx="13"/>
          </p:nvPr>
        </p:nvSpPr>
        <p:spPr>
          <a:xfrm>
            <a:off x="323850" y="1484313"/>
            <a:ext cx="8424863" cy="4968875"/>
          </a:xfrm>
        </p:spPr>
        <p:txBody>
          <a:bodyPr>
            <a:normAutofit lnSpcReduction="10000"/>
          </a:bodyPr>
          <a:lstStyle/>
          <a:p>
            <a:pPr marL="609600" indent="-609600" eaLnBrk="1" hangingPunct="1">
              <a:lnSpc>
                <a:spcPct val="80000"/>
              </a:lnSpc>
            </a:pPr>
            <a:r>
              <a:rPr lang="es-ES" altLang="es-AR" sz="2400" dirty="0"/>
              <a:t>Los Registros son un medio de ayuda a las operaciones realizadas por la unidad de control y la unidad aritmética y lógica. Permiten almacenar información, temporalmente, para facilitar la manipulación de los datos por parte de la CPU.</a:t>
            </a:r>
          </a:p>
          <a:p>
            <a:pPr marL="609600" indent="-609600" eaLnBrk="1" hangingPunct="1">
              <a:lnSpc>
                <a:spcPct val="80000"/>
              </a:lnSpc>
              <a:buFontTx/>
              <a:buNone/>
            </a:pPr>
            <a:endParaRPr lang="es-ES" altLang="es-AR" sz="2400" dirty="0"/>
          </a:p>
          <a:p>
            <a:pPr marL="609600" indent="-609600" eaLnBrk="1" hangingPunct="1">
              <a:lnSpc>
                <a:spcPct val="80000"/>
              </a:lnSpc>
            </a:pPr>
            <a:r>
              <a:rPr lang="es-ES" altLang="es-AR" sz="2400" dirty="0"/>
              <a:t>Realizando una similitud con el resto del sistema informático, los registros son a la CPU como la memoria principal es a la computadora.</a:t>
            </a:r>
          </a:p>
          <a:p>
            <a:pPr marL="609600" indent="-609600" eaLnBrk="1" hangingPunct="1">
              <a:lnSpc>
                <a:spcPct val="80000"/>
              </a:lnSpc>
              <a:buFontTx/>
              <a:buNone/>
            </a:pPr>
            <a:endParaRPr lang="es-ES" altLang="es-AR" sz="2400" dirty="0"/>
          </a:p>
          <a:p>
            <a:pPr marL="609600" indent="-609600" eaLnBrk="1" hangingPunct="1">
              <a:lnSpc>
                <a:spcPct val="80000"/>
              </a:lnSpc>
            </a:pPr>
            <a:r>
              <a:rPr lang="es-ES" altLang="es-AR" sz="2400" dirty="0"/>
              <a:t>Los registros se dividen en tres grupos principales:</a:t>
            </a:r>
          </a:p>
          <a:p>
            <a:pPr marL="2122488" lvl="1" indent="-533400" eaLnBrk="1" hangingPunct="1">
              <a:lnSpc>
                <a:spcPct val="80000"/>
              </a:lnSpc>
              <a:buFontTx/>
              <a:buNone/>
            </a:pPr>
            <a:endParaRPr lang="es-ES" altLang="es-AR" sz="2000" dirty="0"/>
          </a:p>
          <a:p>
            <a:pPr marL="2122488" lvl="1" indent="-533400" eaLnBrk="1" hangingPunct="1">
              <a:lnSpc>
                <a:spcPct val="80000"/>
              </a:lnSpc>
              <a:buFontTx/>
              <a:buAutoNum type="arabicPeriod"/>
            </a:pPr>
            <a:r>
              <a:rPr lang="es-ES" altLang="es-AR" sz="2200" dirty="0"/>
              <a:t>• Registros de Propósito General.</a:t>
            </a:r>
          </a:p>
          <a:p>
            <a:pPr marL="2122488" lvl="1" indent="-533400" eaLnBrk="1" hangingPunct="1">
              <a:lnSpc>
                <a:spcPct val="80000"/>
              </a:lnSpc>
              <a:buFontTx/>
              <a:buAutoNum type="arabicPeriod"/>
            </a:pPr>
            <a:r>
              <a:rPr lang="es-ES" altLang="es-AR" sz="2200" dirty="0"/>
              <a:t>• Registros de Segmento de Memoria.</a:t>
            </a:r>
          </a:p>
          <a:p>
            <a:pPr marL="2122488" lvl="1" indent="-533400" eaLnBrk="1" hangingPunct="1">
              <a:lnSpc>
                <a:spcPct val="80000"/>
              </a:lnSpc>
              <a:buFontTx/>
              <a:buAutoNum type="arabicPeriod"/>
            </a:pPr>
            <a:r>
              <a:rPr lang="es-ES" altLang="es-AR" sz="2200" dirty="0"/>
              <a:t>• Registros de Instrucciones.</a:t>
            </a:r>
          </a:p>
        </p:txBody>
      </p:sp>
      <p:sp>
        <p:nvSpPr>
          <p:cNvPr id="5" name="Rectangle 6"/>
          <p:cNvSpPr>
            <a:spLocks noGrp="1" noChangeArrowheads="1"/>
          </p:cNvSpPr>
          <p:nvPr>
            <p:ph type="sldNum" sz="quarter" idx="12"/>
          </p:nvPr>
        </p:nvSpPr>
        <p:spPr>
          <a:ln/>
        </p:spPr>
        <p:txBody>
          <a:bodyPr/>
          <a:lstStyle/>
          <a:p>
            <a:fld id="{182C8AAF-A287-41A6-992C-8BFD561EB067}" type="slidenum">
              <a:rPr lang="es-ES" altLang="es-AR"/>
              <a:pPr/>
              <a:t>15</a:t>
            </a:fld>
            <a:endParaRPr lang="es-ES" altLang="es-AR"/>
          </a:p>
        </p:txBody>
      </p:sp>
      <p:sp>
        <p:nvSpPr>
          <p:cNvPr id="13316" name="5 Marcador de número de diapositiva"/>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C574848F-F7A7-4D40-A81A-299F7DFB8AA6}" type="slidenum">
              <a:rPr lang="es-ES" altLang="es-AR" sz="1400">
                <a:latin typeface="Times New Roman" panose="02020603050405020304" pitchFamily="18" charset="0"/>
              </a:rPr>
              <a:pPr algn="r" eaLnBrk="1" hangingPunct="1"/>
              <a:t>15</a:t>
            </a:fld>
            <a:endParaRPr lang="es-ES" altLang="es-AR" sz="1400">
              <a:latin typeface="Times New Roman" panose="02020603050405020304" pitchFamily="18" charset="0"/>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81956"/>
            <a:ext cx="1325005" cy="133092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483" y="81956"/>
            <a:ext cx="1325005" cy="1330920"/>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38" y="5390555"/>
            <a:ext cx="1325005" cy="1330920"/>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899" y="5298754"/>
            <a:ext cx="1325005" cy="133092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13314"/>
                                        </p:tgtEl>
                                        <p:attrNameLst>
                                          <p:attrName>style.visibility</p:attrName>
                                        </p:attrNameLst>
                                      </p:cBhvr>
                                      <p:to>
                                        <p:strVal val="visible"/>
                                      </p:to>
                                    </p:set>
                                    <p:anim calcmode="lin" valueType="num">
                                      <p:cBhvr>
                                        <p:cTn id="7" dur="1000" fill="hold"/>
                                        <p:tgtEl>
                                          <p:spTgt spid="13314"/>
                                        </p:tgtEl>
                                        <p:attrNameLst>
                                          <p:attrName>ppt_w</p:attrName>
                                        </p:attrNameLst>
                                      </p:cBhvr>
                                      <p:tavLst>
                                        <p:tav tm="0">
                                          <p:val>
                                            <p:fltVal val="0"/>
                                          </p:val>
                                        </p:tav>
                                        <p:tav tm="100000">
                                          <p:val>
                                            <p:strVal val="#ppt_w"/>
                                          </p:val>
                                        </p:tav>
                                      </p:tavLst>
                                    </p:anim>
                                    <p:anim calcmode="lin" valueType="num">
                                      <p:cBhvr>
                                        <p:cTn id="8" dur="1000" fill="hold"/>
                                        <p:tgtEl>
                                          <p:spTgt spid="13314"/>
                                        </p:tgtEl>
                                        <p:attrNameLst>
                                          <p:attrName>ppt_h</p:attrName>
                                        </p:attrNameLst>
                                      </p:cBhvr>
                                      <p:tavLst>
                                        <p:tav tm="0">
                                          <p:val>
                                            <p:fltVal val="0"/>
                                          </p:val>
                                        </p:tav>
                                        <p:tav tm="100000">
                                          <p:val>
                                            <p:strVal val="#ppt_h"/>
                                          </p:val>
                                        </p:tav>
                                      </p:tavLst>
                                    </p:anim>
                                    <p:anim calcmode="lin" valueType="num">
                                      <p:cBhvr>
                                        <p:cTn id="9" dur="1000" fill="hold"/>
                                        <p:tgtEl>
                                          <p:spTgt spid="13314"/>
                                        </p:tgtEl>
                                        <p:attrNameLst>
                                          <p:attrName>style.rotation</p:attrName>
                                        </p:attrNameLst>
                                      </p:cBhvr>
                                      <p:tavLst>
                                        <p:tav tm="0">
                                          <p:val>
                                            <p:fltVal val="90"/>
                                          </p:val>
                                        </p:tav>
                                        <p:tav tm="100000">
                                          <p:val>
                                            <p:fltVal val="0"/>
                                          </p:val>
                                        </p:tav>
                                      </p:tavLst>
                                    </p:anim>
                                    <p:animEffect transition="in" filter="fade">
                                      <p:cBhvr>
                                        <p:cTn id="10" dur="1000"/>
                                        <p:tgtEl>
                                          <p:spTgt spid="133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13315"/>
                                        </p:tgtEl>
                                        <p:attrNameLst>
                                          <p:attrName>style.visibility</p:attrName>
                                        </p:attrNameLst>
                                      </p:cBhvr>
                                      <p:to>
                                        <p:strVal val="visible"/>
                                      </p:to>
                                    </p:set>
                                    <p:anim calcmode="lin" valueType="num">
                                      <p:cBhvr>
                                        <p:cTn id="15" dur="1000" fill="hold"/>
                                        <p:tgtEl>
                                          <p:spTgt spid="13315"/>
                                        </p:tgtEl>
                                        <p:attrNameLst>
                                          <p:attrName>ppt_w</p:attrName>
                                        </p:attrNameLst>
                                      </p:cBhvr>
                                      <p:tavLst>
                                        <p:tav tm="0">
                                          <p:val>
                                            <p:fltVal val="0"/>
                                          </p:val>
                                        </p:tav>
                                        <p:tav tm="100000">
                                          <p:val>
                                            <p:strVal val="#ppt_w"/>
                                          </p:val>
                                        </p:tav>
                                      </p:tavLst>
                                    </p:anim>
                                    <p:anim calcmode="lin" valueType="num">
                                      <p:cBhvr>
                                        <p:cTn id="16" dur="1000" fill="hold"/>
                                        <p:tgtEl>
                                          <p:spTgt spid="13315"/>
                                        </p:tgtEl>
                                        <p:attrNameLst>
                                          <p:attrName>ppt_h</p:attrName>
                                        </p:attrNameLst>
                                      </p:cBhvr>
                                      <p:tavLst>
                                        <p:tav tm="0">
                                          <p:val>
                                            <p:fltVal val="0"/>
                                          </p:val>
                                        </p:tav>
                                        <p:tav tm="100000">
                                          <p:val>
                                            <p:strVal val="#ppt_h"/>
                                          </p:val>
                                        </p:tav>
                                      </p:tavLst>
                                    </p:anim>
                                    <p:anim calcmode="lin" valueType="num">
                                      <p:cBhvr>
                                        <p:cTn id="17" dur="1000" fill="hold"/>
                                        <p:tgtEl>
                                          <p:spTgt spid="13315"/>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331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15"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sp>
        <p:nvSpPr>
          <p:cNvPr id="79875" name="Rectangle 3"/>
          <p:cNvSpPr>
            <a:spLocks noGrp="1" noChangeArrowheads="1"/>
          </p:cNvSpPr>
          <p:nvPr>
            <p:ph type="ctrTitle"/>
          </p:nvPr>
        </p:nvSpPr>
        <p:spPr>
          <a:xfrm>
            <a:off x="107504" y="152400"/>
            <a:ext cx="9217024" cy="762000"/>
          </a:xfrm>
          <a:noFill/>
          <a:ln>
            <a:solidFill>
              <a:schemeClr val="tx1"/>
            </a:solidFill>
            <a:miter lim="800000"/>
            <a:headEnd/>
            <a:tailEnd/>
          </a:ln>
        </p:spPr>
        <p:txBody>
          <a:bodyPr>
            <a:noAutofit/>
          </a:bodyPr>
          <a:lstStyle/>
          <a:p>
            <a:pPr eaLnBrk="1" hangingPunct="1"/>
            <a:r>
              <a:rPr lang="es-ES" altLang="es-AR" sz="4000" dirty="0">
                <a:solidFill>
                  <a:srgbClr val="002060"/>
                </a:solidFill>
                <a:latin typeface="Berlin Sans FB Demi" panose="020E0802020502020306" pitchFamily="34" charset="0"/>
              </a:rPr>
              <a:t>Unidad Aritmético Lógica (A.L.U.)</a:t>
            </a:r>
          </a:p>
        </p:txBody>
      </p:sp>
      <p:sp>
        <p:nvSpPr>
          <p:cNvPr id="27" name="Rectangle 6"/>
          <p:cNvSpPr>
            <a:spLocks noGrp="1" noChangeArrowheads="1"/>
          </p:cNvSpPr>
          <p:nvPr>
            <p:ph type="sldNum" sz="quarter" idx="12"/>
          </p:nvPr>
        </p:nvSpPr>
        <p:spPr>
          <a:ln/>
        </p:spPr>
        <p:txBody>
          <a:bodyPr/>
          <a:lstStyle/>
          <a:p>
            <a:fld id="{A4368A1E-248F-4C90-8E28-7BA1E49D5FAB}" type="slidenum">
              <a:rPr lang="es-ES" altLang="es-AR"/>
              <a:pPr/>
              <a:t>16</a:t>
            </a:fld>
            <a:endParaRPr lang="es-ES" altLang="es-AR"/>
          </a:p>
        </p:txBody>
      </p:sp>
      <p:sp>
        <p:nvSpPr>
          <p:cNvPr id="14339" name="5 Marcador de número de diapositiva"/>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00BCE61A-4220-43C9-A2DD-5E303FBBD8F3}" type="slidenum">
              <a:rPr lang="es-ES" altLang="es-AR" sz="1400">
                <a:latin typeface="Times New Roman" panose="02020603050405020304" pitchFamily="18" charset="0"/>
              </a:rPr>
              <a:pPr algn="r" eaLnBrk="1" hangingPunct="1"/>
              <a:t>16</a:t>
            </a:fld>
            <a:endParaRPr lang="es-ES" altLang="es-AR" sz="1400">
              <a:latin typeface="Times New Roman" panose="02020603050405020304" pitchFamily="18" charset="0"/>
            </a:endParaRPr>
          </a:p>
        </p:txBody>
      </p:sp>
      <p:pic>
        <p:nvPicPr>
          <p:cNvPr id="14341" name="Picture 4" descr="al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7938" y="1357313"/>
            <a:ext cx="2601912" cy="293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 Box 6"/>
          <p:cNvSpPr txBox="1">
            <a:spLocks noChangeArrowheads="1"/>
          </p:cNvSpPr>
          <p:nvPr/>
        </p:nvSpPr>
        <p:spPr bwMode="auto">
          <a:xfrm>
            <a:off x="1042988" y="2420938"/>
            <a:ext cx="50403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a:t>Este registro mantiene almacenados los datos o resultados de cada operación.</a:t>
            </a:r>
            <a:endParaRPr lang="es-ES" altLang="es-AR"/>
          </a:p>
        </p:txBody>
      </p:sp>
      <p:sp>
        <p:nvSpPr>
          <p:cNvPr id="14343" name="Text Box 7"/>
          <p:cNvSpPr txBox="1">
            <a:spLocks noChangeArrowheads="1"/>
          </p:cNvSpPr>
          <p:nvPr/>
        </p:nvSpPr>
        <p:spPr bwMode="auto">
          <a:xfrm>
            <a:off x="1435775" y="3843959"/>
            <a:ext cx="59436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dirty="0"/>
              <a:t>Indica los cambios de estados  debido a las modificaciones del entorno que se producen en la ejecución de los procesos.</a:t>
            </a:r>
            <a:endParaRPr lang="es-ES" altLang="es-AR" dirty="0"/>
          </a:p>
        </p:txBody>
      </p:sp>
      <p:grpSp>
        <p:nvGrpSpPr>
          <p:cNvPr id="2" name="Group 28"/>
          <p:cNvGrpSpPr>
            <a:grpSpLocks/>
          </p:cNvGrpSpPr>
          <p:nvPr/>
        </p:nvGrpSpPr>
        <p:grpSpPr bwMode="auto">
          <a:xfrm>
            <a:off x="914400" y="1654175"/>
            <a:ext cx="685800" cy="457200"/>
            <a:chOff x="576" y="1042"/>
            <a:chExt cx="432" cy="288"/>
          </a:xfrm>
        </p:grpSpPr>
        <p:sp>
          <p:nvSpPr>
            <p:cNvPr id="14362" name="Line 11"/>
            <p:cNvSpPr>
              <a:spLocks noChangeShapeType="1"/>
            </p:cNvSpPr>
            <p:nvPr/>
          </p:nvSpPr>
          <p:spPr bwMode="auto">
            <a:xfrm>
              <a:off x="576" y="1042"/>
              <a:ext cx="0" cy="288"/>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s-AR"/>
            </a:p>
          </p:txBody>
        </p:sp>
        <p:sp>
          <p:nvSpPr>
            <p:cNvPr id="14363" name="Line 12"/>
            <p:cNvSpPr>
              <a:spLocks noChangeShapeType="1"/>
            </p:cNvSpPr>
            <p:nvPr/>
          </p:nvSpPr>
          <p:spPr bwMode="auto">
            <a:xfrm>
              <a:off x="576" y="1330"/>
              <a:ext cx="432"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s-AR"/>
            </a:p>
          </p:txBody>
        </p:sp>
      </p:grpSp>
      <p:grpSp>
        <p:nvGrpSpPr>
          <p:cNvPr id="3" name="Group 29"/>
          <p:cNvGrpSpPr>
            <a:grpSpLocks/>
          </p:cNvGrpSpPr>
          <p:nvPr/>
        </p:nvGrpSpPr>
        <p:grpSpPr bwMode="auto">
          <a:xfrm>
            <a:off x="914400" y="2111375"/>
            <a:ext cx="609600" cy="1295400"/>
            <a:chOff x="576" y="1330"/>
            <a:chExt cx="384" cy="816"/>
          </a:xfrm>
        </p:grpSpPr>
        <p:sp>
          <p:nvSpPr>
            <p:cNvPr id="14360" name="Line 14"/>
            <p:cNvSpPr>
              <a:spLocks noChangeShapeType="1"/>
            </p:cNvSpPr>
            <p:nvPr/>
          </p:nvSpPr>
          <p:spPr bwMode="auto">
            <a:xfrm>
              <a:off x="576" y="1330"/>
              <a:ext cx="0" cy="816"/>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s-AR"/>
            </a:p>
          </p:txBody>
        </p:sp>
        <p:sp>
          <p:nvSpPr>
            <p:cNvPr id="14361" name="Line 15"/>
            <p:cNvSpPr>
              <a:spLocks noChangeShapeType="1"/>
            </p:cNvSpPr>
            <p:nvPr/>
          </p:nvSpPr>
          <p:spPr bwMode="auto">
            <a:xfrm>
              <a:off x="576" y="2146"/>
              <a:ext cx="384"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s-AR"/>
            </a:p>
          </p:txBody>
        </p:sp>
      </p:grpSp>
      <p:grpSp>
        <p:nvGrpSpPr>
          <p:cNvPr id="4" name="Group 30"/>
          <p:cNvGrpSpPr>
            <a:grpSpLocks/>
          </p:cNvGrpSpPr>
          <p:nvPr/>
        </p:nvGrpSpPr>
        <p:grpSpPr bwMode="auto">
          <a:xfrm>
            <a:off x="914400" y="3286125"/>
            <a:ext cx="609600" cy="1920875"/>
            <a:chOff x="576" y="2070"/>
            <a:chExt cx="384" cy="1210"/>
          </a:xfrm>
        </p:grpSpPr>
        <p:sp>
          <p:nvSpPr>
            <p:cNvPr id="14358" name="Line 17"/>
            <p:cNvSpPr>
              <a:spLocks noChangeShapeType="1"/>
            </p:cNvSpPr>
            <p:nvPr/>
          </p:nvSpPr>
          <p:spPr bwMode="auto">
            <a:xfrm>
              <a:off x="576" y="2070"/>
              <a:ext cx="0" cy="121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s-AR"/>
            </a:p>
          </p:txBody>
        </p:sp>
        <p:sp>
          <p:nvSpPr>
            <p:cNvPr id="14359" name="Line 18"/>
            <p:cNvSpPr>
              <a:spLocks noChangeShapeType="1"/>
            </p:cNvSpPr>
            <p:nvPr/>
          </p:nvSpPr>
          <p:spPr bwMode="auto">
            <a:xfrm>
              <a:off x="576" y="3280"/>
              <a:ext cx="384"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s-AR"/>
            </a:p>
          </p:txBody>
        </p:sp>
      </p:grpSp>
      <p:grpSp>
        <p:nvGrpSpPr>
          <p:cNvPr id="5" name="Group 25"/>
          <p:cNvGrpSpPr>
            <a:grpSpLocks/>
          </p:cNvGrpSpPr>
          <p:nvPr/>
        </p:nvGrpSpPr>
        <p:grpSpPr bwMode="auto">
          <a:xfrm>
            <a:off x="1547813" y="3141663"/>
            <a:ext cx="2286000" cy="533400"/>
            <a:chOff x="960" y="2112"/>
            <a:chExt cx="1680" cy="336"/>
          </a:xfrm>
        </p:grpSpPr>
        <p:sp>
          <p:nvSpPr>
            <p:cNvPr id="14356" name="AutoShape 26"/>
            <p:cNvSpPr>
              <a:spLocks noChangeArrowheads="1"/>
            </p:cNvSpPr>
            <p:nvPr/>
          </p:nvSpPr>
          <p:spPr bwMode="auto">
            <a:xfrm>
              <a:off x="960" y="2112"/>
              <a:ext cx="1680" cy="336"/>
            </a:xfrm>
            <a:prstGeom prst="roundRect">
              <a:avLst>
                <a:gd name="adj" fmla="val 16667"/>
              </a:avLst>
            </a:prstGeom>
            <a:gradFill rotWithShape="1">
              <a:gsLst>
                <a:gs pos="0">
                  <a:schemeClr val="accent2"/>
                </a:gs>
                <a:gs pos="100000">
                  <a:schemeClr val="accent1"/>
                </a:gs>
              </a:gsLst>
              <a:lin ang="5400000" scaled="1"/>
            </a:gradFill>
            <a:ln w="9525">
              <a:solidFill>
                <a:schemeClr val="accent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79899" name="Text Box 27"/>
            <p:cNvSpPr txBox="1">
              <a:spLocks noChangeArrowheads="1"/>
            </p:cNvSpPr>
            <p:nvPr/>
          </p:nvSpPr>
          <p:spPr bwMode="auto">
            <a:xfrm>
              <a:off x="960" y="2112"/>
              <a:ext cx="1680" cy="288"/>
            </a:xfrm>
            <a:prstGeom prst="rect">
              <a:avLst/>
            </a:prstGeom>
            <a:noFill/>
            <a:ln w="9525">
              <a:noFill/>
              <a:miter lim="800000"/>
              <a:headEnd/>
              <a:tailEnd/>
            </a:ln>
            <a:effectLst/>
          </p:spPr>
          <p:txBody>
            <a:bodyPr>
              <a:spAutoFit/>
            </a:bodyPr>
            <a:lstStyle/>
            <a:p>
              <a:pPr algn="ctr">
                <a:spcBef>
                  <a:spcPct val="50000"/>
                </a:spcBef>
                <a:defRPr/>
              </a:pPr>
              <a:r>
                <a:rPr lang="es-AR" sz="2400" b="1">
                  <a:effectLst>
                    <a:outerShdw blurRad="38100" dist="38100" dir="2700000" algn="tl">
                      <a:srgbClr val="FFFFFF"/>
                    </a:outerShdw>
                  </a:effectLst>
                  <a:latin typeface="Times New Roman" pitchFamily="18" charset="0"/>
                </a:rPr>
                <a:t>Estado</a:t>
              </a:r>
              <a:endParaRPr lang="es-ES" sz="2400" b="1">
                <a:effectLst>
                  <a:outerShdw blurRad="38100" dist="38100" dir="2700000" algn="tl">
                    <a:srgbClr val="FFFFFF"/>
                  </a:outerShdw>
                </a:effectLst>
                <a:latin typeface="Times New Roman" pitchFamily="18" charset="0"/>
              </a:endParaRPr>
            </a:p>
          </p:txBody>
        </p:sp>
      </p:grpSp>
      <p:sp>
        <p:nvSpPr>
          <p:cNvPr id="79903" name="Rectangle 31"/>
          <p:cNvSpPr>
            <a:spLocks noChangeArrowheads="1"/>
          </p:cNvSpPr>
          <p:nvPr/>
        </p:nvSpPr>
        <p:spPr bwMode="auto">
          <a:xfrm>
            <a:off x="395288" y="1097829"/>
            <a:ext cx="3313112" cy="504825"/>
          </a:xfrm>
          <a:prstGeom prst="rect">
            <a:avLst/>
          </a:prstGeom>
          <a:solidFill>
            <a:schemeClr val="accent2">
              <a:lumMod val="20000"/>
              <a:lumOff val="80000"/>
            </a:schemeClr>
          </a:solidFill>
          <a:ln w="9525" algn="ctr">
            <a:solidFill>
              <a:srgbClr val="CCFFFF"/>
            </a:solidFill>
            <a:miter lim="800000"/>
            <a:headEnd/>
            <a:tailEnd/>
          </a:ln>
          <a:effectLst/>
        </p:spPr>
        <p:txBody>
          <a:bodyPr wrap="none" anchor="ctr"/>
          <a:lstStyle/>
          <a:p>
            <a:pPr algn="ctr">
              <a:defRPr/>
            </a:pPr>
            <a:r>
              <a:rPr lang="es-ES" sz="2000" b="1" i="1"/>
              <a:t>REGISTROS</a:t>
            </a:r>
          </a:p>
        </p:txBody>
      </p:sp>
      <p:grpSp>
        <p:nvGrpSpPr>
          <p:cNvPr id="6" name="Group 32"/>
          <p:cNvGrpSpPr>
            <a:grpSpLocks/>
          </p:cNvGrpSpPr>
          <p:nvPr/>
        </p:nvGrpSpPr>
        <p:grpSpPr bwMode="auto">
          <a:xfrm>
            <a:off x="1619250" y="1844675"/>
            <a:ext cx="2286000" cy="533400"/>
            <a:chOff x="960" y="2112"/>
            <a:chExt cx="1680" cy="336"/>
          </a:xfrm>
        </p:grpSpPr>
        <p:sp>
          <p:nvSpPr>
            <p:cNvPr id="14354" name="AutoShape 33"/>
            <p:cNvSpPr>
              <a:spLocks noChangeArrowheads="1"/>
            </p:cNvSpPr>
            <p:nvPr/>
          </p:nvSpPr>
          <p:spPr bwMode="auto">
            <a:xfrm>
              <a:off x="960" y="2112"/>
              <a:ext cx="1680" cy="336"/>
            </a:xfrm>
            <a:prstGeom prst="roundRect">
              <a:avLst>
                <a:gd name="adj" fmla="val 16667"/>
              </a:avLst>
            </a:prstGeom>
            <a:gradFill rotWithShape="1">
              <a:gsLst>
                <a:gs pos="0">
                  <a:schemeClr val="accent2"/>
                </a:gs>
                <a:gs pos="100000">
                  <a:schemeClr val="accent1"/>
                </a:gs>
              </a:gsLst>
              <a:lin ang="5400000" scaled="1"/>
            </a:gradFill>
            <a:ln w="9525">
              <a:solidFill>
                <a:schemeClr val="accent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79906" name="Text Box 34"/>
            <p:cNvSpPr txBox="1">
              <a:spLocks noChangeArrowheads="1"/>
            </p:cNvSpPr>
            <p:nvPr/>
          </p:nvSpPr>
          <p:spPr bwMode="auto">
            <a:xfrm>
              <a:off x="960" y="2112"/>
              <a:ext cx="1680" cy="288"/>
            </a:xfrm>
            <a:prstGeom prst="rect">
              <a:avLst/>
            </a:prstGeom>
            <a:noFill/>
            <a:ln w="9525">
              <a:noFill/>
              <a:miter lim="800000"/>
              <a:headEnd/>
              <a:tailEnd/>
            </a:ln>
            <a:effectLst/>
          </p:spPr>
          <p:txBody>
            <a:bodyPr>
              <a:spAutoFit/>
            </a:bodyPr>
            <a:lstStyle/>
            <a:p>
              <a:pPr algn="ctr">
                <a:spcBef>
                  <a:spcPct val="50000"/>
                </a:spcBef>
                <a:defRPr/>
              </a:pPr>
              <a:r>
                <a:rPr lang="es-AR" sz="2400" b="1">
                  <a:effectLst>
                    <a:outerShdw blurRad="38100" dist="38100" dir="2700000" algn="tl">
                      <a:srgbClr val="FFFFFF"/>
                    </a:outerShdw>
                  </a:effectLst>
                  <a:latin typeface="Times New Roman" pitchFamily="18" charset="0"/>
                </a:rPr>
                <a:t>Acumulador</a:t>
              </a:r>
              <a:endParaRPr lang="es-ES" sz="2400" b="1">
                <a:effectLst>
                  <a:outerShdw blurRad="38100" dist="38100" dir="2700000" algn="tl">
                    <a:srgbClr val="FFFFFF"/>
                  </a:outerShdw>
                </a:effectLst>
                <a:latin typeface="Times New Roman" pitchFamily="18" charset="0"/>
              </a:endParaRPr>
            </a:p>
          </p:txBody>
        </p:sp>
      </p:grpSp>
      <p:grpSp>
        <p:nvGrpSpPr>
          <p:cNvPr id="7" name="Group 35"/>
          <p:cNvGrpSpPr>
            <a:grpSpLocks/>
          </p:cNvGrpSpPr>
          <p:nvPr/>
        </p:nvGrpSpPr>
        <p:grpSpPr bwMode="auto">
          <a:xfrm>
            <a:off x="1547813" y="4941888"/>
            <a:ext cx="5453062" cy="560387"/>
            <a:chOff x="960" y="2112"/>
            <a:chExt cx="1680" cy="336"/>
          </a:xfrm>
        </p:grpSpPr>
        <p:sp>
          <p:nvSpPr>
            <p:cNvPr id="14352" name="AutoShape 36"/>
            <p:cNvSpPr>
              <a:spLocks noChangeArrowheads="1"/>
            </p:cNvSpPr>
            <p:nvPr/>
          </p:nvSpPr>
          <p:spPr bwMode="auto">
            <a:xfrm>
              <a:off x="960" y="2112"/>
              <a:ext cx="1680" cy="336"/>
            </a:xfrm>
            <a:prstGeom prst="roundRect">
              <a:avLst>
                <a:gd name="adj" fmla="val 16667"/>
              </a:avLst>
            </a:prstGeom>
            <a:gradFill rotWithShape="1">
              <a:gsLst>
                <a:gs pos="0">
                  <a:schemeClr val="accent2"/>
                </a:gs>
                <a:gs pos="100000">
                  <a:schemeClr val="accent1"/>
                </a:gs>
              </a:gsLst>
              <a:lin ang="5400000" scaled="1"/>
            </a:gradFill>
            <a:ln w="9525">
              <a:solidFill>
                <a:schemeClr val="accent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79909" name="Text Box 37"/>
            <p:cNvSpPr txBox="1">
              <a:spLocks noChangeArrowheads="1"/>
            </p:cNvSpPr>
            <p:nvPr/>
          </p:nvSpPr>
          <p:spPr bwMode="auto">
            <a:xfrm>
              <a:off x="960" y="2112"/>
              <a:ext cx="1680" cy="274"/>
            </a:xfrm>
            <a:prstGeom prst="rect">
              <a:avLst/>
            </a:prstGeom>
            <a:noFill/>
            <a:ln w="9525">
              <a:noFill/>
              <a:miter lim="800000"/>
              <a:headEnd/>
              <a:tailEnd/>
            </a:ln>
            <a:effectLst/>
          </p:spPr>
          <p:txBody>
            <a:bodyPr>
              <a:spAutoFit/>
            </a:bodyPr>
            <a:lstStyle/>
            <a:p>
              <a:pPr algn="ctr">
                <a:spcBef>
                  <a:spcPct val="50000"/>
                </a:spcBef>
                <a:defRPr/>
              </a:pPr>
              <a:r>
                <a:rPr lang="es-AR" sz="2400" b="1" dirty="0">
                  <a:effectLst>
                    <a:outerShdw blurRad="38100" dist="38100" dir="2700000" algn="tl">
                      <a:srgbClr val="FFFFFF"/>
                    </a:outerShdw>
                  </a:effectLst>
                  <a:latin typeface="Times New Roman" pitchFamily="18" charset="0"/>
                </a:rPr>
                <a:t>Puntero de Instrucciones o Contador</a:t>
              </a:r>
              <a:endParaRPr lang="es-ES" sz="2400" b="1" dirty="0">
                <a:effectLst>
                  <a:outerShdw blurRad="38100" dist="38100" dir="2700000" algn="tl">
                    <a:srgbClr val="FFFFFF"/>
                  </a:outerShdw>
                </a:effectLst>
                <a:latin typeface="Times New Roman" pitchFamily="18" charset="0"/>
              </a:endParaRPr>
            </a:p>
          </p:txBody>
        </p:sp>
      </p:grpSp>
      <p:sp>
        <p:nvSpPr>
          <p:cNvPr id="14351" name="29 Rectángulo"/>
          <p:cNvSpPr>
            <a:spLocks noChangeArrowheads="1"/>
          </p:cNvSpPr>
          <p:nvPr/>
        </p:nvSpPr>
        <p:spPr bwMode="auto">
          <a:xfrm>
            <a:off x="2023957" y="5677332"/>
            <a:ext cx="648017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s-ES" altLang="es-AR" dirty="0"/>
              <a:t>Indica el flujo de las instrucciones del proceso en realización, apuntando a la dirección de memoria en que se encuentra la instrucción a ejecutar.</a:t>
            </a:r>
            <a:endParaRPr lang="es-AR" altLang="es-A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79875"/>
                                        </p:tgtEl>
                                        <p:attrNameLst>
                                          <p:attrName>style.visibility</p:attrName>
                                        </p:attrNameLst>
                                      </p:cBhvr>
                                      <p:to>
                                        <p:strVal val="visible"/>
                                      </p:to>
                                    </p:set>
                                    <p:anim calcmode="lin" valueType="num">
                                      <p:cBhvr>
                                        <p:cTn id="7" dur="500" fill="hold"/>
                                        <p:tgtEl>
                                          <p:spTgt spid="79875"/>
                                        </p:tgtEl>
                                        <p:attrNameLst>
                                          <p:attrName>ppt_w</p:attrName>
                                        </p:attrNameLst>
                                      </p:cBhvr>
                                      <p:tavLst>
                                        <p:tav tm="0">
                                          <p:val>
                                            <p:fltVal val="0"/>
                                          </p:val>
                                        </p:tav>
                                        <p:tav tm="100000">
                                          <p:val>
                                            <p:strVal val="#ppt_w"/>
                                          </p:val>
                                        </p:tav>
                                      </p:tavLst>
                                    </p:anim>
                                    <p:anim calcmode="lin" valueType="num">
                                      <p:cBhvr>
                                        <p:cTn id="8" dur="500" fill="hold"/>
                                        <p:tgtEl>
                                          <p:spTgt spid="79875"/>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1" presetClass="entr" presetSubtype="0" fill="hold" nodeType="clickEffect">
                                  <p:stCondLst>
                                    <p:cond delay="0"/>
                                  </p:stCondLst>
                                  <p:iterate type="lt">
                                    <p:tmPct val="5000"/>
                                  </p:iterate>
                                  <p:childTnLst>
                                    <p:set>
                                      <p:cBhvr>
                                        <p:cTn id="12" dur="1" fill="hold">
                                          <p:stCondLst>
                                            <p:cond delay="0"/>
                                          </p:stCondLst>
                                        </p:cTn>
                                        <p:tgtEl>
                                          <p:spTgt spid="14341"/>
                                        </p:tgtEl>
                                        <p:attrNameLst>
                                          <p:attrName>style.visibility</p:attrName>
                                        </p:attrNameLst>
                                      </p:cBhvr>
                                      <p:to>
                                        <p:strVal val="visible"/>
                                      </p:to>
                                    </p:set>
                                    <p:anim calcmode="lin" valueType="num">
                                      <p:cBhvr>
                                        <p:cTn id="13" dur="1000" fill="hold"/>
                                        <p:tgtEl>
                                          <p:spTgt spid="14341"/>
                                        </p:tgtEl>
                                        <p:attrNameLst>
                                          <p:attrName>ppt_w</p:attrName>
                                        </p:attrNameLst>
                                      </p:cBhvr>
                                      <p:tavLst>
                                        <p:tav tm="0">
                                          <p:val>
                                            <p:fltVal val="0"/>
                                          </p:val>
                                        </p:tav>
                                        <p:tav tm="100000">
                                          <p:val>
                                            <p:strVal val="#ppt_w"/>
                                          </p:val>
                                        </p:tav>
                                      </p:tavLst>
                                    </p:anim>
                                    <p:anim calcmode="lin" valueType="num">
                                      <p:cBhvr>
                                        <p:cTn id="14" dur="1000" fill="hold"/>
                                        <p:tgtEl>
                                          <p:spTgt spid="14341"/>
                                        </p:tgtEl>
                                        <p:attrNameLst>
                                          <p:attrName>ppt_h</p:attrName>
                                        </p:attrNameLst>
                                      </p:cBhvr>
                                      <p:tavLst>
                                        <p:tav tm="0">
                                          <p:val>
                                            <p:fltVal val="0"/>
                                          </p:val>
                                        </p:tav>
                                        <p:tav tm="100000">
                                          <p:val>
                                            <p:strVal val="#ppt_h"/>
                                          </p:val>
                                        </p:tav>
                                      </p:tavLst>
                                    </p:anim>
                                    <p:anim calcmode="lin" valueType="num">
                                      <p:cBhvr>
                                        <p:cTn id="15" dur="1000" fill="hold"/>
                                        <p:tgtEl>
                                          <p:spTgt spid="14341"/>
                                        </p:tgtEl>
                                        <p:attrNameLst>
                                          <p:attrName>style.rotation</p:attrName>
                                        </p:attrNameLst>
                                      </p:cBhvr>
                                      <p:tavLst>
                                        <p:tav tm="0">
                                          <p:val>
                                            <p:fltVal val="90"/>
                                          </p:val>
                                        </p:tav>
                                        <p:tav tm="100000">
                                          <p:val>
                                            <p:fltVal val="0"/>
                                          </p:val>
                                        </p:tav>
                                      </p:tavLst>
                                    </p:anim>
                                    <p:animEffect transition="in" filter="fade">
                                      <p:cBhvr>
                                        <p:cTn id="16" dur="1000"/>
                                        <p:tgtEl>
                                          <p:spTgt spid="1434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0" presetClass="entr" presetSubtype="0" fill="hold" grpId="0" nodeType="clickEffect">
                                  <p:stCondLst>
                                    <p:cond delay="0"/>
                                  </p:stCondLst>
                                  <p:childTnLst>
                                    <p:set>
                                      <p:cBhvr>
                                        <p:cTn id="20" dur="1" fill="hold">
                                          <p:stCondLst>
                                            <p:cond delay="0"/>
                                          </p:stCondLst>
                                        </p:cTn>
                                        <p:tgtEl>
                                          <p:spTgt spid="79903"/>
                                        </p:tgtEl>
                                        <p:attrNameLst>
                                          <p:attrName>style.visibility</p:attrName>
                                        </p:attrNameLst>
                                      </p:cBhvr>
                                      <p:to>
                                        <p:strVal val="visible"/>
                                      </p:to>
                                    </p:set>
                                    <p:animEffect transition="in" filter="fade">
                                      <p:cBhvr>
                                        <p:cTn id="21" dur="800" decel="100000"/>
                                        <p:tgtEl>
                                          <p:spTgt spid="79903"/>
                                        </p:tgtEl>
                                      </p:cBhvr>
                                    </p:animEffect>
                                    <p:anim calcmode="lin" valueType="num">
                                      <p:cBhvr>
                                        <p:cTn id="22" dur="800" decel="100000" fill="hold"/>
                                        <p:tgtEl>
                                          <p:spTgt spid="79903"/>
                                        </p:tgtEl>
                                        <p:attrNameLst>
                                          <p:attrName>style.rotation</p:attrName>
                                        </p:attrNameLst>
                                      </p:cBhvr>
                                      <p:tavLst>
                                        <p:tav tm="0">
                                          <p:val>
                                            <p:fltVal val="-90"/>
                                          </p:val>
                                        </p:tav>
                                        <p:tav tm="100000">
                                          <p:val>
                                            <p:fltVal val="0"/>
                                          </p:val>
                                        </p:tav>
                                      </p:tavLst>
                                    </p:anim>
                                    <p:anim calcmode="lin" valueType="num">
                                      <p:cBhvr>
                                        <p:cTn id="23" dur="800" decel="100000" fill="hold"/>
                                        <p:tgtEl>
                                          <p:spTgt spid="79903"/>
                                        </p:tgtEl>
                                        <p:attrNameLst>
                                          <p:attrName>ppt_x</p:attrName>
                                        </p:attrNameLst>
                                      </p:cBhvr>
                                      <p:tavLst>
                                        <p:tav tm="0">
                                          <p:val>
                                            <p:strVal val="#ppt_x+0.4"/>
                                          </p:val>
                                        </p:tav>
                                        <p:tav tm="100000">
                                          <p:val>
                                            <p:strVal val="#ppt_x-0.05"/>
                                          </p:val>
                                        </p:tav>
                                      </p:tavLst>
                                    </p:anim>
                                    <p:anim calcmode="lin" valueType="num">
                                      <p:cBhvr>
                                        <p:cTn id="24" dur="800" decel="100000" fill="hold"/>
                                        <p:tgtEl>
                                          <p:spTgt spid="79903"/>
                                        </p:tgtEl>
                                        <p:attrNameLst>
                                          <p:attrName>ppt_y</p:attrName>
                                        </p:attrNameLst>
                                      </p:cBhvr>
                                      <p:tavLst>
                                        <p:tav tm="0">
                                          <p:val>
                                            <p:strVal val="#ppt_y-0.4"/>
                                          </p:val>
                                        </p:tav>
                                        <p:tav tm="100000">
                                          <p:val>
                                            <p:strVal val="#ppt_y+0.1"/>
                                          </p:val>
                                        </p:tav>
                                      </p:tavLst>
                                    </p:anim>
                                    <p:anim calcmode="lin" valueType="num">
                                      <p:cBhvr>
                                        <p:cTn id="25" dur="200" accel="100000" fill="hold">
                                          <p:stCondLst>
                                            <p:cond delay="800"/>
                                          </p:stCondLst>
                                        </p:cTn>
                                        <p:tgtEl>
                                          <p:spTgt spid="79903"/>
                                        </p:tgtEl>
                                        <p:attrNameLst>
                                          <p:attrName>ppt_x</p:attrName>
                                        </p:attrNameLst>
                                      </p:cBhvr>
                                      <p:tavLst>
                                        <p:tav tm="0">
                                          <p:val>
                                            <p:strVal val="#ppt_x-0.05"/>
                                          </p:val>
                                        </p:tav>
                                        <p:tav tm="100000">
                                          <p:val>
                                            <p:strVal val="#ppt_x"/>
                                          </p:val>
                                        </p:tav>
                                      </p:tavLst>
                                    </p:anim>
                                    <p:anim calcmode="lin" valueType="num">
                                      <p:cBhvr>
                                        <p:cTn id="26" dur="200" accel="100000" fill="hold">
                                          <p:stCondLst>
                                            <p:cond delay="800"/>
                                          </p:stCondLst>
                                        </p:cTn>
                                        <p:tgtEl>
                                          <p:spTgt spid="79903"/>
                                        </p:tgtEl>
                                        <p:attrNameLst>
                                          <p:attrName>ppt_y</p:attrName>
                                        </p:attrNameLst>
                                      </p:cBhvr>
                                      <p:tavLst>
                                        <p:tav tm="0">
                                          <p:val>
                                            <p:strVal val="#ppt_y+0.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55"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1000" fill="hold"/>
                                        <p:tgtEl>
                                          <p:spTgt spid="2"/>
                                        </p:tgtEl>
                                        <p:attrNameLst>
                                          <p:attrName>ppt_w</p:attrName>
                                        </p:attrNameLst>
                                      </p:cBhvr>
                                      <p:tavLst>
                                        <p:tav tm="0">
                                          <p:val>
                                            <p:strVal val="#ppt_w*0.70"/>
                                          </p:val>
                                        </p:tav>
                                        <p:tav tm="100000">
                                          <p:val>
                                            <p:strVal val="#ppt_w"/>
                                          </p:val>
                                        </p:tav>
                                      </p:tavLst>
                                    </p:anim>
                                    <p:anim calcmode="lin" valueType="num">
                                      <p:cBhvr>
                                        <p:cTn id="32" dur="1000" fill="hold"/>
                                        <p:tgtEl>
                                          <p:spTgt spid="2"/>
                                        </p:tgtEl>
                                        <p:attrNameLst>
                                          <p:attrName>ppt_h</p:attrName>
                                        </p:attrNameLst>
                                      </p:cBhvr>
                                      <p:tavLst>
                                        <p:tav tm="0">
                                          <p:val>
                                            <p:strVal val="#ppt_h"/>
                                          </p:val>
                                        </p:tav>
                                        <p:tav tm="100000">
                                          <p:val>
                                            <p:strVal val="#ppt_h"/>
                                          </p:val>
                                        </p:tav>
                                      </p:tavLst>
                                    </p:anim>
                                    <p:animEffect transition="in" filter="fade">
                                      <p:cBhvr>
                                        <p:cTn id="33" dur="1000"/>
                                        <p:tgtEl>
                                          <p:spTgt spid="2"/>
                                        </p:tgtEl>
                                      </p:cBhvr>
                                    </p:animEffect>
                                  </p:childTnLst>
                                </p:cTn>
                              </p:par>
                            </p:childTnLst>
                          </p:cTn>
                        </p:par>
                        <p:par>
                          <p:cTn id="34" fill="hold" nodeType="afterGroup">
                            <p:stCondLst>
                              <p:cond delay="1000"/>
                            </p:stCondLst>
                            <p:childTnLst>
                              <p:par>
                                <p:cTn id="35" presetID="4" presetClass="entr" presetSubtype="32"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ox(out)">
                                      <p:cBhvr>
                                        <p:cTn id="37" dur="500"/>
                                        <p:tgtEl>
                                          <p:spTgt spid="6"/>
                                        </p:tgtEl>
                                      </p:cBhvr>
                                    </p:animEffect>
                                  </p:childTnLst>
                                </p:cTn>
                              </p:par>
                            </p:childTnLst>
                          </p:cTn>
                        </p:par>
                        <p:par>
                          <p:cTn id="38" fill="hold" nodeType="afterGroup">
                            <p:stCondLst>
                              <p:cond delay="1500"/>
                            </p:stCondLst>
                            <p:childTnLst>
                              <p:par>
                                <p:cTn id="39" presetID="17" presetClass="entr" presetSubtype="10" fill="hold" grpId="0" nodeType="afterEffect">
                                  <p:stCondLst>
                                    <p:cond delay="0"/>
                                  </p:stCondLst>
                                  <p:childTnLst>
                                    <p:set>
                                      <p:cBhvr>
                                        <p:cTn id="40" dur="1" fill="hold">
                                          <p:stCondLst>
                                            <p:cond delay="0"/>
                                          </p:stCondLst>
                                        </p:cTn>
                                        <p:tgtEl>
                                          <p:spTgt spid="14342"/>
                                        </p:tgtEl>
                                        <p:attrNameLst>
                                          <p:attrName>style.visibility</p:attrName>
                                        </p:attrNameLst>
                                      </p:cBhvr>
                                      <p:to>
                                        <p:strVal val="visible"/>
                                      </p:to>
                                    </p:set>
                                    <p:anim calcmode="lin" valueType="num">
                                      <p:cBhvr>
                                        <p:cTn id="41" dur="500" fill="hold"/>
                                        <p:tgtEl>
                                          <p:spTgt spid="14342"/>
                                        </p:tgtEl>
                                        <p:attrNameLst>
                                          <p:attrName>ppt_w</p:attrName>
                                        </p:attrNameLst>
                                      </p:cBhvr>
                                      <p:tavLst>
                                        <p:tav tm="0">
                                          <p:val>
                                            <p:fltVal val="0"/>
                                          </p:val>
                                        </p:tav>
                                        <p:tav tm="100000">
                                          <p:val>
                                            <p:strVal val="#ppt_w"/>
                                          </p:val>
                                        </p:tav>
                                      </p:tavLst>
                                    </p:anim>
                                    <p:anim calcmode="lin" valueType="num">
                                      <p:cBhvr>
                                        <p:cTn id="42" dur="500" fill="hold"/>
                                        <p:tgtEl>
                                          <p:spTgt spid="14342"/>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55"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p:cTn id="47" dur="1000" fill="hold"/>
                                        <p:tgtEl>
                                          <p:spTgt spid="3"/>
                                        </p:tgtEl>
                                        <p:attrNameLst>
                                          <p:attrName>ppt_w</p:attrName>
                                        </p:attrNameLst>
                                      </p:cBhvr>
                                      <p:tavLst>
                                        <p:tav tm="0">
                                          <p:val>
                                            <p:strVal val="#ppt_w*0.70"/>
                                          </p:val>
                                        </p:tav>
                                        <p:tav tm="100000">
                                          <p:val>
                                            <p:strVal val="#ppt_w"/>
                                          </p:val>
                                        </p:tav>
                                      </p:tavLst>
                                    </p:anim>
                                    <p:anim calcmode="lin" valueType="num">
                                      <p:cBhvr>
                                        <p:cTn id="48" dur="1000" fill="hold"/>
                                        <p:tgtEl>
                                          <p:spTgt spid="3"/>
                                        </p:tgtEl>
                                        <p:attrNameLst>
                                          <p:attrName>ppt_h</p:attrName>
                                        </p:attrNameLst>
                                      </p:cBhvr>
                                      <p:tavLst>
                                        <p:tav tm="0">
                                          <p:val>
                                            <p:strVal val="#ppt_h"/>
                                          </p:val>
                                        </p:tav>
                                        <p:tav tm="100000">
                                          <p:val>
                                            <p:strVal val="#ppt_h"/>
                                          </p:val>
                                        </p:tav>
                                      </p:tavLst>
                                    </p:anim>
                                    <p:animEffect transition="in" filter="fade">
                                      <p:cBhvr>
                                        <p:cTn id="49" dur="1000"/>
                                        <p:tgtEl>
                                          <p:spTgt spid="3"/>
                                        </p:tgtEl>
                                      </p:cBhvr>
                                    </p:animEffect>
                                  </p:childTnLst>
                                </p:cTn>
                              </p:par>
                            </p:childTnLst>
                          </p:cTn>
                        </p:par>
                        <p:par>
                          <p:cTn id="50" fill="hold" nodeType="afterGroup">
                            <p:stCondLst>
                              <p:cond delay="1000"/>
                            </p:stCondLst>
                            <p:childTnLst>
                              <p:par>
                                <p:cTn id="51" presetID="4" presetClass="entr" presetSubtype="32"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box(out)">
                                      <p:cBhvr>
                                        <p:cTn id="53" dur="500"/>
                                        <p:tgtEl>
                                          <p:spTgt spid="5"/>
                                        </p:tgtEl>
                                      </p:cBhvr>
                                    </p:animEffect>
                                  </p:childTnLst>
                                </p:cTn>
                              </p:par>
                            </p:childTnLst>
                          </p:cTn>
                        </p:par>
                        <p:par>
                          <p:cTn id="54" fill="hold" nodeType="afterGroup">
                            <p:stCondLst>
                              <p:cond delay="1500"/>
                            </p:stCondLst>
                            <p:childTnLst>
                              <p:par>
                                <p:cTn id="55" presetID="17" presetClass="entr" presetSubtype="10" fill="hold" grpId="0" nodeType="afterEffect">
                                  <p:stCondLst>
                                    <p:cond delay="0"/>
                                  </p:stCondLst>
                                  <p:childTnLst>
                                    <p:set>
                                      <p:cBhvr>
                                        <p:cTn id="56" dur="1" fill="hold">
                                          <p:stCondLst>
                                            <p:cond delay="0"/>
                                          </p:stCondLst>
                                        </p:cTn>
                                        <p:tgtEl>
                                          <p:spTgt spid="14343"/>
                                        </p:tgtEl>
                                        <p:attrNameLst>
                                          <p:attrName>style.visibility</p:attrName>
                                        </p:attrNameLst>
                                      </p:cBhvr>
                                      <p:to>
                                        <p:strVal val="visible"/>
                                      </p:to>
                                    </p:set>
                                    <p:anim calcmode="lin" valueType="num">
                                      <p:cBhvr>
                                        <p:cTn id="57" dur="500" fill="hold"/>
                                        <p:tgtEl>
                                          <p:spTgt spid="14343"/>
                                        </p:tgtEl>
                                        <p:attrNameLst>
                                          <p:attrName>ppt_w</p:attrName>
                                        </p:attrNameLst>
                                      </p:cBhvr>
                                      <p:tavLst>
                                        <p:tav tm="0">
                                          <p:val>
                                            <p:fltVal val="0"/>
                                          </p:val>
                                        </p:tav>
                                        <p:tav tm="100000">
                                          <p:val>
                                            <p:strVal val="#ppt_w"/>
                                          </p:val>
                                        </p:tav>
                                      </p:tavLst>
                                    </p:anim>
                                    <p:anim calcmode="lin" valueType="num">
                                      <p:cBhvr>
                                        <p:cTn id="58" dur="500" fill="hold"/>
                                        <p:tgtEl>
                                          <p:spTgt spid="14343"/>
                                        </p:tgtEl>
                                        <p:attrNameLst>
                                          <p:attrName>ppt_h</p:attrName>
                                        </p:attrNameLst>
                                      </p:cBhvr>
                                      <p:tavLst>
                                        <p:tav tm="0">
                                          <p:val>
                                            <p:strVal val="#ppt_h"/>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55" presetClass="entr" presetSubtype="0"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p:cTn id="63" dur="1000" fill="hold"/>
                                        <p:tgtEl>
                                          <p:spTgt spid="4"/>
                                        </p:tgtEl>
                                        <p:attrNameLst>
                                          <p:attrName>ppt_w</p:attrName>
                                        </p:attrNameLst>
                                      </p:cBhvr>
                                      <p:tavLst>
                                        <p:tav tm="0">
                                          <p:val>
                                            <p:strVal val="#ppt_w*0.70"/>
                                          </p:val>
                                        </p:tav>
                                        <p:tav tm="100000">
                                          <p:val>
                                            <p:strVal val="#ppt_w"/>
                                          </p:val>
                                        </p:tav>
                                      </p:tavLst>
                                    </p:anim>
                                    <p:anim calcmode="lin" valueType="num">
                                      <p:cBhvr>
                                        <p:cTn id="64" dur="1000" fill="hold"/>
                                        <p:tgtEl>
                                          <p:spTgt spid="4"/>
                                        </p:tgtEl>
                                        <p:attrNameLst>
                                          <p:attrName>ppt_h</p:attrName>
                                        </p:attrNameLst>
                                      </p:cBhvr>
                                      <p:tavLst>
                                        <p:tav tm="0">
                                          <p:val>
                                            <p:strVal val="#ppt_h"/>
                                          </p:val>
                                        </p:tav>
                                        <p:tav tm="100000">
                                          <p:val>
                                            <p:strVal val="#ppt_h"/>
                                          </p:val>
                                        </p:tav>
                                      </p:tavLst>
                                    </p:anim>
                                    <p:animEffect transition="in" filter="fade">
                                      <p:cBhvr>
                                        <p:cTn id="65" dur="1000"/>
                                        <p:tgtEl>
                                          <p:spTgt spid="4"/>
                                        </p:tgtEl>
                                      </p:cBhvr>
                                    </p:animEffect>
                                  </p:childTnLst>
                                </p:cTn>
                              </p:par>
                            </p:childTnLst>
                          </p:cTn>
                        </p:par>
                        <p:par>
                          <p:cTn id="66" fill="hold" nodeType="afterGroup">
                            <p:stCondLst>
                              <p:cond delay="1000"/>
                            </p:stCondLst>
                            <p:childTnLst>
                              <p:par>
                                <p:cTn id="67" presetID="4" presetClass="entr" presetSubtype="32" fill="hold"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box(out)">
                                      <p:cBhvr>
                                        <p:cTn id="69" dur="500"/>
                                        <p:tgtEl>
                                          <p:spTgt spid="7"/>
                                        </p:tgtEl>
                                      </p:cBhvr>
                                    </p:animEffect>
                                  </p:childTnLst>
                                </p:cTn>
                              </p:par>
                            </p:childTnLst>
                          </p:cTn>
                        </p:par>
                        <p:par>
                          <p:cTn id="70" fill="hold" nodeType="afterGroup">
                            <p:stCondLst>
                              <p:cond delay="1500"/>
                            </p:stCondLst>
                            <p:childTnLst>
                              <p:par>
                                <p:cTn id="71" presetID="17" presetClass="entr" presetSubtype="10" fill="hold" grpId="0" nodeType="afterEffect">
                                  <p:stCondLst>
                                    <p:cond delay="0"/>
                                  </p:stCondLst>
                                  <p:childTnLst>
                                    <p:set>
                                      <p:cBhvr>
                                        <p:cTn id="72" dur="1" fill="hold">
                                          <p:stCondLst>
                                            <p:cond delay="0"/>
                                          </p:stCondLst>
                                        </p:cTn>
                                        <p:tgtEl>
                                          <p:spTgt spid="14351"/>
                                        </p:tgtEl>
                                        <p:attrNameLst>
                                          <p:attrName>style.visibility</p:attrName>
                                        </p:attrNameLst>
                                      </p:cBhvr>
                                      <p:to>
                                        <p:strVal val="visible"/>
                                      </p:to>
                                    </p:set>
                                    <p:anim calcmode="lin" valueType="num">
                                      <p:cBhvr>
                                        <p:cTn id="73" dur="500" fill="hold"/>
                                        <p:tgtEl>
                                          <p:spTgt spid="14351"/>
                                        </p:tgtEl>
                                        <p:attrNameLst>
                                          <p:attrName>ppt_w</p:attrName>
                                        </p:attrNameLst>
                                      </p:cBhvr>
                                      <p:tavLst>
                                        <p:tav tm="0">
                                          <p:val>
                                            <p:fltVal val="0"/>
                                          </p:val>
                                        </p:tav>
                                        <p:tav tm="100000">
                                          <p:val>
                                            <p:strVal val="#ppt_w"/>
                                          </p:val>
                                        </p:tav>
                                      </p:tavLst>
                                    </p:anim>
                                    <p:anim calcmode="lin" valueType="num">
                                      <p:cBhvr>
                                        <p:cTn id="74" dur="500" fill="hold"/>
                                        <p:tgtEl>
                                          <p:spTgt spid="1435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animBg="1" autoUpdateAnimBg="0"/>
      <p:bldP spid="14342" grpId="0"/>
      <p:bldP spid="14343" grpId="0"/>
      <p:bldP spid="79903" grpId="0" animBg="1"/>
      <p:bldP spid="14351" grpId="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sp>
        <p:nvSpPr>
          <p:cNvPr id="80899" name="Rectangle 3"/>
          <p:cNvSpPr>
            <a:spLocks noGrp="1" noChangeArrowheads="1"/>
          </p:cNvSpPr>
          <p:nvPr>
            <p:ph type="ctrTitle"/>
          </p:nvPr>
        </p:nvSpPr>
        <p:spPr>
          <a:xfrm>
            <a:off x="533400" y="76200"/>
            <a:ext cx="8610600" cy="762000"/>
          </a:xfrm>
          <a:ln>
            <a:solidFill>
              <a:schemeClr val="tx1"/>
            </a:solidFill>
          </a:ln>
        </p:spPr>
        <p:txBody>
          <a:bodyPr>
            <a:noAutofit/>
          </a:bodyPr>
          <a:lstStyle/>
          <a:p>
            <a:pPr eaLnBrk="1" hangingPunct="1">
              <a:defRPr/>
            </a:pPr>
            <a:r>
              <a:rPr lang="es-ES" sz="2800" dirty="0">
                <a:solidFill>
                  <a:srgbClr val="002060"/>
                </a:solidFill>
                <a:latin typeface="Berlin Sans FB Demi" panose="020E0802020502020306" pitchFamily="34" charset="0"/>
              </a:rPr>
              <a:t>Registros de la Unidad Central de Proceso</a:t>
            </a:r>
          </a:p>
        </p:txBody>
      </p:sp>
      <p:sp>
        <p:nvSpPr>
          <p:cNvPr id="27" name="Rectangle 6"/>
          <p:cNvSpPr>
            <a:spLocks noGrp="1" noChangeArrowheads="1"/>
          </p:cNvSpPr>
          <p:nvPr>
            <p:ph type="sldNum" sz="quarter" idx="12"/>
          </p:nvPr>
        </p:nvSpPr>
        <p:spPr>
          <a:ln/>
        </p:spPr>
        <p:txBody>
          <a:bodyPr/>
          <a:lstStyle/>
          <a:p>
            <a:fld id="{C5D4BAE4-3183-4E9C-B223-9D821B618948}" type="slidenum">
              <a:rPr lang="es-ES" altLang="es-AR"/>
              <a:pPr/>
              <a:t>17</a:t>
            </a:fld>
            <a:endParaRPr lang="es-ES" altLang="es-AR"/>
          </a:p>
        </p:txBody>
      </p:sp>
      <p:sp>
        <p:nvSpPr>
          <p:cNvPr id="15363" name="5 Marcador de número de diapositiva"/>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DC381B5C-2E02-4237-A7A0-3E1D828341E2}" type="slidenum">
              <a:rPr lang="es-ES" altLang="es-AR" sz="1400">
                <a:latin typeface="Times New Roman" panose="02020603050405020304" pitchFamily="18" charset="0"/>
              </a:rPr>
              <a:pPr algn="r" eaLnBrk="1" hangingPunct="1"/>
              <a:t>17</a:t>
            </a:fld>
            <a:endParaRPr lang="es-ES" altLang="es-AR" sz="1400">
              <a:latin typeface="Times New Roman" panose="02020603050405020304" pitchFamily="18" charset="0"/>
            </a:endParaRPr>
          </a:p>
        </p:txBody>
      </p:sp>
      <p:sp>
        <p:nvSpPr>
          <p:cNvPr id="80900" name="Text Box 4"/>
          <p:cNvSpPr txBox="1">
            <a:spLocks noChangeArrowheads="1"/>
          </p:cNvSpPr>
          <p:nvPr/>
        </p:nvSpPr>
        <p:spPr bwMode="auto">
          <a:xfrm>
            <a:off x="4572000" y="1066800"/>
            <a:ext cx="1981200" cy="314325"/>
          </a:xfrm>
          <a:prstGeom prst="rect">
            <a:avLst/>
          </a:prstGeom>
          <a:solidFill>
            <a:schemeClr val="accent2">
              <a:lumMod val="20000"/>
              <a:lumOff val="80000"/>
            </a:schemeClr>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AR" altLang="es-AR" sz="1600" b="1">
                <a:latin typeface="Times New Roman" panose="02020603050405020304" pitchFamily="18" charset="0"/>
              </a:rPr>
              <a:t>M.B.R. </a:t>
            </a:r>
            <a:endParaRPr lang="es-ES" altLang="es-AR" sz="1600" b="1">
              <a:latin typeface="Times New Roman" panose="02020603050405020304" pitchFamily="18" charset="0"/>
            </a:endParaRPr>
          </a:p>
        </p:txBody>
      </p:sp>
      <p:sp>
        <p:nvSpPr>
          <p:cNvPr id="80901" name="Text Box 5"/>
          <p:cNvSpPr txBox="1">
            <a:spLocks noChangeArrowheads="1"/>
          </p:cNvSpPr>
          <p:nvPr/>
        </p:nvSpPr>
        <p:spPr bwMode="auto">
          <a:xfrm>
            <a:off x="4572000" y="1828800"/>
            <a:ext cx="1981200" cy="314325"/>
          </a:xfrm>
          <a:prstGeom prst="rect">
            <a:avLst/>
          </a:prstGeom>
          <a:solidFill>
            <a:schemeClr val="accent2">
              <a:lumMod val="20000"/>
              <a:lumOff val="80000"/>
            </a:schemeClr>
          </a:solidFill>
          <a:ln w="9525" algn="ctr">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AR" altLang="es-AR" sz="1600" b="1">
                <a:latin typeface="Times New Roman" panose="02020603050405020304" pitchFamily="18" charset="0"/>
              </a:rPr>
              <a:t>M.A.R.</a:t>
            </a:r>
            <a:endParaRPr lang="es-ES" altLang="es-AR" sz="1600" b="1">
              <a:latin typeface="Times New Roman" panose="02020603050405020304" pitchFamily="18" charset="0"/>
            </a:endParaRPr>
          </a:p>
        </p:txBody>
      </p:sp>
      <p:sp>
        <p:nvSpPr>
          <p:cNvPr id="80902" name="Text Box 6"/>
          <p:cNvSpPr txBox="1">
            <a:spLocks noChangeArrowheads="1"/>
          </p:cNvSpPr>
          <p:nvPr/>
        </p:nvSpPr>
        <p:spPr bwMode="auto">
          <a:xfrm>
            <a:off x="4572000" y="2590800"/>
            <a:ext cx="2160588" cy="314325"/>
          </a:xfrm>
          <a:prstGeom prst="rect">
            <a:avLst/>
          </a:prstGeom>
          <a:solidFill>
            <a:schemeClr val="accent2">
              <a:lumMod val="20000"/>
              <a:lumOff val="80000"/>
            </a:schemeClr>
          </a:solidFill>
          <a:ln w="9525" algn="ctr">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AR" altLang="es-AR" sz="1600" b="1">
                <a:latin typeface="Times New Roman" panose="02020603050405020304" pitchFamily="18" charset="0"/>
              </a:rPr>
              <a:t>Puntero de Memoria </a:t>
            </a:r>
            <a:endParaRPr lang="es-ES" altLang="es-AR" sz="1600" b="1">
              <a:latin typeface="Times New Roman" panose="02020603050405020304" pitchFamily="18" charset="0"/>
            </a:endParaRPr>
          </a:p>
        </p:txBody>
      </p:sp>
      <p:sp>
        <p:nvSpPr>
          <p:cNvPr id="80903" name="Text Box 7"/>
          <p:cNvSpPr txBox="1">
            <a:spLocks noChangeArrowheads="1"/>
          </p:cNvSpPr>
          <p:nvPr/>
        </p:nvSpPr>
        <p:spPr bwMode="auto">
          <a:xfrm>
            <a:off x="4572000" y="3581400"/>
            <a:ext cx="2087563" cy="314325"/>
          </a:xfrm>
          <a:prstGeom prst="rect">
            <a:avLst/>
          </a:prstGeom>
          <a:solidFill>
            <a:schemeClr val="accent2">
              <a:lumMod val="20000"/>
              <a:lumOff val="80000"/>
            </a:schemeClr>
          </a:solidFill>
          <a:ln w="9525" algn="ctr">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AR" altLang="es-AR" sz="1600" b="1">
                <a:latin typeface="Times New Roman" panose="02020603050405020304" pitchFamily="18" charset="0"/>
              </a:rPr>
              <a:t>Puntero de Pila</a:t>
            </a:r>
            <a:endParaRPr lang="es-ES" altLang="es-AR" sz="1600" b="1">
              <a:latin typeface="Times New Roman" panose="02020603050405020304" pitchFamily="18" charset="0"/>
            </a:endParaRPr>
          </a:p>
        </p:txBody>
      </p:sp>
      <p:sp>
        <p:nvSpPr>
          <p:cNvPr id="80904" name="Text Box 8"/>
          <p:cNvSpPr txBox="1">
            <a:spLocks noChangeArrowheads="1"/>
          </p:cNvSpPr>
          <p:nvPr/>
        </p:nvSpPr>
        <p:spPr bwMode="auto">
          <a:xfrm>
            <a:off x="4572000" y="4572000"/>
            <a:ext cx="2087563" cy="314325"/>
          </a:xfrm>
          <a:prstGeom prst="rect">
            <a:avLst/>
          </a:prstGeom>
          <a:solidFill>
            <a:schemeClr val="accent2">
              <a:lumMod val="20000"/>
              <a:lumOff val="80000"/>
            </a:schemeClr>
          </a:solidFill>
          <a:ln w="9525" algn="ctr">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AR" altLang="es-AR" sz="1600" b="1" dirty="0">
                <a:latin typeface="Times New Roman" panose="02020603050405020304" pitchFamily="18" charset="0"/>
              </a:rPr>
              <a:t>Contador de Programa</a:t>
            </a:r>
            <a:endParaRPr lang="es-ES" altLang="es-AR" sz="1600" b="1" dirty="0">
              <a:latin typeface="Times New Roman" panose="02020603050405020304" pitchFamily="18" charset="0"/>
            </a:endParaRPr>
          </a:p>
        </p:txBody>
      </p:sp>
      <p:sp>
        <p:nvSpPr>
          <p:cNvPr id="80905" name="Text Box 9"/>
          <p:cNvSpPr txBox="1">
            <a:spLocks noChangeArrowheads="1"/>
          </p:cNvSpPr>
          <p:nvPr/>
        </p:nvSpPr>
        <p:spPr bwMode="auto">
          <a:xfrm>
            <a:off x="4572000" y="5734050"/>
            <a:ext cx="2160588" cy="314325"/>
          </a:xfrm>
          <a:prstGeom prst="rect">
            <a:avLst/>
          </a:prstGeom>
          <a:solidFill>
            <a:schemeClr val="accent2">
              <a:lumMod val="20000"/>
              <a:lumOff val="80000"/>
            </a:schemeClr>
          </a:solidFill>
          <a:ln w="9525" algn="ctr">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AR" altLang="es-AR" sz="1600" b="1" dirty="0">
                <a:latin typeface="Times New Roman" panose="02020603050405020304" pitchFamily="18" charset="0"/>
              </a:rPr>
              <a:t>Reg. Temp. Dir. </a:t>
            </a:r>
            <a:r>
              <a:rPr lang="es-AR" altLang="es-AR" sz="1600" b="1" dirty="0" err="1">
                <a:latin typeface="Times New Roman" panose="02020603050405020304" pitchFamily="18" charset="0"/>
              </a:rPr>
              <a:t>Oper</a:t>
            </a:r>
            <a:r>
              <a:rPr lang="es-AR" altLang="es-AR" sz="1600" b="1" dirty="0">
                <a:latin typeface="Times New Roman" panose="02020603050405020304" pitchFamily="18" charset="0"/>
              </a:rPr>
              <a:t> </a:t>
            </a:r>
            <a:endParaRPr lang="es-ES" altLang="es-AR" sz="1600" b="1" dirty="0">
              <a:latin typeface="Times New Roman" panose="02020603050405020304" pitchFamily="18" charset="0"/>
            </a:endParaRPr>
          </a:p>
        </p:txBody>
      </p:sp>
      <p:pic>
        <p:nvPicPr>
          <p:cNvPr id="80906" name="Picture 10" descr="CP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8" y="990600"/>
            <a:ext cx="4171950" cy="524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9"/>
          <p:cNvGrpSpPr>
            <a:grpSpLocks/>
          </p:cNvGrpSpPr>
          <p:nvPr/>
        </p:nvGrpSpPr>
        <p:grpSpPr bwMode="auto">
          <a:xfrm>
            <a:off x="4554538" y="1052513"/>
            <a:ext cx="4718050" cy="665162"/>
            <a:chOff x="2869" y="663"/>
            <a:chExt cx="2972" cy="419"/>
          </a:xfrm>
        </p:grpSpPr>
        <p:sp>
          <p:nvSpPr>
            <p:cNvPr id="15386" name="Text Box 12"/>
            <p:cNvSpPr txBox="1">
              <a:spLocks noChangeArrowheads="1"/>
            </p:cNvSpPr>
            <p:nvPr/>
          </p:nvSpPr>
          <p:spPr bwMode="auto">
            <a:xfrm>
              <a:off x="2869" y="890"/>
              <a:ext cx="28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sz="1400"/>
                <a:t>Para el intercambio con el Bus de Datos </a:t>
              </a:r>
              <a:endParaRPr lang="es-ES" altLang="es-AR" sz="1400"/>
            </a:p>
          </p:txBody>
        </p:sp>
        <p:sp>
          <p:nvSpPr>
            <p:cNvPr id="15387" name="Text Box 13"/>
            <p:cNvSpPr txBox="1">
              <a:spLocks noChangeArrowheads="1"/>
            </p:cNvSpPr>
            <p:nvPr/>
          </p:nvSpPr>
          <p:spPr bwMode="auto">
            <a:xfrm>
              <a:off x="4241" y="663"/>
              <a:ext cx="160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sz="1400" b="1" i="1"/>
                <a:t>Memory Buffer Register</a:t>
              </a:r>
              <a:r>
                <a:rPr lang="es-AR" altLang="es-AR" sz="1400" b="1" i="1">
                  <a:solidFill>
                    <a:schemeClr val="hlink"/>
                  </a:solidFill>
                </a:rPr>
                <a:t> </a:t>
              </a:r>
              <a:endParaRPr lang="es-ES" altLang="es-AR" sz="1400" b="1" i="1">
                <a:solidFill>
                  <a:schemeClr val="hlink"/>
                </a:solidFill>
              </a:endParaRPr>
            </a:p>
          </p:txBody>
        </p:sp>
      </p:grpSp>
      <p:grpSp>
        <p:nvGrpSpPr>
          <p:cNvPr id="3" name="Group 30"/>
          <p:cNvGrpSpPr>
            <a:grpSpLocks/>
          </p:cNvGrpSpPr>
          <p:nvPr/>
        </p:nvGrpSpPr>
        <p:grpSpPr bwMode="auto">
          <a:xfrm>
            <a:off x="4572000" y="1844675"/>
            <a:ext cx="4572000" cy="609600"/>
            <a:chOff x="2880" y="1152"/>
            <a:chExt cx="2880" cy="384"/>
          </a:xfrm>
        </p:grpSpPr>
        <p:sp>
          <p:nvSpPr>
            <p:cNvPr id="15384" name="Text Box 15"/>
            <p:cNvSpPr txBox="1">
              <a:spLocks noChangeArrowheads="1"/>
            </p:cNvSpPr>
            <p:nvPr/>
          </p:nvSpPr>
          <p:spPr bwMode="auto">
            <a:xfrm>
              <a:off x="2880" y="1344"/>
              <a:ext cx="27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sz="1400"/>
                <a:t>Para el intercambio con el Bus de Direcciones</a:t>
              </a:r>
              <a:endParaRPr lang="es-ES" altLang="es-AR" sz="1400"/>
            </a:p>
          </p:txBody>
        </p:sp>
        <p:sp>
          <p:nvSpPr>
            <p:cNvPr id="15385" name="Text Box 16"/>
            <p:cNvSpPr txBox="1">
              <a:spLocks noChangeArrowheads="1"/>
            </p:cNvSpPr>
            <p:nvPr/>
          </p:nvSpPr>
          <p:spPr bwMode="auto">
            <a:xfrm>
              <a:off x="4221" y="1152"/>
              <a:ext cx="15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sz="1400" b="1" i="1"/>
                <a:t>Memory Addres Register</a:t>
              </a:r>
              <a:endParaRPr lang="es-ES" altLang="es-AR" sz="1400" i="1">
                <a:solidFill>
                  <a:schemeClr val="hlink"/>
                </a:solidFill>
              </a:endParaRPr>
            </a:p>
          </p:txBody>
        </p:sp>
      </p:grpSp>
      <p:sp>
        <p:nvSpPr>
          <p:cNvPr id="80913" name="Text Box 17"/>
          <p:cNvSpPr txBox="1">
            <a:spLocks noChangeArrowheads="1"/>
          </p:cNvSpPr>
          <p:nvPr/>
        </p:nvSpPr>
        <p:spPr bwMode="auto">
          <a:xfrm>
            <a:off x="4572000" y="2895600"/>
            <a:ext cx="4572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sz="1400"/>
              <a:t>Para localizar datos almacenados en memoria en un orden determinado.</a:t>
            </a:r>
            <a:endParaRPr lang="es-ES" altLang="es-AR" sz="1400"/>
          </a:p>
        </p:txBody>
      </p:sp>
      <p:grpSp>
        <p:nvGrpSpPr>
          <p:cNvPr id="4" name="Group 18"/>
          <p:cNvGrpSpPr>
            <a:grpSpLocks/>
          </p:cNvGrpSpPr>
          <p:nvPr/>
        </p:nvGrpSpPr>
        <p:grpSpPr bwMode="auto">
          <a:xfrm>
            <a:off x="4572000" y="4581525"/>
            <a:ext cx="4572000" cy="1025525"/>
            <a:chOff x="2880" y="2886"/>
            <a:chExt cx="2880" cy="646"/>
          </a:xfrm>
        </p:grpSpPr>
        <p:sp>
          <p:nvSpPr>
            <p:cNvPr id="15382" name="Text Box 19"/>
            <p:cNvSpPr txBox="1">
              <a:spLocks noChangeArrowheads="1"/>
            </p:cNvSpPr>
            <p:nvPr/>
          </p:nvSpPr>
          <p:spPr bwMode="auto">
            <a:xfrm>
              <a:off x="2880" y="3072"/>
              <a:ext cx="2880"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just" eaLnBrk="1" hangingPunct="1">
                <a:spcBef>
                  <a:spcPct val="50000"/>
                </a:spcBef>
              </a:pPr>
              <a:r>
                <a:rPr lang="es-AR" altLang="es-AR" sz="1400" dirty="0"/>
                <a:t>Contiene la dirección de la próxima instrucción. Se incrementa automáticamente al terminar de buscar una instrucción.</a:t>
              </a:r>
              <a:endParaRPr lang="es-ES" altLang="es-AR" sz="1400" dirty="0"/>
            </a:p>
          </p:txBody>
        </p:sp>
        <p:sp>
          <p:nvSpPr>
            <p:cNvPr id="15383" name="Text Box 20"/>
            <p:cNvSpPr txBox="1">
              <a:spLocks noChangeArrowheads="1"/>
            </p:cNvSpPr>
            <p:nvPr/>
          </p:nvSpPr>
          <p:spPr bwMode="auto">
            <a:xfrm>
              <a:off x="4176" y="2886"/>
              <a:ext cx="14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endParaRPr lang="es-AR" altLang="es-AR" sz="1400" i="1">
                <a:solidFill>
                  <a:schemeClr val="hlink"/>
                </a:solidFill>
              </a:endParaRPr>
            </a:p>
          </p:txBody>
        </p:sp>
      </p:grpSp>
      <p:grpSp>
        <p:nvGrpSpPr>
          <p:cNvPr id="5" name="Group 28"/>
          <p:cNvGrpSpPr>
            <a:grpSpLocks/>
          </p:cNvGrpSpPr>
          <p:nvPr/>
        </p:nvGrpSpPr>
        <p:grpSpPr bwMode="auto">
          <a:xfrm>
            <a:off x="4572000" y="5661025"/>
            <a:ext cx="4572000" cy="952500"/>
            <a:chOff x="2880" y="3566"/>
            <a:chExt cx="2880" cy="600"/>
          </a:xfrm>
        </p:grpSpPr>
        <p:sp>
          <p:nvSpPr>
            <p:cNvPr id="15380" name="Text Box 22"/>
            <p:cNvSpPr txBox="1">
              <a:spLocks noChangeArrowheads="1"/>
            </p:cNvSpPr>
            <p:nvPr/>
          </p:nvSpPr>
          <p:spPr bwMode="auto">
            <a:xfrm>
              <a:off x="2880" y="3840"/>
              <a:ext cx="268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sz="1400" dirty="0"/>
                <a:t>Almacena la dirección del operando indicada en una instrucción.</a:t>
              </a:r>
              <a:endParaRPr lang="es-ES" altLang="es-AR" sz="1400" dirty="0"/>
            </a:p>
          </p:txBody>
        </p:sp>
        <p:sp>
          <p:nvSpPr>
            <p:cNvPr id="15381" name="Text Box 23"/>
            <p:cNvSpPr txBox="1">
              <a:spLocks noChangeArrowheads="1"/>
            </p:cNvSpPr>
            <p:nvPr/>
          </p:nvSpPr>
          <p:spPr bwMode="auto">
            <a:xfrm>
              <a:off x="4272" y="3566"/>
              <a:ext cx="148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sz="1400" b="1" i="1"/>
                <a:t>Registro Temporal de Dirección de Operando </a:t>
              </a:r>
              <a:endParaRPr lang="es-ES" altLang="es-AR" sz="1400" b="1" i="1"/>
            </a:p>
          </p:txBody>
        </p:sp>
      </p:grpSp>
      <p:grpSp>
        <p:nvGrpSpPr>
          <p:cNvPr id="6" name="Group 24"/>
          <p:cNvGrpSpPr>
            <a:grpSpLocks/>
          </p:cNvGrpSpPr>
          <p:nvPr/>
        </p:nvGrpSpPr>
        <p:grpSpPr bwMode="auto">
          <a:xfrm>
            <a:off x="4572000" y="3590925"/>
            <a:ext cx="4572000" cy="828675"/>
            <a:chOff x="2880" y="2262"/>
            <a:chExt cx="2880" cy="522"/>
          </a:xfrm>
        </p:grpSpPr>
        <p:sp>
          <p:nvSpPr>
            <p:cNvPr id="15378" name="Text Box 25"/>
            <p:cNvSpPr txBox="1">
              <a:spLocks noChangeArrowheads="1"/>
            </p:cNvSpPr>
            <p:nvPr/>
          </p:nvSpPr>
          <p:spPr bwMode="auto">
            <a:xfrm>
              <a:off x="4176" y="2262"/>
              <a:ext cx="14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endParaRPr lang="es-AR" altLang="es-AR" sz="1400" i="1">
                <a:solidFill>
                  <a:schemeClr val="hlink"/>
                </a:solidFill>
              </a:endParaRPr>
            </a:p>
          </p:txBody>
        </p:sp>
        <p:sp>
          <p:nvSpPr>
            <p:cNvPr id="15379" name="Text Box 26"/>
            <p:cNvSpPr txBox="1">
              <a:spLocks noChangeArrowheads="1"/>
            </p:cNvSpPr>
            <p:nvPr/>
          </p:nvSpPr>
          <p:spPr bwMode="auto">
            <a:xfrm>
              <a:off x="2880" y="2458"/>
              <a:ext cx="2880"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sz="1400"/>
                <a:t>Para localizar la cima de la pila de los datos almacenados.</a:t>
              </a:r>
              <a:endParaRPr lang="es-ES" altLang="es-AR" sz="1400"/>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80899"/>
                                        </p:tgtEl>
                                        <p:attrNameLst>
                                          <p:attrName>style.visibility</p:attrName>
                                        </p:attrNameLst>
                                      </p:cBhvr>
                                      <p:to>
                                        <p:strVal val="visible"/>
                                      </p:to>
                                    </p:set>
                                    <p:animEffect transition="in" filter="blinds(horizontal)">
                                      <p:cBhvr>
                                        <p:cTn id="7" dur="500"/>
                                        <p:tgtEl>
                                          <p:spTgt spid="80899"/>
                                        </p:tgtEl>
                                      </p:cBhvr>
                                    </p:animEffect>
                                  </p:childTnLst>
                                </p:cTn>
                              </p:par>
                            </p:childTnLst>
                          </p:cTn>
                        </p:par>
                        <p:par>
                          <p:cTn id="8" fill="hold" nodeType="afterGroup">
                            <p:stCondLst>
                              <p:cond delay="500"/>
                            </p:stCondLst>
                            <p:childTnLst>
                              <p:par>
                                <p:cTn id="9" presetID="23" presetClass="entr" presetSubtype="16" fill="hold" nodeType="afterEffect">
                                  <p:stCondLst>
                                    <p:cond delay="1000"/>
                                  </p:stCondLst>
                                  <p:childTnLst>
                                    <p:set>
                                      <p:cBhvr>
                                        <p:cTn id="10" dur="1" fill="hold">
                                          <p:stCondLst>
                                            <p:cond delay="0"/>
                                          </p:stCondLst>
                                        </p:cTn>
                                        <p:tgtEl>
                                          <p:spTgt spid="80906"/>
                                        </p:tgtEl>
                                        <p:attrNameLst>
                                          <p:attrName>style.visibility</p:attrName>
                                        </p:attrNameLst>
                                      </p:cBhvr>
                                      <p:to>
                                        <p:strVal val="visible"/>
                                      </p:to>
                                    </p:set>
                                    <p:anim calcmode="lin" valueType="num">
                                      <p:cBhvr>
                                        <p:cTn id="11" dur="500" fill="hold"/>
                                        <p:tgtEl>
                                          <p:spTgt spid="80906"/>
                                        </p:tgtEl>
                                        <p:attrNameLst>
                                          <p:attrName>ppt_w</p:attrName>
                                        </p:attrNameLst>
                                      </p:cBhvr>
                                      <p:tavLst>
                                        <p:tav tm="0">
                                          <p:val>
                                            <p:fltVal val="0"/>
                                          </p:val>
                                        </p:tav>
                                        <p:tav tm="100000">
                                          <p:val>
                                            <p:strVal val="#ppt_w"/>
                                          </p:val>
                                        </p:tav>
                                      </p:tavLst>
                                    </p:anim>
                                    <p:anim calcmode="lin" valueType="num">
                                      <p:cBhvr>
                                        <p:cTn id="12" dur="500" fill="hold"/>
                                        <p:tgtEl>
                                          <p:spTgt spid="80906"/>
                                        </p:tgtEl>
                                        <p:attrNameLst>
                                          <p:attrName>ppt_h</p:attrName>
                                        </p:attrNameLst>
                                      </p:cBhvr>
                                      <p:tavLst>
                                        <p:tav tm="0">
                                          <p:val>
                                            <p:fltVal val="0"/>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80900"/>
                                        </p:tgtEl>
                                        <p:attrNameLst>
                                          <p:attrName>style.visibility</p:attrName>
                                        </p:attrNameLst>
                                      </p:cBhvr>
                                      <p:to>
                                        <p:strVal val="visible"/>
                                      </p:to>
                                    </p:set>
                                    <p:animEffect transition="in" filter="slide(fromLeft)">
                                      <p:cBhvr>
                                        <p:cTn id="17" dur="500"/>
                                        <p:tgtEl>
                                          <p:spTgt spid="80900"/>
                                        </p:tgtEl>
                                      </p:cBhvr>
                                    </p:animEffect>
                                  </p:childTnLst>
                                </p:cTn>
                              </p:par>
                            </p:childTnLst>
                          </p:cTn>
                        </p:par>
                        <p:par>
                          <p:cTn id="18" fill="hold" nodeType="afterGroup">
                            <p:stCondLst>
                              <p:cond delay="500"/>
                            </p:stCondLst>
                            <p:childTnLst>
                              <p:par>
                                <p:cTn id="19" presetID="15"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1000" fill="hold"/>
                                        <p:tgtEl>
                                          <p:spTgt spid="2"/>
                                        </p:tgtEl>
                                        <p:attrNameLst>
                                          <p:attrName>ppt_w</p:attrName>
                                        </p:attrNameLst>
                                      </p:cBhvr>
                                      <p:tavLst>
                                        <p:tav tm="0">
                                          <p:val>
                                            <p:fltVal val="0"/>
                                          </p:val>
                                        </p:tav>
                                        <p:tav tm="100000">
                                          <p:val>
                                            <p:strVal val="#ppt_w"/>
                                          </p:val>
                                        </p:tav>
                                      </p:tavLst>
                                    </p:anim>
                                    <p:anim calcmode="lin" valueType="num">
                                      <p:cBhvr>
                                        <p:cTn id="22" dur="1000" fill="hold"/>
                                        <p:tgtEl>
                                          <p:spTgt spid="2"/>
                                        </p:tgtEl>
                                        <p:attrNameLst>
                                          <p:attrName>ppt_h</p:attrName>
                                        </p:attrNameLst>
                                      </p:cBhvr>
                                      <p:tavLst>
                                        <p:tav tm="0">
                                          <p:val>
                                            <p:fltVal val="0"/>
                                          </p:val>
                                        </p:tav>
                                        <p:tav tm="100000">
                                          <p:val>
                                            <p:strVal val="#ppt_h"/>
                                          </p:val>
                                        </p:tav>
                                      </p:tavLst>
                                    </p:anim>
                                    <p:anim calcmode="lin" valueType="num">
                                      <p:cBhvr>
                                        <p:cTn id="2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2" presetClass="entr" presetSubtype="8" fill="hold" grpId="0" nodeType="clickEffect">
                                  <p:stCondLst>
                                    <p:cond delay="0"/>
                                  </p:stCondLst>
                                  <p:childTnLst>
                                    <p:set>
                                      <p:cBhvr>
                                        <p:cTn id="28" dur="1" fill="hold">
                                          <p:stCondLst>
                                            <p:cond delay="0"/>
                                          </p:stCondLst>
                                        </p:cTn>
                                        <p:tgtEl>
                                          <p:spTgt spid="80901"/>
                                        </p:tgtEl>
                                        <p:attrNameLst>
                                          <p:attrName>style.visibility</p:attrName>
                                        </p:attrNameLst>
                                      </p:cBhvr>
                                      <p:to>
                                        <p:strVal val="visible"/>
                                      </p:to>
                                    </p:set>
                                    <p:animEffect transition="in" filter="slide(fromLeft)">
                                      <p:cBhvr>
                                        <p:cTn id="29" dur="500"/>
                                        <p:tgtEl>
                                          <p:spTgt spid="80901"/>
                                        </p:tgtEl>
                                      </p:cBhvr>
                                    </p:animEffect>
                                  </p:childTnLst>
                                </p:cTn>
                              </p:par>
                            </p:childTnLst>
                          </p:cTn>
                        </p:par>
                        <p:par>
                          <p:cTn id="30" fill="hold" nodeType="afterGroup">
                            <p:stCondLst>
                              <p:cond delay="500"/>
                            </p:stCondLst>
                            <p:childTnLst>
                              <p:par>
                                <p:cTn id="31" presetID="15"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1000" fill="hold"/>
                                        <p:tgtEl>
                                          <p:spTgt spid="3"/>
                                        </p:tgtEl>
                                        <p:attrNameLst>
                                          <p:attrName>ppt_w</p:attrName>
                                        </p:attrNameLst>
                                      </p:cBhvr>
                                      <p:tavLst>
                                        <p:tav tm="0">
                                          <p:val>
                                            <p:fltVal val="0"/>
                                          </p:val>
                                        </p:tav>
                                        <p:tav tm="100000">
                                          <p:val>
                                            <p:strVal val="#ppt_w"/>
                                          </p:val>
                                        </p:tav>
                                      </p:tavLst>
                                    </p:anim>
                                    <p:anim calcmode="lin" valueType="num">
                                      <p:cBhvr>
                                        <p:cTn id="34" dur="1000" fill="hold"/>
                                        <p:tgtEl>
                                          <p:spTgt spid="3"/>
                                        </p:tgtEl>
                                        <p:attrNameLst>
                                          <p:attrName>ppt_h</p:attrName>
                                        </p:attrNameLst>
                                      </p:cBhvr>
                                      <p:tavLst>
                                        <p:tav tm="0">
                                          <p:val>
                                            <p:fltVal val="0"/>
                                          </p:val>
                                        </p:tav>
                                        <p:tav tm="100000">
                                          <p:val>
                                            <p:strVal val="#ppt_h"/>
                                          </p:val>
                                        </p:tav>
                                      </p:tavLst>
                                    </p:anim>
                                    <p:anim calcmode="lin" valueType="num">
                                      <p:cBhvr>
                                        <p:cTn id="35"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8" fill="hold" grpId="0" nodeType="clickEffect">
                                  <p:stCondLst>
                                    <p:cond delay="0"/>
                                  </p:stCondLst>
                                  <p:childTnLst>
                                    <p:set>
                                      <p:cBhvr>
                                        <p:cTn id="40" dur="1" fill="hold">
                                          <p:stCondLst>
                                            <p:cond delay="0"/>
                                          </p:stCondLst>
                                        </p:cTn>
                                        <p:tgtEl>
                                          <p:spTgt spid="80902"/>
                                        </p:tgtEl>
                                        <p:attrNameLst>
                                          <p:attrName>style.visibility</p:attrName>
                                        </p:attrNameLst>
                                      </p:cBhvr>
                                      <p:to>
                                        <p:strVal val="visible"/>
                                      </p:to>
                                    </p:set>
                                    <p:animEffect transition="in" filter="slide(fromLeft)">
                                      <p:cBhvr>
                                        <p:cTn id="41" dur="500"/>
                                        <p:tgtEl>
                                          <p:spTgt spid="80902"/>
                                        </p:tgtEl>
                                      </p:cBhvr>
                                    </p:animEffect>
                                  </p:childTnLst>
                                </p:cTn>
                              </p:par>
                            </p:childTnLst>
                          </p:cTn>
                        </p:par>
                        <p:par>
                          <p:cTn id="42" fill="hold" nodeType="afterGroup">
                            <p:stCondLst>
                              <p:cond delay="500"/>
                            </p:stCondLst>
                            <p:childTnLst>
                              <p:par>
                                <p:cTn id="43" presetID="15" presetClass="entr" presetSubtype="0" fill="hold" grpId="0" nodeType="afterEffect">
                                  <p:stCondLst>
                                    <p:cond delay="1000"/>
                                  </p:stCondLst>
                                  <p:childTnLst>
                                    <p:set>
                                      <p:cBhvr>
                                        <p:cTn id="44" dur="1" fill="hold">
                                          <p:stCondLst>
                                            <p:cond delay="0"/>
                                          </p:stCondLst>
                                        </p:cTn>
                                        <p:tgtEl>
                                          <p:spTgt spid="80913"/>
                                        </p:tgtEl>
                                        <p:attrNameLst>
                                          <p:attrName>style.visibility</p:attrName>
                                        </p:attrNameLst>
                                      </p:cBhvr>
                                      <p:to>
                                        <p:strVal val="visible"/>
                                      </p:to>
                                    </p:set>
                                    <p:anim calcmode="lin" valueType="num">
                                      <p:cBhvr>
                                        <p:cTn id="45" dur="1000" fill="hold"/>
                                        <p:tgtEl>
                                          <p:spTgt spid="80913"/>
                                        </p:tgtEl>
                                        <p:attrNameLst>
                                          <p:attrName>ppt_w</p:attrName>
                                        </p:attrNameLst>
                                      </p:cBhvr>
                                      <p:tavLst>
                                        <p:tav tm="0">
                                          <p:val>
                                            <p:fltVal val="0"/>
                                          </p:val>
                                        </p:tav>
                                        <p:tav tm="100000">
                                          <p:val>
                                            <p:strVal val="#ppt_w"/>
                                          </p:val>
                                        </p:tav>
                                      </p:tavLst>
                                    </p:anim>
                                    <p:anim calcmode="lin" valueType="num">
                                      <p:cBhvr>
                                        <p:cTn id="46" dur="1000" fill="hold"/>
                                        <p:tgtEl>
                                          <p:spTgt spid="80913"/>
                                        </p:tgtEl>
                                        <p:attrNameLst>
                                          <p:attrName>ppt_h</p:attrName>
                                        </p:attrNameLst>
                                      </p:cBhvr>
                                      <p:tavLst>
                                        <p:tav tm="0">
                                          <p:val>
                                            <p:fltVal val="0"/>
                                          </p:val>
                                        </p:tav>
                                        <p:tav tm="100000">
                                          <p:val>
                                            <p:strVal val="#ppt_h"/>
                                          </p:val>
                                        </p:tav>
                                      </p:tavLst>
                                    </p:anim>
                                    <p:anim calcmode="lin" valueType="num">
                                      <p:cBhvr>
                                        <p:cTn id="47" dur="1000" fill="hold"/>
                                        <p:tgtEl>
                                          <p:spTgt spid="80913"/>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8091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8" fill="hold" grpId="0" nodeType="clickEffect">
                                  <p:stCondLst>
                                    <p:cond delay="0"/>
                                  </p:stCondLst>
                                  <p:childTnLst>
                                    <p:set>
                                      <p:cBhvr>
                                        <p:cTn id="52" dur="1" fill="hold">
                                          <p:stCondLst>
                                            <p:cond delay="0"/>
                                          </p:stCondLst>
                                        </p:cTn>
                                        <p:tgtEl>
                                          <p:spTgt spid="80903"/>
                                        </p:tgtEl>
                                        <p:attrNameLst>
                                          <p:attrName>style.visibility</p:attrName>
                                        </p:attrNameLst>
                                      </p:cBhvr>
                                      <p:to>
                                        <p:strVal val="visible"/>
                                      </p:to>
                                    </p:set>
                                    <p:animEffect transition="in" filter="slide(fromLeft)">
                                      <p:cBhvr>
                                        <p:cTn id="53" dur="500"/>
                                        <p:tgtEl>
                                          <p:spTgt spid="80903"/>
                                        </p:tgtEl>
                                      </p:cBhvr>
                                    </p:animEffect>
                                  </p:childTnLst>
                                </p:cTn>
                              </p:par>
                            </p:childTnLst>
                          </p:cTn>
                        </p:par>
                        <p:par>
                          <p:cTn id="54" fill="hold" nodeType="afterGroup">
                            <p:stCondLst>
                              <p:cond delay="500"/>
                            </p:stCondLst>
                            <p:childTnLst>
                              <p:par>
                                <p:cTn id="55" presetID="15" presetClass="entr" presetSubtype="0" fill="hold" nodeType="afterEffect">
                                  <p:stCondLst>
                                    <p:cond delay="1000"/>
                                  </p:stCondLst>
                                  <p:childTnLst>
                                    <p:set>
                                      <p:cBhvr>
                                        <p:cTn id="56" dur="1" fill="hold">
                                          <p:stCondLst>
                                            <p:cond delay="0"/>
                                          </p:stCondLst>
                                        </p:cTn>
                                        <p:tgtEl>
                                          <p:spTgt spid="6"/>
                                        </p:tgtEl>
                                        <p:attrNameLst>
                                          <p:attrName>style.visibility</p:attrName>
                                        </p:attrNameLst>
                                      </p:cBhvr>
                                      <p:to>
                                        <p:strVal val="visible"/>
                                      </p:to>
                                    </p:set>
                                    <p:anim calcmode="lin" valueType="num">
                                      <p:cBhvr>
                                        <p:cTn id="57" dur="1000" fill="hold"/>
                                        <p:tgtEl>
                                          <p:spTgt spid="6"/>
                                        </p:tgtEl>
                                        <p:attrNameLst>
                                          <p:attrName>ppt_w</p:attrName>
                                        </p:attrNameLst>
                                      </p:cBhvr>
                                      <p:tavLst>
                                        <p:tav tm="0">
                                          <p:val>
                                            <p:fltVal val="0"/>
                                          </p:val>
                                        </p:tav>
                                        <p:tav tm="100000">
                                          <p:val>
                                            <p:strVal val="#ppt_w"/>
                                          </p:val>
                                        </p:tav>
                                      </p:tavLst>
                                    </p:anim>
                                    <p:anim calcmode="lin" valueType="num">
                                      <p:cBhvr>
                                        <p:cTn id="58" dur="1000" fill="hold"/>
                                        <p:tgtEl>
                                          <p:spTgt spid="6"/>
                                        </p:tgtEl>
                                        <p:attrNameLst>
                                          <p:attrName>ppt_h</p:attrName>
                                        </p:attrNameLst>
                                      </p:cBhvr>
                                      <p:tavLst>
                                        <p:tav tm="0">
                                          <p:val>
                                            <p:fltVal val="0"/>
                                          </p:val>
                                        </p:tav>
                                        <p:tav tm="100000">
                                          <p:val>
                                            <p:strVal val="#ppt_h"/>
                                          </p:val>
                                        </p:tav>
                                      </p:tavLst>
                                    </p:anim>
                                    <p:anim calcmode="lin" valueType="num">
                                      <p:cBhvr>
                                        <p:cTn id="59"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12" presetClass="entr" presetSubtype="8" fill="hold" grpId="0" nodeType="clickEffect">
                                  <p:stCondLst>
                                    <p:cond delay="0"/>
                                  </p:stCondLst>
                                  <p:childTnLst>
                                    <p:set>
                                      <p:cBhvr>
                                        <p:cTn id="64" dur="1" fill="hold">
                                          <p:stCondLst>
                                            <p:cond delay="0"/>
                                          </p:stCondLst>
                                        </p:cTn>
                                        <p:tgtEl>
                                          <p:spTgt spid="80904"/>
                                        </p:tgtEl>
                                        <p:attrNameLst>
                                          <p:attrName>style.visibility</p:attrName>
                                        </p:attrNameLst>
                                      </p:cBhvr>
                                      <p:to>
                                        <p:strVal val="visible"/>
                                      </p:to>
                                    </p:set>
                                    <p:animEffect transition="in" filter="slide(fromLeft)">
                                      <p:cBhvr>
                                        <p:cTn id="65" dur="500"/>
                                        <p:tgtEl>
                                          <p:spTgt spid="80904"/>
                                        </p:tgtEl>
                                      </p:cBhvr>
                                    </p:animEffect>
                                  </p:childTnLst>
                                </p:cTn>
                              </p:par>
                            </p:childTnLst>
                          </p:cTn>
                        </p:par>
                        <p:par>
                          <p:cTn id="66" fill="hold" nodeType="afterGroup">
                            <p:stCondLst>
                              <p:cond delay="500"/>
                            </p:stCondLst>
                            <p:childTnLst>
                              <p:par>
                                <p:cTn id="67" presetID="15" presetClass="entr" presetSubtype="0" fill="hold" nodeType="afterEffect">
                                  <p:stCondLst>
                                    <p:cond delay="1000"/>
                                  </p:stCondLst>
                                  <p:childTnLst>
                                    <p:set>
                                      <p:cBhvr>
                                        <p:cTn id="68" dur="1" fill="hold">
                                          <p:stCondLst>
                                            <p:cond delay="0"/>
                                          </p:stCondLst>
                                        </p:cTn>
                                        <p:tgtEl>
                                          <p:spTgt spid="4"/>
                                        </p:tgtEl>
                                        <p:attrNameLst>
                                          <p:attrName>style.visibility</p:attrName>
                                        </p:attrNameLst>
                                      </p:cBhvr>
                                      <p:to>
                                        <p:strVal val="visible"/>
                                      </p:to>
                                    </p:set>
                                    <p:anim calcmode="lin" valueType="num">
                                      <p:cBhvr>
                                        <p:cTn id="69" dur="1000" fill="hold"/>
                                        <p:tgtEl>
                                          <p:spTgt spid="4"/>
                                        </p:tgtEl>
                                        <p:attrNameLst>
                                          <p:attrName>ppt_w</p:attrName>
                                        </p:attrNameLst>
                                      </p:cBhvr>
                                      <p:tavLst>
                                        <p:tav tm="0">
                                          <p:val>
                                            <p:fltVal val="0"/>
                                          </p:val>
                                        </p:tav>
                                        <p:tav tm="100000">
                                          <p:val>
                                            <p:strVal val="#ppt_w"/>
                                          </p:val>
                                        </p:tav>
                                      </p:tavLst>
                                    </p:anim>
                                    <p:anim calcmode="lin" valueType="num">
                                      <p:cBhvr>
                                        <p:cTn id="70" dur="1000" fill="hold"/>
                                        <p:tgtEl>
                                          <p:spTgt spid="4"/>
                                        </p:tgtEl>
                                        <p:attrNameLst>
                                          <p:attrName>ppt_h</p:attrName>
                                        </p:attrNameLst>
                                      </p:cBhvr>
                                      <p:tavLst>
                                        <p:tav tm="0">
                                          <p:val>
                                            <p:fltVal val="0"/>
                                          </p:val>
                                        </p:tav>
                                        <p:tav tm="100000">
                                          <p:val>
                                            <p:strVal val="#ppt_h"/>
                                          </p:val>
                                        </p:tav>
                                      </p:tavLst>
                                    </p:anim>
                                    <p:anim calcmode="lin" valueType="num">
                                      <p:cBhvr>
                                        <p:cTn id="71"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72"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2" presetClass="entr" presetSubtype="8" fill="hold" grpId="0" nodeType="clickEffect">
                                  <p:stCondLst>
                                    <p:cond delay="0"/>
                                  </p:stCondLst>
                                  <p:childTnLst>
                                    <p:set>
                                      <p:cBhvr>
                                        <p:cTn id="76" dur="1" fill="hold">
                                          <p:stCondLst>
                                            <p:cond delay="0"/>
                                          </p:stCondLst>
                                        </p:cTn>
                                        <p:tgtEl>
                                          <p:spTgt spid="80905"/>
                                        </p:tgtEl>
                                        <p:attrNameLst>
                                          <p:attrName>style.visibility</p:attrName>
                                        </p:attrNameLst>
                                      </p:cBhvr>
                                      <p:to>
                                        <p:strVal val="visible"/>
                                      </p:to>
                                    </p:set>
                                    <p:animEffect transition="in" filter="slide(fromLeft)">
                                      <p:cBhvr>
                                        <p:cTn id="77" dur="500"/>
                                        <p:tgtEl>
                                          <p:spTgt spid="80905"/>
                                        </p:tgtEl>
                                      </p:cBhvr>
                                    </p:animEffect>
                                  </p:childTnLst>
                                </p:cTn>
                              </p:par>
                            </p:childTnLst>
                          </p:cTn>
                        </p:par>
                        <p:par>
                          <p:cTn id="78" fill="hold" nodeType="afterGroup">
                            <p:stCondLst>
                              <p:cond delay="500"/>
                            </p:stCondLst>
                            <p:childTnLst>
                              <p:par>
                                <p:cTn id="79" presetID="15" presetClass="entr" presetSubtype="0" fill="hold" nodeType="afterEffect">
                                  <p:stCondLst>
                                    <p:cond delay="0"/>
                                  </p:stCondLst>
                                  <p:childTnLst>
                                    <p:set>
                                      <p:cBhvr>
                                        <p:cTn id="80" dur="1" fill="hold">
                                          <p:stCondLst>
                                            <p:cond delay="0"/>
                                          </p:stCondLst>
                                        </p:cTn>
                                        <p:tgtEl>
                                          <p:spTgt spid="5"/>
                                        </p:tgtEl>
                                        <p:attrNameLst>
                                          <p:attrName>style.visibility</p:attrName>
                                        </p:attrNameLst>
                                      </p:cBhvr>
                                      <p:to>
                                        <p:strVal val="visible"/>
                                      </p:to>
                                    </p:set>
                                    <p:anim calcmode="lin" valueType="num">
                                      <p:cBhvr>
                                        <p:cTn id="81" dur="1000" fill="hold"/>
                                        <p:tgtEl>
                                          <p:spTgt spid="5"/>
                                        </p:tgtEl>
                                        <p:attrNameLst>
                                          <p:attrName>ppt_w</p:attrName>
                                        </p:attrNameLst>
                                      </p:cBhvr>
                                      <p:tavLst>
                                        <p:tav tm="0">
                                          <p:val>
                                            <p:fltVal val="0"/>
                                          </p:val>
                                        </p:tav>
                                        <p:tav tm="100000">
                                          <p:val>
                                            <p:strVal val="#ppt_w"/>
                                          </p:val>
                                        </p:tav>
                                      </p:tavLst>
                                    </p:anim>
                                    <p:anim calcmode="lin" valueType="num">
                                      <p:cBhvr>
                                        <p:cTn id="82" dur="1000" fill="hold"/>
                                        <p:tgtEl>
                                          <p:spTgt spid="5"/>
                                        </p:tgtEl>
                                        <p:attrNameLst>
                                          <p:attrName>ppt_h</p:attrName>
                                        </p:attrNameLst>
                                      </p:cBhvr>
                                      <p:tavLst>
                                        <p:tav tm="0">
                                          <p:val>
                                            <p:fltVal val="0"/>
                                          </p:val>
                                        </p:tav>
                                        <p:tav tm="100000">
                                          <p:val>
                                            <p:strVal val="#ppt_h"/>
                                          </p:val>
                                        </p:tav>
                                      </p:tavLst>
                                    </p:anim>
                                    <p:anim calcmode="lin" valueType="num">
                                      <p:cBhvr>
                                        <p:cTn id="83"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84"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animBg="1" autoUpdateAnimBg="0"/>
      <p:bldP spid="80900" grpId="0" animBg="1" autoUpdateAnimBg="0"/>
      <p:bldP spid="80901" grpId="0" animBg="1" autoUpdateAnimBg="0"/>
      <p:bldP spid="80902" grpId="0" animBg="1" autoUpdateAnimBg="0"/>
      <p:bldP spid="80903" grpId="0" animBg="1" autoUpdateAnimBg="0"/>
      <p:bldP spid="80904" grpId="0" animBg="1" autoUpdateAnimBg="0"/>
      <p:bldP spid="80905" grpId="0" animBg="1" autoUpdateAnimBg="0"/>
      <p:bldP spid="80913"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68313" y="0"/>
            <a:ext cx="8229600" cy="777875"/>
          </a:xfrm>
          <a:solidFill>
            <a:schemeClr val="accent2">
              <a:lumMod val="20000"/>
              <a:lumOff val="80000"/>
            </a:schemeClr>
          </a:solidFill>
        </p:spPr>
        <p:txBody>
          <a:bodyPr>
            <a:normAutofit/>
          </a:bodyPr>
          <a:lstStyle/>
          <a:p>
            <a:pPr eaLnBrk="1" hangingPunct="1"/>
            <a:r>
              <a:rPr lang="es-ES" altLang="es-AR" sz="4000" dirty="0">
                <a:solidFill>
                  <a:srgbClr val="002060"/>
                </a:solidFill>
                <a:latin typeface="Berlin Sans FB Demi" panose="020E0802020502020306" pitchFamily="34" charset="0"/>
              </a:rPr>
              <a:t>MEMORIA PRINCIPAL</a:t>
            </a:r>
          </a:p>
        </p:txBody>
      </p:sp>
      <p:sp>
        <p:nvSpPr>
          <p:cNvPr id="82950" name="Oval 6"/>
          <p:cNvSpPr>
            <a:spLocks noChangeArrowheads="1"/>
          </p:cNvSpPr>
          <p:nvPr/>
        </p:nvSpPr>
        <p:spPr bwMode="auto">
          <a:xfrm>
            <a:off x="6011863" y="2276475"/>
            <a:ext cx="1944687" cy="865188"/>
          </a:xfrm>
          <a:prstGeom prst="ellipse">
            <a:avLst/>
          </a:prstGeom>
          <a:solidFill>
            <a:schemeClr val="accent2">
              <a:lumMod val="20000"/>
              <a:lumOff val="80000"/>
            </a:schemeClr>
          </a:solidFill>
          <a:ln w="9525" algn="ctr">
            <a:solidFill>
              <a:srgbClr val="CCFFFF"/>
            </a:solidFill>
            <a:round/>
            <a:headEnd/>
            <a:tailEnd/>
          </a:ln>
          <a:effectLst/>
        </p:spPr>
        <p:txBody>
          <a:bodyPr wrap="none" anchor="ctr"/>
          <a:lstStyle/>
          <a:p>
            <a:pPr algn="ctr">
              <a:defRPr/>
            </a:pPr>
            <a:r>
              <a:rPr lang="es-ES" b="1" dirty="0"/>
              <a:t>ROM</a:t>
            </a:r>
          </a:p>
        </p:txBody>
      </p:sp>
      <p:sp>
        <p:nvSpPr>
          <p:cNvPr id="82951" name="AutoShape 7"/>
          <p:cNvSpPr>
            <a:spLocks noChangeArrowheads="1"/>
          </p:cNvSpPr>
          <p:nvPr/>
        </p:nvSpPr>
        <p:spPr bwMode="auto">
          <a:xfrm>
            <a:off x="1547813" y="1125538"/>
            <a:ext cx="2016125" cy="865187"/>
          </a:xfrm>
          <a:prstGeom prst="roundRect">
            <a:avLst>
              <a:gd name="adj" fmla="val 16667"/>
            </a:avLst>
          </a:prstGeom>
          <a:solidFill>
            <a:schemeClr val="accent2">
              <a:lumMod val="20000"/>
              <a:lumOff val="80000"/>
            </a:schemeClr>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s-ES">
                <a:solidFill>
                  <a:srgbClr val="000000"/>
                </a:solidFill>
              </a:rPr>
              <a:t>Volátiles</a:t>
            </a:r>
          </a:p>
        </p:txBody>
      </p:sp>
      <p:sp>
        <p:nvSpPr>
          <p:cNvPr id="82952" name="AutoShape 8"/>
          <p:cNvSpPr>
            <a:spLocks noChangeArrowheads="1"/>
          </p:cNvSpPr>
          <p:nvPr/>
        </p:nvSpPr>
        <p:spPr bwMode="auto">
          <a:xfrm>
            <a:off x="6011863" y="1125538"/>
            <a:ext cx="2016125" cy="863600"/>
          </a:xfrm>
          <a:prstGeom prst="roundRect">
            <a:avLst>
              <a:gd name="adj" fmla="val 16667"/>
            </a:avLst>
          </a:prstGeom>
          <a:solidFill>
            <a:schemeClr val="accent2">
              <a:lumMod val="20000"/>
              <a:lumOff val="80000"/>
            </a:schemeClr>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s-ES" dirty="0"/>
              <a:t>No Volátiles</a:t>
            </a:r>
          </a:p>
        </p:txBody>
      </p:sp>
      <p:sp>
        <p:nvSpPr>
          <p:cNvPr id="82956" name="Rectangle 12"/>
          <p:cNvSpPr>
            <a:spLocks noChangeArrowheads="1"/>
          </p:cNvSpPr>
          <p:nvPr/>
        </p:nvSpPr>
        <p:spPr bwMode="auto">
          <a:xfrm>
            <a:off x="1235869" y="4977537"/>
            <a:ext cx="3480594" cy="1754326"/>
          </a:xfrm>
          <a:prstGeom prst="rect">
            <a:avLst/>
          </a:prstGeom>
          <a:solidFill>
            <a:schemeClr val="accent2">
              <a:lumMod val="20000"/>
              <a:lumOff val="80000"/>
            </a:schemeClr>
          </a:solidFill>
          <a:ln>
            <a:solidFill>
              <a:schemeClr val="accent1"/>
            </a:solidFill>
            <a:prstDash val="sysDot"/>
            <a:headEnd/>
            <a:tailEnd/>
          </a:ln>
        </p:spPr>
        <p:style>
          <a:lnRef idx="2">
            <a:schemeClr val="accent1"/>
          </a:lnRef>
          <a:fillRef idx="1">
            <a:schemeClr val="lt1"/>
          </a:fillRef>
          <a:effectRef idx="0">
            <a:schemeClr val="accent1"/>
          </a:effectRef>
          <a:fontRef idx="minor">
            <a:schemeClr val="dk1"/>
          </a:fontRef>
        </p:style>
        <p:txBody>
          <a:bodyPr wrap="square" anchor="ctr">
            <a:spAutoFit/>
          </a:bodyPr>
          <a:lstStyle/>
          <a:p>
            <a:pPr algn="ctr">
              <a:defRPr/>
            </a:pPr>
            <a:r>
              <a:rPr lang="es-ES" dirty="0"/>
              <a:t>Más rápida que las otras, permitiendo que el intercambio de información entre el PROCESADOR y la memoria principal sea a mayor VELOCIDAD.</a:t>
            </a:r>
          </a:p>
        </p:txBody>
      </p:sp>
      <p:sp>
        <p:nvSpPr>
          <p:cNvPr id="18" name="Oval 5"/>
          <p:cNvSpPr>
            <a:spLocks noChangeArrowheads="1"/>
          </p:cNvSpPr>
          <p:nvPr/>
        </p:nvSpPr>
        <p:spPr bwMode="auto">
          <a:xfrm>
            <a:off x="395288" y="2492375"/>
            <a:ext cx="2016125" cy="863600"/>
          </a:xfrm>
          <a:prstGeom prst="ellipse">
            <a:avLst/>
          </a:prstGeom>
          <a:solidFill>
            <a:schemeClr val="accent2">
              <a:lumMod val="20000"/>
              <a:lumOff val="80000"/>
            </a:schemeClr>
          </a:solidFill>
          <a:ln w="9525" algn="ctr">
            <a:solidFill>
              <a:srgbClr val="CCFFFF"/>
            </a:solidFill>
            <a:round/>
            <a:headEnd/>
            <a:tailEnd/>
          </a:ln>
          <a:effectLst/>
        </p:spPr>
        <p:txBody>
          <a:bodyPr wrap="none" anchor="ctr"/>
          <a:lstStyle/>
          <a:p>
            <a:pPr algn="ctr">
              <a:defRPr/>
            </a:pPr>
            <a:r>
              <a:rPr lang="es-ES" dirty="0"/>
              <a:t>Estáticas</a:t>
            </a:r>
          </a:p>
          <a:p>
            <a:pPr algn="ctr">
              <a:defRPr/>
            </a:pPr>
            <a:r>
              <a:rPr lang="es-ES" dirty="0"/>
              <a:t>RAM</a:t>
            </a:r>
          </a:p>
        </p:txBody>
      </p:sp>
      <p:cxnSp>
        <p:nvCxnSpPr>
          <p:cNvPr id="20" name="19 Conector recto de flecha"/>
          <p:cNvCxnSpPr>
            <a:cxnSpLocks noChangeShapeType="1"/>
            <a:stCxn id="82951" idx="2"/>
            <a:endCxn id="18" idx="0"/>
          </p:cNvCxnSpPr>
          <p:nvPr/>
        </p:nvCxnSpPr>
        <p:spPr bwMode="auto">
          <a:xfrm flipH="1">
            <a:off x="1403350" y="1990725"/>
            <a:ext cx="1152525" cy="501650"/>
          </a:xfrm>
          <a:prstGeom prst="straightConnector1">
            <a:avLst/>
          </a:prstGeom>
          <a:noFill/>
          <a:ln w="19050" algn="ctr">
            <a:solidFill>
              <a:srgbClr val="800000"/>
            </a:solidFill>
            <a:round/>
            <a:headEnd/>
            <a:tailEnd type="arrow" w="med" len="med"/>
          </a:ln>
          <a:extLst>
            <a:ext uri="{909E8E84-426E-40DD-AFC4-6F175D3DCCD1}">
              <a14:hiddenFill xmlns:a14="http://schemas.microsoft.com/office/drawing/2010/main">
                <a:noFill/>
              </a14:hiddenFill>
            </a:ext>
          </a:extLst>
        </p:spPr>
      </p:cxnSp>
      <p:sp>
        <p:nvSpPr>
          <p:cNvPr id="22" name="Oval 5"/>
          <p:cNvSpPr>
            <a:spLocks noChangeArrowheads="1"/>
          </p:cNvSpPr>
          <p:nvPr/>
        </p:nvSpPr>
        <p:spPr bwMode="auto">
          <a:xfrm>
            <a:off x="2700338" y="2492375"/>
            <a:ext cx="2016125" cy="863600"/>
          </a:xfrm>
          <a:prstGeom prst="ellipse">
            <a:avLst/>
          </a:prstGeom>
          <a:solidFill>
            <a:schemeClr val="accent2">
              <a:lumMod val="20000"/>
              <a:lumOff val="80000"/>
            </a:schemeClr>
          </a:solidFill>
          <a:ln w="9525" algn="ctr">
            <a:solidFill>
              <a:srgbClr val="CCFFFF"/>
            </a:solidFill>
            <a:round/>
            <a:headEnd/>
            <a:tailEnd/>
          </a:ln>
          <a:effectLst/>
        </p:spPr>
        <p:txBody>
          <a:bodyPr wrap="none" anchor="ctr"/>
          <a:lstStyle/>
          <a:p>
            <a:pPr algn="ctr">
              <a:defRPr/>
            </a:pPr>
            <a:r>
              <a:rPr lang="es-ES" dirty="0"/>
              <a:t>Dinámicas</a:t>
            </a:r>
          </a:p>
          <a:p>
            <a:pPr algn="ctr">
              <a:defRPr/>
            </a:pPr>
            <a:r>
              <a:rPr lang="es-ES" dirty="0"/>
              <a:t>DRAM</a:t>
            </a:r>
          </a:p>
        </p:txBody>
      </p:sp>
      <p:sp>
        <p:nvSpPr>
          <p:cNvPr id="25" name="Oval 5"/>
          <p:cNvSpPr>
            <a:spLocks noChangeArrowheads="1"/>
          </p:cNvSpPr>
          <p:nvPr/>
        </p:nvSpPr>
        <p:spPr bwMode="auto">
          <a:xfrm>
            <a:off x="827088" y="3860800"/>
            <a:ext cx="2016125" cy="863600"/>
          </a:xfrm>
          <a:prstGeom prst="ellipse">
            <a:avLst/>
          </a:prstGeom>
          <a:solidFill>
            <a:schemeClr val="accent2">
              <a:lumMod val="20000"/>
              <a:lumOff val="80000"/>
            </a:schemeClr>
          </a:solidFill>
          <a:ln w="9525" algn="ctr">
            <a:solidFill>
              <a:srgbClr val="CCFFFF"/>
            </a:solidFill>
            <a:round/>
            <a:headEnd/>
            <a:tailEnd/>
          </a:ln>
          <a:effectLst/>
        </p:spPr>
        <p:txBody>
          <a:bodyPr wrap="none" anchor="ctr"/>
          <a:lstStyle/>
          <a:p>
            <a:pPr algn="ctr">
              <a:defRPr/>
            </a:pPr>
            <a:r>
              <a:rPr lang="es-ES" dirty="0"/>
              <a:t>CACHÉ</a:t>
            </a:r>
          </a:p>
        </p:txBody>
      </p:sp>
      <p:cxnSp>
        <p:nvCxnSpPr>
          <p:cNvPr id="29" name="28 Conector recto de flecha"/>
          <p:cNvCxnSpPr>
            <a:cxnSpLocks noChangeShapeType="1"/>
            <a:stCxn id="18" idx="4"/>
            <a:endCxn id="25" idx="0"/>
          </p:cNvCxnSpPr>
          <p:nvPr/>
        </p:nvCxnSpPr>
        <p:spPr bwMode="auto">
          <a:xfrm>
            <a:off x="1403350" y="3355975"/>
            <a:ext cx="431800" cy="504825"/>
          </a:xfrm>
          <a:prstGeom prst="straightConnector1">
            <a:avLst/>
          </a:prstGeom>
          <a:noFill/>
          <a:ln w="19050" algn="ctr">
            <a:solidFill>
              <a:srgbClr val="800000"/>
            </a:solidFill>
            <a:round/>
            <a:headEnd/>
            <a:tailEnd type="arrow" w="med" len="med"/>
          </a:ln>
          <a:extLst>
            <a:ext uri="{909E8E84-426E-40DD-AFC4-6F175D3DCCD1}">
              <a14:hiddenFill xmlns:a14="http://schemas.microsoft.com/office/drawing/2010/main">
                <a:noFill/>
              </a14:hiddenFill>
            </a:ext>
          </a:extLst>
        </p:spPr>
      </p:cxnSp>
      <p:cxnSp>
        <p:nvCxnSpPr>
          <p:cNvPr id="31" name="30 Conector recto de flecha"/>
          <p:cNvCxnSpPr>
            <a:cxnSpLocks noChangeShapeType="1"/>
            <a:stCxn id="82951" idx="2"/>
            <a:endCxn id="22" idx="0"/>
          </p:cNvCxnSpPr>
          <p:nvPr/>
        </p:nvCxnSpPr>
        <p:spPr bwMode="auto">
          <a:xfrm>
            <a:off x="2555875" y="1990725"/>
            <a:ext cx="1152525" cy="501650"/>
          </a:xfrm>
          <a:prstGeom prst="straightConnector1">
            <a:avLst/>
          </a:prstGeom>
          <a:noFill/>
          <a:ln w="19050" algn="ctr">
            <a:solidFill>
              <a:srgbClr val="800000"/>
            </a:solidFill>
            <a:round/>
            <a:headEnd/>
            <a:tailEnd type="arrow" w="med" len="med"/>
          </a:ln>
          <a:extLst>
            <a:ext uri="{909E8E84-426E-40DD-AFC4-6F175D3DCCD1}">
              <a14:hiddenFill xmlns:a14="http://schemas.microsoft.com/office/drawing/2010/main">
                <a:noFill/>
              </a14:hiddenFill>
            </a:ext>
          </a:extLst>
        </p:spPr>
      </p:cxnSp>
      <p:sp>
        <p:nvSpPr>
          <p:cNvPr id="16398" name="53 CuadroTexto"/>
          <p:cNvSpPr txBox="1">
            <a:spLocks noChangeArrowheads="1"/>
          </p:cNvSpPr>
          <p:nvPr/>
        </p:nvSpPr>
        <p:spPr bwMode="auto">
          <a:xfrm>
            <a:off x="-3714750" y="5143500"/>
            <a:ext cx="228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55" name="Oval 6"/>
          <p:cNvSpPr>
            <a:spLocks noChangeArrowheads="1"/>
          </p:cNvSpPr>
          <p:nvPr/>
        </p:nvSpPr>
        <p:spPr bwMode="auto">
          <a:xfrm>
            <a:off x="6011863" y="3429000"/>
            <a:ext cx="1944687" cy="865188"/>
          </a:xfrm>
          <a:prstGeom prst="ellipse">
            <a:avLst/>
          </a:prstGeom>
          <a:solidFill>
            <a:schemeClr val="accent2">
              <a:lumMod val="20000"/>
              <a:lumOff val="80000"/>
            </a:schemeClr>
          </a:solidFill>
          <a:ln w="9525" algn="ctr">
            <a:solidFill>
              <a:srgbClr val="CCFFFF"/>
            </a:solidFill>
            <a:round/>
            <a:headEnd/>
            <a:tailEnd/>
          </a:ln>
          <a:effectLst/>
        </p:spPr>
        <p:txBody>
          <a:bodyPr wrap="none" anchor="ctr"/>
          <a:lstStyle/>
          <a:p>
            <a:pPr algn="ctr">
              <a:defRPr/>
            </a:pPr>
            <a:r>
              <a:rPr lang="es-ES" b="1" dirty="0"/>
              <a:t>PROM</a:t>
            </a:r>
          </a:p>
        </p:txBody>
      </p:sp>
      <p:sp>
        <p:nvSpPr>
          <p:cNvPr id="57" name="Oval 6"/>
          <p:cNvSpPr>
            <a:spLocks noChangeArrowheads="1"/>
          </p:cNvSpPr>
          <p:nvPr/>
        </p:nvSpPr>
        <p:spPr bwMode="auto">
          <a:xfrm>
            <a:off x="6011863" y="4581525"/>
            <a:ext cx="1944687" cy="865188"/>
          </a:xfrm>
          <a:prstGeom prst="ellipse">
            <a:avLst/>
          </a:prstGeom>
          <a:solidFill>
            <a:schemeClr val="accent2">
              <a:lumMod val="20000"/>
              <a:lumOff val="80000"/>
            </a:schemeClr>
          </a:solidFill>
          <a:ln w="9525" algn="ctr">
            <a:solidFill>
              <a:srgbClr val="CCFFFF"/>
            </a:solidFill>
            <a:round/>
            <a:headEnd/>
            <a:tailEnd/>
          </a:ln>
          <a:effectLst/>
        </p:spPr>
        <p:txBody>
          <a:bodyPr wrap="none" anchor="ctr"/>
          <a:lstStyle/>
          <a:p>
            <a:pPr algn="ctr">
              <a:defRPr/>
            </a:pPr>
            <a:r>
              <a:rPr lang="es-ES" b="1" dirty="0"/>
              <a:t>EPROM</a:t>
            </a:r>
          </a:p>
        </p:txBody>
      </p:sp>
      <p:sp>
        <p:nvSpPr>
          <p:cNvPr id="59" name="Oval 6"/>
          <p:cNvSpPr>
            <a:spLocks noChangeArrowheads="1"/>
          </p:cNvSpPr>
          <p:nvPr/>
        </p:nvSpPr>
        <p:spPr bwMode="auto">
          <a:xfrm>
            <a:off x="6011863" y="5734050"/>
            <a:ext cx="1944687" cy="865188"/>
          </a:xfrm>
          <a:prstGeom prst="ellipse">
            <a:avLst/>
          </a:prstGeom>
          <a:solidFill>
            <a:schemeClr val="accent2">
              <a:lumMod val="20000"/>
              <a:lumOff val="80000"/>
            </a:schemeClr>
          </a:solidFill>
          <a:ln w="9525" algn="ctr">
            <a:solidFill>
              <a:srgbClr val="CCFFFF"/>
            </a:solidFill>
            <a:round/>
            <a:headEnd/>
            <a:tailEnd/>
          </a:ln>
          <a:effectLst/>
        </p:spPr>
        <p:txBody>
          <a:bodyPr wrap="none" anchor="ctr"/>
          <a:lstStyle/>
          <a:p>
            <a:pPr algn="ctr">
              <a:defRPr/>
            </a:pPr>
            <a:r>
              <a:rPr lang="es-ES" b="1" dirty="0"/>
              <a:t>EEPROM</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800" decel="100000"/>
                                        <p:tgtEl>
                                          <p:spTgt spid="16386"/>
                                        </p:tgtEl>
                                      </p:cBhvr>
                                    </p:animEffect>
                                    <p:anim calcmode="lin" valueType="num">
                                      <p:cBhvr>
                                        <p:cTn id="8" dur="800" decel="100000" fill="hold"/>
                                        <p:tgtEl>
                                          <p:spTgt spid="16386"/>
                                        </p:tgtEl>
                                        <p:attrNameLst>
                                          <p:attrName>style.rotation</p:attrName>
                                        </p:attrNameLst>
                                      </p:cBhvr>
                                      <p:tavLst>
                                        <p:tav tm="0">
                                          <p:val>
                                            <p:fltVal val="-90"/>
                                          </p:val>
                                        </p:tav>
                                        <p:tav tm="100000">
                                          <p:val>
                                            <p:fltVal val="0"/>
                                          </p:val>
                                        </p:tav>
                                      </p:tavLst>
                                    </p:anim>
                                    <p:anim calcmode="lin" valueType="num">
                                      <p:cBhvr>
                                        <p:cTn id="9" dur="800" decel="100000" fill="hold"/>
                                        <p:tgtEl>
                                          <p:spTgt spid="16386"/>
                                        </p:tgtEl>
                                        <p:attrNameLst>
                                          <p:attrName>ppt_x</p:attrName>
                                        </p:attrNameLst>
                                      </p:cBhvr>
                                      <p:tavLst>
                                        <p:tav tm="0">
                                          <p:val>
                                            <p:strVal val="#ppt_x+0.4"/>
                                          </p:val>
                                        </p:tav>
                                        <p:tav tm="100000">
                                          <p:val>
                                            <p:strVal val="#ppt_x-0.05"/>
                                          </p:val>
                                        </p:tav>
                                      </p:tavLst>
                                    </p:anim>
                                    <p:anim calcmode="lin" valueType="num">
                                      <p:cBhvr>
                                        <p:cTn id="10" dur="800" decel="100000" fill="hold"/>
                                        <p:tgtEl>
                                          <p:spTgt spid="1638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638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6386"/>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82951"/>
                                        </p:tgtEl>
                                        <p:attrNameLst>
                                          <p:attrName>style.visibility</p:attrName>
                                        </p:attrNameLst>
                                      </p:cBhvr>
                                      <p:to>
                                        <p:strVal val="visible"/>
                                      </p:to>
                                    </p:set>
                                    <p:animEffect transition="in" filter="box(out)">
                                      <p:cBhvr>
                                        <p:cTn id="17" dur="500"/>
                                        <p:tgtEl>
                                          <p:spTgt spid="82951"/>
                                        </p:tgtEl>
                                      </p:cBhvr>
                                    </p:animEffect>
                                  </p:childTnLst>
                                </p:cTn>
                              </p:par>
                            </p:childTnLst>
                          </p:cTn>
                        </p:par>
                        <p:par>
                          <p:cTn id="18" fill="hold" nodeType="afterGroup">
                            <p:stCondLst>
                              <p:cond delay="500"/>
                            </p:stCondLst>
                            <p:childTnLst>
                              <p:par>
                                <p:cTn id="19" presetID="4" presetClass="entr" presetSubtype="32" fill="hold" grpId="0" nodeType="afterEffect">
                                  <p:stCondLst>
                                    <p:cond delay="0"/>
                                  </p:stCondLst>
                                  <p:childTnLst>
                                    <p:set>
                                      <p:cBhvr>
                                        <p:cTn id="20" dur="1" fill="hold">
                                          <p:stCondLst>
                                            <p:cond delay="0"/>
                                          </p:stCondLst>
                                        </p:cTn>
                                        <p:tgtEl>
                                          <p:spTgt spid="82952"/>
                                        </p:tgtEl>
                                        <p:attrNameLst>
                                          <p:attrName>style.visibility</p:attrName>
                                        </p:attrNameLst>
                                      </p:cBhvr>
                                      <p:to>
                                        <p:strVal val="visible"/>
                                      </p:to>
                                    </p:set>
                                    <p:animEffect transition="in" filter="box(out)">
                                      <p:cBhvr>
                                        <p:cTn id="21" dur="500"/>
                                        <p:tgtEl>
                                          <p:spTgt spid="8295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5"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1000" fill="hold"/>
                                        <p:tgtEl>
                                          <p:spTgt spid="20"/>
                                        </p:tgtEl>
                                        <p:attrNameLst>
                                          <p:attrName>ppt_w</p:attrName>
                                        </p:attrNameLst>
                                      </p:cBhvr>
                                      <p:tavLst>
                                        <p:tav tm="0">
                                          <p:val>
                                            <p:strVal val="#ppt_w*0.70"/>
                                          </p:val>
                                        </p:tav>
                                        <p:tav tm="100000">
                                          <p:val>
                                            <p:strVal val="#ppt_w"/>
                                          </p:val>
                                        </p:tav>
                                      </p:tavLst>
                                    </p:anim>
                                    <p:anim calcmode="lin" valueType="num">
                                      <p:cBhvr>
                                        <p:cTn id="27" dur="1000" fill="hold"/>
                                        <p:tgtEl>
                                          <p:spTgt spid="20"/>
                                        </p:tgtEl>
                                        <p:attrNameLst>
                                          <p:attrName>ppt_h</p:attrName>
                                        </p:attrNameLst>
                                      </p:cBhvr>
                                      <p:tavLst>
                                        <p:tav tm="0">
                                          <p:val>
                                            <p:strVal val="#ppt_h"/>
                                          </p:val>
                                        </p:tav>
                                        <p:tav tm="100000">
                                          <p:val>
                                            <p:strVal val="#ppt_h"/>
                                          </p:val>
                                        </p:tav>
                                      </p:tavLst>
                                    </p:anim>
                                    <p:animEffect transition="in" filter="fade">
                                      <p:cBhvr>
                                        <p:cTn id="28" dur="1000"/>
                                        <p:tgtEl>
                                          <p:spTgt spid="20"/>
                                        </p:tgtEl>
                                      </p:cBhvr>
                                    </p:animEffect>
                                  </p:childTnLst>
                                </p:cTn>
                              </p:par>
                              <p:par>
                                <p:cTn id="29" presetID="55"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1000" fill="hold"/>
                                        <p:tgtEl>
                                          <p:spTgt spid="31"/>
                                        </p:tgtEl>
                                        <p:attrNameLst>
                                          <p:attrName>ppt_w</p:attrName>
                                        </p:attrNameLst>
                                      </p:cBhvr>
                                      <p:tavLst>
                                        <p:tav tm="0">
                                          <p:val>
                                            <p:strVal val="#ppt_w*0.70"/>
                                          </p:val>
                                        </p:tav>
                                        <p:tav tm="100000">
                                          <p:val>
                                            <p:strVal val="#ppt_w"/>
                                          </p:val>
                                        </p:tav>
                                      </p:tavLst>
                                    </p:anim>
                                    <p:anim calcmode="lin" valueType="num">
                                      <p:cBhvr>
                                        <p:cTn id="32" dur="1000" fill="hold"/>
                                        <p:tgtEl>
                                          <p:spTgt spid="31"/>
                                        </p:tgtEl>
                                        <p:attrNameLst>
                                          <p:attrName>ppt_h</p:attrName>
                                        </p:attrNameLst>
                                      </p:cBhvr>
                                      <p:tavLst>
                                        <p:tav tm="0">
                                          <p:val>
                                            <p:strVal val="#ppt_h"/>
                                          </p:val>
                                        </p:tav>
                                        <p:tav tm="100000">
                                          <p:val>
                                            <p:strVal val="#ppt_h"/>
                                          </p:val>
                                        </p:tav>
                                      </p:tavLst>
                                    </p:anim>
                                    <p:animEffect transition="in" filter="fade">
                                      <p:cBhvr>
                                        <p:cTn id="33" dur="1000"/>
                                        <p:tgtEl>
                                          <p:spTgt spid="3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p:cTn id="38" dur="500" fill="hold"/>
                                        <p:tgtEl>
                                          <p:spTgt spid="18"/>
                                        </p:tgtEl>
                                        <p:attrNameLst>
                                          <p:attrName>ppt_w</p:attrName>
                                        </p:attrNameLst>
                                      </p:cBhvr>
                                      <p:tavLst>
                                        <p:tav tm="0">
                                          <p:val>
                                            <p:fltVal val="0"/>
                                          </p:val>
                                        </p:tav>
                                        <p:tav tm="100000">
                                          <p:val>
                                            <p:strVal val="#ppt_w"/>
                                          </p:val>
                                        </p:tav>
                                      </p:tavLst>
                                    </p:anim>
                                    <p:anim calcmode="lin" valueType="num">
                                      <p:cBhvr>
                                        <p:cTn id="39" dur="500" fill="hold"/>
                                        <p:tgtEl>
                                          <p:spTgt spid="18"/>
                                        </p:tgtEl>
                                        <p:attrNameLst>
                                          <p:attrName>ppt_h</p:attrName>
                                        </p:attrNameLst>
                                      </p:cBhvr>
                                      <p:tavLst>
                                        <p:tav tm="0">
                                          <p:val>
                                            <p:strVal val="#ppt_h"/>
                                          </p:val>
                                        </p:tav>
                                        <p:tav tm="100000">
                                          <p:val>
                                            <p:strVal val="#ppt_h"/>
                                          </p:val>
                                        </p:tav>
                                      </p:tavLst>
                                    </p:anim>
                                  </p:childTnLst>
                                </p:cTn>
                              </p:par>
                              <p:par>
                                <p:cTn id="40" presetID="17" presetClass="entr" presetSubtype="1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p:cTn id="42" dur="500" fill="hold"/>
                                        <p:tgtEl>
                                          <p:spTgt spid="29"/>
                                        </p:tgtEl>
                                        <p:attrNameLst>
                                          <p:attrName>ppt_w</p:attrName>
                                        </p:attrNameLst>
                                      </p:cBhvr>
                                      <p:tavLst>
                                        <p:tav tm="0">
                                          <p:val>
                                            <p:fltVal val="0"/>
                                          </p:val>
                                        </p:tav>
                                        <p:tav tm="100000">
                                          <p:val>
                                            <p:strVal val="#ppt_w"/>
                                          </p:val>
                                        </p:tav>
                                      </p:tavLst>
                                    </p:anim>
                                    <p:anim calcmode="lin" valueType="num">
                                      <p:cBhvr>
                                        <p:cTn id="43" dur="500" fill="hold"/>
                                        <p:tgtEl>
                                          <p:spTgt spid="29"/>
                                        </p:tgtEl>
                                        <p:attrNameLst>
                                          <p:attrName>ppt_h</p:attrName>
                                        </p:attrNameLst>
                                      </p:cBhvr>
                                      <p:tavLst>
                                        <p:tav tm="0">
                                          <p:val>
                                            <p:strVal val="#ppt_h"/>
                                          </p:val>
                                        </p:tav>
                                        <p:tav tm="100000">
                                          <p:val>
                                            <p:strVal val="#ppt_h"/>
                                          </p:val>
                                        </p:tav>
                                      </p:tavLst>
                                    </p:anim>
                                  </p:childTnLst>
                                </p:cTn>
                              </p:par>
                              <p:par>
                                <p:cTn id="44" presetID="54" presetClass="entr" presetSubtype="0" accel="10000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p:cTn id="46" dur="1000" fill="hold"/>
                                        <p:tgtEl>
                                          <p:spTgt spid="25"/>
                                        </p:tgtEl>
                                        <p:attrNameLst>
                                          <p:attrName>ppt_w</p:attrName>
                                        </p:attrNameLst>
                                      </p:cBhvr>
                                      <p:tavLst>
                                        <p:tav tm="0">
                                          <p:val>
                                            <p:strVal val="#ppt_w*0.05"/>
                                          </p:val>
                                        </p:tav>
                                        <p:tav tm="100000">
                                          <p:val>
                                            <p:strVal val="#ppt_w"/>
                                          </p:val>
                                        </p:tav>
                                      </p:tavLst>
                                    </p:anim>
                                    <p:anim calcmode="lin" valueType="num">
                                      <p:cBhvr>
                                        <p:cTn id="47" dur="1000" fill="hold"/>
                                        <p:tgtEl>
                                          <p:spTgt spid="25"/>
                                        </p:tgtEl>
                                        <p:attrNameLst>
                                          <p:attrName>ppt_h</p:attrName>
                                        </p:attrNameLst>
                                      </p:cBhvr>
                                      <p:tavLst>
                                        <p:tav tm="0">
                                          <p:val>
                                            <p:strVal val="#ppt_h"/>
                                          </p:val>
                                        </p:tav>
                                        <p:tav tm="100000">
                                          <p:val>
                                            <p:strVal val="#ppt_h"/>
                                          </p:val>
                                        </p:tav>
                                      </p:tavLst>
                                    </p:anim>
                                    <p:anim calcmode="lin" valueType="num">
                                      <p:cBhvr>
                                        <p:cTn id="48" dur="1000" fill="hold"/>
                                        <p:tgtEl>
                                          <p:spTgt spid="25"/>
                                        </p:tgtEl>
                                        <p:attrNameLst>
                                          <p:attrName>ppt_x</p:attrName>
                                        </p:attrNameLst>
                                      </p:cBhvr>
                                      <p:tavLst>
                                        <p:tav tm="0">
                                          <p:val>
                                            <p:strVal val="#ppt_x-.2"/>
                                          </p:val>
                                        </p:tav>
                                        <p:tav tm="100000">
                                          <p:val>
                                            <p:strVal val="#ppt_x"/>
                                          </p:val>
                                        </p:tav>
                                      </p:tavLst>
                                    </p:anim>
                                    <p:anim calcmode="lin" valueType="num">
                                      <p:cBhvr>
                                        <p:cTn id="49" dur="1000" fill="hold"/>
                                        <p:tgtEl>
                                          <p:spTgt spid="25"/>
                                        </p:tgtEl>
                                        <p:attrNameLst>
                                          <p:attrName>ppt_y</p:attrName>
                                        </p:attrNameLst>
                                      </p:cBhvr>
                                      <p:tavLst>
                                        <p:tav tm="0">
                                          <p:val>
                                            <p:strVal val="#ppt_y"/>
                                          </p:val>
                                        </p:tav>
                                        <p:tav tm="100000">
                                          <p:val>
                                            <p:strVal val="#ppt_y"/>
                                          </p:val>
                                        </p:tav>
                                      </p:tavLst>
                                    </p:anim>
                                    <p:animEffect transition="in" filter="fade">
                                      <p:cBhvr>
                                        <p:cTn id="50" dur="1000"/>
                                        <p:tgtEl>
                                          <p:spTgt spid="25"/>
                                        </p:tgtEl>
                                      </p:cBhvr>
                                    </p:animEffect>
                                  </p:childTnLst>
                                </p:cTn>
                              </p:par>
                            </p:childTnLst>
                          </p:cTn>
                        </p:par>
                        <p:par>
                          <p:cTn id="51" fill="hold" nodeType="afterGroup">
                            <p:stCondLst>
                              <p:cond delay="1000"/>
                            </p:stCondLst>
                            <p:childTnLst>
                              <p:par>
                                <p:cTn id="52" presetID="54" presetClass="entr" presetSubtype="0" accel="100000" fill="hold" grpId="0" nodeType="afterEffect">
                                  <p:stCondLst>
                                    <p:cond delay="0"/>
                                  </p:stCondLst>
                                  <p:childTnLst>
                                    <p:set>
                                      <p:cBhvr>
                                        <p:cTn id="53" dur="1" fill="hold">
                                          <p:stCondLst>
                                            <p:cond delay="0"/>
                                          </p:stCondLst>
                                        </p:cTn>
                                        <p:tgtEl>
                                          <p:spTgt spid="82956"/>
                                        </p:tgtEl>
                                        <p:attrNameLst>
                                          <p:attrName>style.visibility</p:attrName>
                                        </p:attrNameLst>
                                      </p:cBhvr>
                                      <p:to>
                                        <p:strVal val="visible"/>
                                      </p:to>
                                    </p:set>
                                    <p:anim calcmode="lin" valueType="num">
                                      <p:cBhvr>
                                        <p:cTn id="54" dur="1000" fill="hold"/>
                                        <p:tgtEl>
                                          <p:spTgt spid="82956"/>
                                        </p:tgtEl>
                                        <p:attrNameLst>
                                          <p:attrName>ppt_w</p:attrName>
                                        </p:attrNameLst>
                                      </p:cBhvr>
                                      <p:tavLst>
                                        <p:tav tm="0">
                                          <p:val>
                                            <p:strVal val="#ppt_w*0.05"/>
                                          </p:val>
                                        </p:tav>
                                        <p:tav tm="100000">
                                          <p:val>
                                            <p:strVal val="#ppt_w"/>
                                          </p:val>
                                        </p:tav>
                                      </p:tavLst>
                                    </p:anim>
                                    <p:anim calcmode="lin" valueType="num">
                                      <p:cBhvr>
                                        <p:cTn id="55" dur="1000" fill="hold"/>
                                        <p:tgtEl>
                                          <p:spTgt spid="82956"/>
                                        </p:tgtEl>
                                        <p:attrNameLst>
                                          <p:attrName>ppt_h</p:attrName>
                                        </p:attrNameLst>
                                      </p:cBhvr>
                                      <p:tavLst>
                                        <p:tav tm="0">
                                          <p:val>
                                            <p:strVal val="#ppt_h"/>
                                          </p:val>
                                        </p:tav>
                                        <p:tav tm="100000">
                                          <p:val>
                                            <p:strVal val="#ppt_h"/>
                                          </p:val>
                                        </p:tav>
                                      </p:tavLst>
                                    </p:anim>
                                    <p:anim calcmode="lin" valueType="num">
                                      <p:cBhvr>
                                        <p:cTn id="56" dur="1000" fill="hold"/>
                                        <p:tgtEl>
                                          <p:spTgt spid="82956"/>
                                        </p:tgtEl>
                                        <p:attrNameLst>
                                          <p:attrName>ppt_x</p:attrName>
                                        </p:attrNameLst>
                                      </p:cBhvr>
                                      <p:tavLst>
                                        <p:tav tm="0">
                                          <p:val>
                                            <p:strVal val="#ppt_x-.2"/>
                                          </p:val>
                                        </p:tav>
                                        <p:tav tm="100000">
                                          <p:val>
                                            <p:strVal val="#ppt_x"/>
                                          </p:val>
                                        </p:tav>
                                      </p:tavLst>
                                    </p:anim>
                                    <p:anim calcmode="lin" valueType="num">
                                      <p:cBhvr>
                                        <p:cTn id="57" dur="1000" fill="hold"/>
                                        <p:tgtEl>
                                          <p:spTgt spid="82956"/>
                                        </p:tgtEl>
                                        <p:attrNameLst>
                                          <p:attrName>ppt_y</p:attrName>
                                        </p:attrNameLst>
                                      </p:cBhvr>
                                      <p:tavLst>
                                        <p:tav tm="0">
                                          <p:val>
                                            <p:strVal val="#ppt_y"/>
                                          </p:val>
                                        </p:tav>
                                        <p:tav tm="100000">
                                          <p:val>
                                            <p:strVal val="#ppt_y"/>
                                          </p:val>
                                        </p:tav>
                                      </p:tavLst>
                                    </p:anim>
                                    <p:animEffect transition="in" filter="fade">
                                      <p:cBhvr>
                                        <p:cTn id="58" dur="1000"/>
                                        <p:tgtEl>
                                          <p:spTgt spid="8295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7" presetClass="entr" presetSubtype="1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p:cTn id="63" dur="500" fill="hold"/>
                                        <p:tgtEl>
                                          <p:spTgt spid="22"/>
                                        </p:tgtEl>
                                        <p:attrNameLst>
                                          <p:attrName>ppt_w</p:attrName>
                                        </p:attrNameLst>
                                      </p:cBhvr>
                                      <p:tavLst>
                                        <p:tav tm="0">
                                          <p:val>
                                            <p:fltVal val="0"/>
                                          </p:val>
                                        </p:tav>
                                        <p:tav tm="100000">
                                          <p:val>
                                            <p:strVal val="#ppt_w"/>
                                          </p:val>
                                        </p:tav>
                                      </p:tavLst>
                                    </p:anim>
                                    <p:anim calcmode="lin" valueType="num">
                                      <p:cBhvr>
                                        <p:cTn id="64" dur="5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82950"/>
                                        </p:tgtEl>
                                        <p:attrNameLst>
                                          <p:attrName>style.visibility</p:attrName>
                                        </p:attrNameLst>
                                      </p:cBhvr>
                                      <p:to>
                                        <p:strVal val="visible"/>
                                      </p:to>
                                    </p:set>
                                    <p:anim calcmode="lin" valueType="num">
                                      <p:cBhvr additive="base">
                                        <p:cTn id="69" dur="500" fill="hold"/>
                                        <p:tgtEl>
                                          <p:spTgt spid="82950"/>
                                        </p:tgtEl>
                                        <p:attrNameLst>
                                          <p:attrName>ppt_x</p:attrName>
                                        </p:attrNameLst>
                                      </p:cBhvr>
                                      <p:tavLst>
                                        <p:tav tm="0">
                                          <p:val>
                                            <p:strVal val="#ppt_x"/>
                                          </p:val>
                                        </p:tav>
                                        <p:tav tm="100000">
                                          <p:val>
                                            <p:strVal val="#ppt_x"/>
                                          </p:val>
                                        </p:tav>
                                      </p:tavLst>
                                    </p:anim>
                                    <p:anim calcmode="lin" valueType="num">
                                      <p:cBhvr additive="base">
                                        <p:cTn id="70" dur="500" fill="hold"/>
                                        <p:tgtEl>
                                          <p:spTgt spid="82950"/>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55"/>
                                        </p:tgtEl>
                                        <p:attrNameLst>
                                          <p:attrName>style.visibility</p:attrName>
                                        </p:attrNameLst>
                                      </p:cBhvr>
                                      <p:to>
                                        <p:strVal val="visible"/>
                                      </p:to>
                                    </p:set>
                                    <p:anim calcmode="lin" valueType="num">
                                      <p:cBhvr additive="base">
                                        <p:cTn id="75" dur="500" fill="hold"/>
                                        <p:tgtEl>
                                          <p:spTgt spid="55"/>
                                        </p:tgtEl>
                                        <p:attrNameLst>
                                          <p:attrName>ppt_x</p:attrName>
                                        </p:attrNameLst>
                                      </p:cBhvr>
                                      <p:tavLst>
                                        <p:tav tm="0">
                                          <p:val>
                                            <p:strVal val="#ppt_x"/>
                                          </p:val>
                                        </p:tav>
                                        <p:tav tm="100000">
                                          <p:val>
                                            <p:strVal val="#ppt_x"/>
                                          </p:val>
                                        </p:tav>
                                      </p:tavLst>
                                    </p:anim>
                                    <p:anim calcmode="lin" valueType="num">
                                      <p:cBhvr additive="base">
                                        <p:cTn id="7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57"/>
                                        </p:tgtEl>
                                        <p:attrNameLst>
                                          <p:attrName>style.visibility</p:attrName>
                                        </p:attrNameLst>
                                      </p:cBhvr>
                                      <p:to>
                                        <p:strVal val="visible"/>
                                      </p:to>
                                    </p:set>
                                    <p:anim calcmode="lin" valueType="num">
                                      <p:cBhvr additive="base">
                                        <p:cTn id="81" dur="500" fill="hold"/>
                                        <p:tgtEl>
                                          <p:spTgt spid="57"/>
                                        </p:tgtEl>
                                        <p:attrNameLst>
                                          <p:attrName>ppt_x</p:attrName>
                                        </p:attrNameLst>
                                      </p:cBhvr>
                                      <p:tavLst>
                                        <p:tav tm="0">
                                          <p:val>
                                            <p:strVal val="#ppt_x"/>
                                          </p:val>
                                        </p:tav>
                                        <p:tav tm="100000">
                                          <p:val>
                                            <p:strVal val="#ppt_x"/>
                                          </p:val>
                                        </p:tav>
                                      </p:tavLst>
                                    </p:anim>
                                    <p:anim calcmode="lin" valueType="num">
                                      <p:cBhvr additive="base">
                                        <p:cTn id="8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59"/>
                                        </p:tgtEl>
                                        <p:attrNameLst>
                                          <p:attrName>style.visibility</p:attrName>
                                        </p:attrNameLst>
                                      </p:cBhvr>
                                      <p:to>
                                        <p:strVal val="visible"/>
                                      </p:to>
                                    </p:set>
                                    <p:anim calcmode="lin" valueType="num">
                                      <p:cBhvr additive="base">
                                        <p:cTn id="87" dur="500" fill="hold"/>
                                        <p:tgtEl>
                                          <p:spTgt spid="59"/>
                                        </p:tgtEl>
                                        <p:attrNameLst>
                                          <p:attrName>ppt_x</p:attrName>
                                        </p:attrNameLst>
                                      </p:cBhvr>
                                      <p:tavLst>
                                        <p:tav tm="0">
                                          <p:val>
                                            <p:strVal val="#ppt_x"/>
                                          </p:val>
                                        </p:tav>
                                        <p:tav tm="100000">
                                          <p:val>
                                            <p:strVal val="#ppt_x"/>
                                          </p:val>
                                        </p:tav>
                                      </p:tavLst>
                                    </p:anim>
                                    <p:anim calcmode="lin" valueType="num">
                                      <p:cBhvr additive="base">
                                        <p:cTn id="8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animBg="1"/>
      <p:bldP spid="82950" grpId="0" animBg="1"/>
      <p:bldP spid="82951" grpId="0" animBg="1"/>
      <p:bldP spid="82952" grpId="0" animBg="1"/>
      <p:bldP spid="82956" grpId="0" animBg="1"/>
      <p:bldP spid="18" grpId="0" animBg="1"/>
      <p:bldP spid="22" grpId="0" animBg="1"/>
      <p:bldP spid="25" grpId="0" animBg="1"/>
      <p:bldP spid="55" grpId="0" animBg="1"/>
      <p:bldP spid="57" grpId="0" animBg="1"/>
      <p:bldP spid="5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60779" y="195263"/>
            <a:ext cx="8229600" cy="1639093"/>
          </a:xfrm>
        </p:spPr>
        <p:txBody>
          <a:bodyPr>
            <a:normAutofit fontScale="90000"/>
          </a:bodyPr>
          <a:lstStyle/>
          <a:p>
            <a:pPr eaLnBrk="1" hangingPunct="1">
              <a:defRPr/>
            </a:pPr>
            <a:r>
              <a:rPr lang="es-AR" sz="3400" dirty="0"/>
              <a:t>PCMCIA</a:t>
            </a:r>
            <a:br>
              <a:rPr lang="es-AR" sz="3400" dirty="0"/>
            </a:br>
            <a:r>
              <a:rPr lang="es-AR" sz="3400" dirty="0"/>
              <a:t>Personal </a:t>
            </a:r>
            <a:r>
              <a:rPr lang="es-AR" sz="3400" dirty="0" err="1"/>
              <a:t>Computer</a:t>
            </a:r>
            <a:r>
              <a:rPr lang="es-AR" sz="3400" dirty="0"/>
              <a:t> </a:t>
            </a:r>
            <a:r>
              <a:rPr lang="es-AR" sz="3400" dirty="0" err="1"/>
              <a:t>Memory</a:t>
            </a:r>
            <a:r>
              <a:rPr lang="es-AR" sz="3400" dirty="0"/>
              <a:t> </a:t>
            </a:r>
            <a:r>
              <a:rPr lang="es-AR" sz="3400" dirty="0" err="1"/>
              <a:t>Card</a:t>
            </a:r>
            <a:r>
              <a:rPr lang="es-AR" sz="3400" dirty="0"/>
              <a:t> Internacional </a:t>
            </a:r>
            <a:r>
              <a:rPr lang="es-AR" sz="3400" dirty="0" err="1"/>
              <a:t>Association</a:t>
            </a:r>
            <a:r>
              <a:rPr lang="es-AR" sz="3400" dirty="0"/>
              <a:t/>
            </a:r>
            <a:br>
              <a:rPr lang="es-AR" sz="3400" dirty="0"/>
            </a:br>
            <a:endParaRPr lang="es-AR" sz="3400" dirty="0"/>
          </a:p>
        </p:txBody>
      </p:sp>
      <p:sp>
        <p:nvSpPr>
          <p:cNvPr id="57347" name="Rectangle 3"/>
          <p:cNvSpPr>
            <a:spLocks noGrp="1" noChangeArrowheads="1"/>
          </p:cNvSpPr>
          <p:nvPr>
            <p:ph type="body" sz="half" idx="1"/>
          </p:nvPr>
        </p:nvSpPr>
        <p:spPr>
          <a:xfrm>
            <a:off x="392112" y="1834356"/>
            <a:ext cx="4038600" cy="4530725"/>
          </a:xfrm>
        </p:spPr>
        <p:txBody>
          <a:bodyPr/>
          <a:lstStyle/>
          <a:p>
            <a:pPr eaLnBrk="1" hangingPunct="1">
              <a:defRPr/>
            </a:pPr>
            <a:r>
              <a:rPr lang="es-ES" sz="2800" dirty="0"/>
              <a:t>Tarjeta de </a:t>
            </a:r>
            <a:r>
              <a:rPr lang="es-ES" sz="2800" dirty="0" err="1"/>
              <a:t>expasión</a:t>
            </a:r>
            <a:endParaRPr lang="es-AR" sz="2800" dirty="0"/>
          </a:p>
        </p:txBody>
      </p:sp>
      <p:graphicFrame>
        <p:nvGraphicFramePr>
          <p:cNvPr id="57385" name="Group 41"/>
          <p:cNvGraphicFramePr>
            <a:graphicFrameLocks noGrp="1"/>
          </p:cNvGraphicFramePr>
          <p:nvPr>
            <p:ph sz="quarter" idx="2"/>
          </p:nvPr>
        </p:nvGraphicFramePr>
        <p:xfrm>
          <a:off x="4643438" y="2060575"/>
          <a:ext cx="4038600" cy="4078288"/>
        </p:xfrm>
        <a:graphic>
          <a:graphicData uri="http://schemas.openxmlformats.org/drawingml/2006/table">
            <a:tbl>
              <a:tblPr/>
              <a:tblGrid>
                <a:gridCol w="2019300">
                  <a:extLst>
                    <a:ext uri="{9D8B030D-6E8A-4147-A177-3AD203B41FA5}">
                      <a16:colId xmlns:a16="http://schemas.microsoft.com/office/drawing/2014/main" val="20000"/>
                    </a:ext>
                  </a:extLst>
                </a:gridCol>
                <a:gridCol w="2019300">
                  <a:extLst>
                    <a:ext uri="{9D8B030D-6E8A-4147-A177-3AD203B41FA5}">
                      <a16:colId xmlns:a16="http://schemas.microsoft.com/office/drawing/2014/main" val="20001"/>
                    </a:ext>
                  </a:extLst>
                </a:gridCol>
              </a:tblGrid>
              <a:tr h="829069">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2200" b="1" i="0" u="none" strike="noStrike" cap="none" normalizeH="0" baseline="0">
                          <a:ln>
                            <a:noFill/>
                          </a:ln>
                          <a:solidFill>
                            <a:schemeClr val="hlink"/>
                          </a:solidFill>
                          <a:effectLst/>
                          <a:latin typeface="Tahoma" pitchFamily="34" charset="0"/>
                        </a:rPr>
                        <a:t>TIPO Y GROSOR</a:t>
                      </a:r>
                      <a:endParaRPr kumimoji="0" lang="es-AR" sz="2200" b="1" i="0" u="none" strike="noStrike" cap="none" normalizeH="0" baseline="0">
                        <a:ln>
                          <a:noFill/>
                        </a:ln>
                        <a:solidFill>
                          <a:schemeClr val="hlink"/>
                        </a:solidFill>
                        <a:effectLst/>
                        <a:latin typeface="Tahoma" pitchFamily="34"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2200" b="1" i="0" u="none" strike="noStrike" cap="none" normalizeH="0" baseline="0">
                          <a:ln>
                            <a:noFill/>
                          </a:ln>
                          <a:solidFill>
                            <a:schemeClr val="hlink"/>
                          </a:solidFill>
                          <a:effectLst/>
                          <a:latin typeface="Tahoma" pitchFamily="34" charset="0"/>
                        </a:rPr>
                        <a:t>SIRVE </a:t>
                      </a:r>
                    </a:p>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2200" b="1" i="0" u="none" strike="noStrike" cap="none" normalizeH="0" baseline="0">
                          <a:ln>
                            <a:noFill/>
                          </a:ln>
                          <a:solidFill>
                            <a:schemeClr val="hlink"/>
                          </a:solidFill>
                          <a:effectLst/>
                          <a:latin typeface="Tahoma" pitchFamily="34" charset="0"/>
                        </a:rPr>
                        <a:t>PARA</a:t>
                      </a:r>
                      <a:endParaRPr kumimoji="0" lang="es-AR" sz="2200" b="1" i="0" u="none" strike="noStrike" cap="none" normalizeH="0" baseline="0">
                        <a:ln>
                          <a:noFill/>
                        </a:ln>
                        <a:solidFill>
                          <a:schemeClr val="hlink"/>
                        </a:solidFill>
                        <a:effectLst/>
                        <a:latin typeface="Tahoma" pitchFamily="34"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2012">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2200" b="1" i="0" u="none" strike="noStrike" cap="none" normalizeH="0" baseline="0">
                          <a:ln>
                            <a:noFill/>
                          </a:ln>
                          <a:solidFill>
                            <a:srgbClr val="00FF00"/>
                          </a:solidFill>
                          <a:effectLst>
                            <a:outerShdw blurRad="38100" dist="38100" dir="2700000" algn="tl">
                              <a:srgbClr val="000000"/>
                            </a:outerShdw>
                          </a:effectLst>
                          <a:latin typeface="Tahoma" pitchFamily="34" charset="0"/>
                        </a:rPr>
                        <a:t>I </a:t>
                      </a:r>
                      <a:r>
                        <a:rPr kumimoji="0" lang="es-ES" sz="2200" b="1" i="0" u="none" strike="noStrike" cap="none" normalizeH="0" baseline="0">
                          <a:ln>
                            <a:noFill/>
                          </a:ln>
                          <a:solidFill>
                            <a:srgbClr val="00FF00"/>
                          </a:solidFill>
                          <a:effectLst>
                            <a:outerShdw blurRad="38100" dist="38100" dir="2700000" algn="tl">
                              <a:srgbClr val="000000"/>
                            </a:outerShdw>
                          </a:effectLst>
                          <a:latin typeface="Tahoma" pitchFamily="34" charset="0"/>
                          <a:sym typeface="Wingdings" pitchFamily="2" charset="2"/>
                        </a:rPr>
                        <a:t> 3,3mm</a:t>
                      </a:r>
                      <a:endParaRPr kumimoji="0" lang="es-AR" sz="2200" b="1" i="0" u="none" strike="noStrike" cap="none" normalizeH="0" baseline="0">
                        <a:ln>
                          <a:noFill/>
                        </a:ln>
                        <a:solidFill>
                          <a:srgbClr val="00FF00"/>
                        </a:solidFill>
                        <a:effectLst>
                          <a:outerShdw blurRad="38100" dist="38100" dir="2700000" algn="tl">
                            <a:srgbClr val="000000"/>
                          </a:outerShdw>
                        </a:effectLst>
                        <a:latin typeface="Tahoma" pitchFamily="34"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2200" b="1" i="0" u="none" strike="noStrike" cap="none" normalizeH="0" baseline="0">
                          <a:ln>
                            <a:noFill/>
                          </a:ln>
                          <a:solidFill>
                            <a:srgbClr val="3399FF"/>
                          </a:solidFill>
                          <a:effectLst>
                            <a:outerShdw blurRad="38100" dist="38100" dir="2700000" algn="tl">
                              <a:srgbClr val="000000"/>
                            </a:outerShdw>
                          </a:effectLst>
                          <a:latin typeface="Tahoma" pitchFamily="34" charset="0"/>
                        </a:rPr>
                        <a:t>RAM O FlashRam</a:t>
                      </a:r>
                      <a:endParaRPr kumimoji="0" lang="es-AR" sz="2200" b="1" i="0" u="none" strike="noStrike" cap="none" normalizeH="0" baseline="0">
                        <a:ln>
                          <a:noFill/>
                        </a:ln>
                        <a:solidFill>
                          <a:srgbClr val="3399FF"/>
                        </a:solidFill>
                        <a:effectLst>
                          <a:outerShdw blurRad="38100" dist="38100" dir="2700000" algn="tl">
                            <a:srgbClr val="000000"/>
                          </a:outerShdw>
                        </a:effectLst>
                        <a:latin typeface="Tahoma" pitchFamily="34"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906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2200" b="1" i="0" u="none" strike="noStrike" cap="none" normalizeH="0" baseline="0">
                          <a:ln>
                            <a:noFill/>
                          </a:ln>
                          <a:solidFill>
                            <a:srgbClr val="00FF00"/>
                          </a:solidFill>
                          <a:effectLst>
                            <a:outerShdw blurRad="38100" dist="38100" dir="2700000" algn="tl">
                              <a:srgbClr val="000000"/>
                            </a:outerShdw>
                          </a:effectLst>
                          <a:latin typeface="Tahoma" pitchFamily="34" charset="0"/>
                        </a:rPr>
                        <a:t>II</a:t>
                      </a:r>
                      <a:r>
                        <a:rPr kumimoji="0" lang="es-ES" sz="2200" b="1" i="0" u="none" strike="noStrike" cap="none" normalizeH="0" baseline="0">
                          <a:ln>
                            <a:noFill/>
                          </a:ln>
                          <a:solidFill>
                            <a:srgbClr val="00FF00"/>
                          </a:solidFill>
                          <a:effectLst>
                            <a:outerShdw blurRad="38100" dist="38100" dir="2700000" algn="tl">
                              <a:srgbClr val="000000"/>
                            </a:outerShdw>
                          </a:effectLst>
                          <a:latin typeface="Tahoma" pitchFamily="34" charset="0"/>
                          <a:sym typeface="Wingdings" pitchFamily="2" charset="2"/>
                        </a:rPr>
                        <a:t> 5mm</a:t>
                      </a:r>
                      <a:endParaRPr kumimoji="0" lang="es-AR" sz="2200" b="1" i="0" u="none" strike="noStrike" cap="none" normalizeH="0" baseline="0">
                        <a:ln>
                          <a:noFill/>
                        </a:ln>
                        <a:solidFill>
                          <a:srgbClr val="00FF00"/>
                        </a:solidFill>
                        <a:effectLst>
                          <a:outerShdw blurRad="38100" dist="38100" dir="2700000" algn="tl">
                            <a:srgbClr val="000000"/>
                          </a:outerShdw>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s-AR" sz="2200" b="1" i="0" u="none" strike="noStrike" cap="none" normalizeH="0" baseline="0">
                        <a:ln>
                          <a:noFill/>
                        </a:ln>
                        <a:solidFill>
                          <a:srgbClr val="00FF00"/>
                        </a:solidFill>
                        <a:effectLst>
                          <a:outerShdw blurRad="38100" dist="38100" dir="2700000" algn="tl">
                            <a:srgbClr val="000000"/>
                          </a:outerShdw>
                        </a:effectLst>
                        <a:latin typeface="Tahoma" pitchFamily="34"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2200" b="1" i="0" u="none" strike="noStrike" cap="none" normalizeH="0" baseline="0">
                          <a:ln>
                            <a:noFill/>
                          </a:ln>
                          <a:solidFill>
                            <a:srgbClr val="3399FF"/>
                          </a:solidFill>
                          <a:effectLst>
                            <a:outerShdw blurRad="38100" dist="38100" dir="2700000" algn="tl">
                              <a:srgbClr val="000000"/>
                            </a:outerShdw>
                          </a:effectLst>
                          <a:latin typeface="Tahoma" pitchFamily="34" charset="0"/>
                        </a:rPr>
                        <a:t>Adap. Red y FaxModem</a:t>
                      </a:r>
                      <a:endParaRPr kumimoji="0" lang="es-AR" sz="2200" b="1" i="0" u="none" strike="noStrike" cap="none" normalizeH="0" baseline="0">
                        <a:ln>
                          <a:noFill/>
                        </a:ln>
                        <a:solidFill>
                          <a:srgbClr val="3399FF"/>
                        </a:solidFill>
                        <a:effectLst>
                          <a:outerShdw blurRad="38100" dist="38100" dir="2700000" algn="tl">
                            <a:srgbClr val="000000"/>
                          </a:outerShdw>
                        </a:effectLst>
                        <a:latin typeface="Tahoma" pitchFamily="34"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906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2200" b="1" i="0" u="none" strike="noStrike" cap="none" normalizeH="0" baseline="0">
                          <a:ln>
                            <a:noFill/>
                          </a:ln>
                          <a:solidFill>
                            <a:srgbClr val="00FF00"/>
                          </a:solidFill>
                          <a:effectLst>
                            <a:outerShdw blurRad="38100" dist="38100" dir="2700000" algn="tl">
                              <a:srgbClr val="000000"/>
                            </a:outerShdw>
                          </a:effectLst>
                          <a:latin typeface="Tahoma" pitchFamily="34" charset="0"/>
                        </a:rPr>
                        <a:t>III</a:t>
                      </a:r>
                      <a:r>
                        <a:rPr kumimoji="0" lang="es-ES" sz="2200" b="1" i="0" u="none" strike="noStrike" cap="none" normalizeH="0" baseline="0">
                          <a:ln>
                            <a:noFill/>
                          </a:ln>
                          <a:solidFill>
                            <a:srgbClr val="00FF00"/>
                          </a:solidFill>
                          <a:effectLst>
                            <a:outerShdw blurRad="38100" dist="38100" dir="2700000" algn="tl">
                              <a:srgbClr val="000000"/>
                            </a:outerShdw>
                          </a:effectLst>
                          <a:latin typeface="Tahoma" pitchFamily="34" charset="0"/>
                          <a:sym typeface="Wingdings" pitchFamily="2" charset="2"/>
                        </a:rPr>
                        <a:t>10,5mm</a:t>
                      </a:r>
                      <a:endParaRPr kumimoji="0" lang="es-AR" sz="2200" b="1" i="0" u="none" strike="noStrike" cap="none" normalizeH="0" baseline="0">
                        <a:ln>
                          <a:noFill/>
                        </a:ln>
                        <a:solidFill>
                          <a:srgbClr val="00FF00"/>
                        </a:solidFill>
                        <a:effectLst>
                          <a:outerShdw blurRad="38100" dist="38100" dir="2700000" algn="tl">
                            <a:srgbClr val="000000"/>
                          </a:outerShdw>
                        </a:effectLst>
                        <a:latin typeface="Tahoma" pitchFamily="34" charset="0"/>
                        <a:sym typeface="Wingdings" pitchFamily="2" charset="2"/>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2200" b="1" i="0" u="none" strike="noStrike" cap="none" normalizeH="0" baseline="0">
                          <a:ln>
                            <a:noFill/>
                          </a:ln>
                          <a:solidFill>
                            <a:srgbClr val="3399FF"/>
                          </a:solidFill>
                          <a:effectLst>
                            <a:outerShdw blurRad="38100" dist="38100" dir="2700000" algn="tl">
                              <a:srgbClr val="000000"/>
                            </a:outerShdw>
                          </a:effectLst>
                          <a:latin typeface="Tahoma" pitchFamily="34" charset="0"/>
                        </a:rPr>
                        <a:t>Conex. HDD</a:t>
                      </a:r>
                      <a:endParaRPr kumimoji="0" lang="es-AR" sz="2200" b="1" i="0" u="none" strike="noStrike" cap="none" normalizeH="0" baseline="0">
                        <a:ln>
                          <a:noFill/>
                        </a:ln>
                        <a:solidFill>
                          <a:srgbClr val="3399FF"/>
                        </a:solidFill>
                        <a:effectLst>
                          <a:outerShdw blurRad="38100" dist="38100" dir="2700000" algn="tl">
                            <a:srgbClr val="000000"/>
                          </a:outerShdw>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s-AR" sz="2200" b="1" i="0" u="none" strike="noStrike" cap="none" normalizeH="0" baseline="0">
                        <a:ln>
                          <a:noFill/>
                        </a:ln>
                        <a:solidFill>
                          <a:srgbClr val="3399FF"/>
                        </a:solidFill>
                        <a:effectLst>
                          <a:outerShdw blurRad="38100" dist="38100" dir="2700000" algn="tl">
                            <a:srgbClr val="000000"/>
                          </a:outerShdw>
                        </a:effectLst>
                        <a:latin typeface="Tahoma" pitchFamily="34"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29069">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2200" b="1" i="0" u="none" strike="noStrike" cap="none" normalizeH="0" baseline="0">
                          <a:ln>
                            <a:noFill/>
                          </a:ln>
                          <a:solidFill>
                            <a:srgbClr val="00FF00"/>
                          </a:solidFill>
                          <a:effectLst>
                            <a:outerShdw blurRad="38100" dist="38100" dir="2700000" algn="tl">
                              <a:srgbClr val="000000"/>
                            </a:outerShdw>
                          </a:effectLst>
                          <a:latin typeface="Tahoma" pitchFamily="34" charset="0"/>
                        </a:rPr>
                        <a:t>IV </a:t>
                      </a:r>
                      <a:r>
                        <a:rPr kumimoji="0" lang="es-ES" sz="2200" b="1" i="0" u="none" strike="noStrike" cap="none" normalizeH="0" baseline="0">
                          <a:ln>
                            <a:noFill/>
                          </a:ln>
                          <a:solidFill>
                            <a:srgbClr val="00FF00"/>
                          </a:solidFill>
                          <a:effectLst>
                            <a:outerShdw blurRad="38100" dist="38100" dir="2700000" algn="tl">
                              <a:srgbClr val="000000"/>
                            </a:outerShdw>
                          </a:effectLst>
                          <a:latin typeface="Tahoma" pitchFamily="34" charset="0"/>
                          <a:sym typeface="Wingdings" pitchFamily="2" charset="2"/>
                        </a:rPr>
                        <a:t> 16mm</a:t>
                      </a:r>
                      <a:endParaRPr kumimoji="0" lang="es-AR" sz="2200" b="1" i="0" u="none" strike="noStrike" cap="none" normalizeH="0" baseline="0">
                        <a:ln>
                          <a:noFill/>
                        </a:ln>
                        <a:solidFill>
                          <a:srgbClr val="00FF00"/>
                        </a:solidFill>
                        <a:effectLst>
                          <a:outerShdw blurRad="38100" dist="38100" dir="2700000" algn="tl">
                            <a:srgbClr val="000000"/>
                          </a:outerShdw>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s-AR" sz="2200" b="1" i="0" u="none" strike="noStrike" cap="none" normalizeH="0" baseline="0">
                        <a:ln>
                          <a:noFill/>
                        </a:ln>
                        <a:solidFill>
                          <a:srgbClr val="00FF00"/>
                        </a:solidFill>
                        <a:effectLst>
                          <a:outerShdw blurRad="38100" dist="38100" dir="2700000" algn="tl">
                            <a:srgbClr val="000000"/>
                          </a:outerShdw>
                        </a:effectLst>
                        <a:latin typeface="Tahoma" pitchFamily="34"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2200" b="1" i="0" u="none" strike="noStrike" cap="none" normalizeH="0" baseline="0">
                          <a:ln>
                            <a:noFill/>
                          </a:ln>
                          <a:solidFill>
                            <a:srgbClr val="3399FF"/>
                          </a:solidFill>
                          <a:effectLst>
                            <a:outerShdw blurRad="38100" dist="38100" dir="2700000" algn="tl">
                              <a:srgbClr val="000000"/>
                            </a:outerShdw>
                          </a:effectLst>
                          <a:latin typeface="Tahoma" pitchFamily="34" charset="0"/>
                        </a:rPr>
                        <a:t>No adoptado oficialmente</a:t>
                      </a:r>
                      <a:endParaRPr kumimoji="0" lang="es-AR" sz="2200" b="1" i="0" u="none" strike="noStrike" cap="none" normalizeH="0" baseline="0">
                        <a:ln>
                          <a:noFill/>
                        </a:ln>
                        <a:solidFill>
                          <a:srgbClr val="3399FF"/>
                        </a:solidFill>
                        <a:effectLst>
                          <a:outerShdw blurRad="38100" dist="38100" dir="2700000" algn="tl">
                            <a:srgbClr val="000000"/>
                          </a:outerShdw>
                        </a:effectLst>
                        <a:latin typeface="Tahoma" pitchFamily="34"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27672" name="Picture 38" descr="PCMCIA"/>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755650" y="2636838"/>
            <a:ext cx="3311525" cy="3228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71150512"/>
      </p:ext>
    </p:extLst>
  </p:cSld>
  <p:clrMapOvr>
    <a:masterClrMapping/>
  </p:clrMapOvr>
  <p:transition>
    <p:check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sp>
        <p:nvSpPr>
          <p:cNvPr id="11" name="Rectangle 6"/>
          <p:cNvSpPr>
            <a:spLocks noGrp="1" noChangeArrowheads="1"/>
          </p:cNvSpPr>
          <p:nvPr>
            <p:ph type="sldNum" sz="quarter" idx="12"/>
          </p:nvPr>
        </p:nvSpPr>
        <p:spPr>
          <a:ln/>
        </p:spPr>
        <p:txBody>
          <a:bodyPr/>
          <a:lstStyle/>
          <a:p>
            <a:fld id="{0A4A4618-A353-44C7-96F3-E1774ABB782D}" type="slidenum">
              <a:rPr lang="es-ES" altLang="es-AR"/>
              <a:pPr/>
              <a:t>2</a:t>
            </a:fld>
            <a:endParaRPr lang="es-ES" altLang="es-AR"/>
          </a:p>
        </p:txBody>
      </p:sp>
      <p:sp>
        <p:nvSpPr>
          <p:cNvPr id="3074" name="5 Marcador de número de diapositiva"/>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5D90C3DF-93FA-4918-A4B2-BA0FF547CFDF}" type="slidenum">
              <a:rPr lang="es-ES" altLang="es-AR" sz="1400">
                <a:latin typeface="Times New Roman" panose="02020603050405020304" pitchFamily="18" charset="0"/>
              </a:rPr>
              <a:pPr algn="r" eaLnBrk="1" hangingPunct="1"/>
              <a:t>2</a:t>
            </a:fld>
            <a:endParaRPr lang="es-ES" altLang="es-AR" sz="1400">
              <a:latin typeface="Times New Roman" panose="02020603050405020304" pitchFamily="18" charset="0"/>
            </a:endParaRPr>
          </a:p>
        </p:txBody>
      </p:sp>
      <p:sp>
        <p:nvSpPr>
          <p:cNvPr id="3087" name="Text Box 15">
            <a:hlinkClick r:id="rId2" action="ppaction://hlinksldjump"/>
          </p:cNvPr>
          <p:cNvSpPr txBox="1">
            <a:spLocks noChangeArrowheads="1"/>
          </p:cNvSpPr>
          <p:nvPr/>
        </p:nvSpPr>
        <p:spPr bwMode="auto">
          <a:xfrm>
            <a:off x="2484438" y="476250"/>
            <a:ext cx="3962400" cy="457200"/>
          </a:xfrm>
          <a:prstGeom prst="rect">
            <a:avLst/>
          </a:prstGeom>
          <a:noFill/>
          <a:ln w="9525">
            <a:noFill/>
            <a:miter lim="800000"/>
            <a:headEnd/>
            <a:tailEnd/>
          </a:ln>
          <a:effectLst>
            <a:outerShdw dist="35921" dir="2700000" algn="ctr" rotWithShape="0">
              <a:schemeClr val="bg2"/>
            </a:outerShdw>
          </a:effectLst>
        </p:spPr>
        <p:txBody>
          <a:bodyPr>
            <a:spAutoFit/>
          </a:bodyPr>
          <a:lstStyle/>
          <a:p>
            <a:pPr algn="ctr">
              <a:spcBef>
                <a:spcPct val="50000"/>
              </a:spcBef>
              <a:defRPr/>
            </a:pPr>
            <a:r>
              <a:rPr lang="es-ES" sz="2400" b="1">
                <a:latin typeface="Times New Roman" pitchFamily="18" charset="0"/>
              </a:rPr>
              <a:t>Modelo Elemental</a:t>
            </a:r>
          </a:p>
        </p:txBody>
      </p:sp>
      <p:sp>
        <p:nvSpPr>
          <p:cNvPr id="3088" name="Text Box 16">
            <a:hlinkClick r:id="rId3" action="ppaction://hlinksldjump"/>
          </p:cNvPr>
          <p:cNvSpPr txBox="1">
            <a:spLocks noChangeArrowheads="1"/>
          </p:cNvSpPr>
          <p:nvPr/>
        </p:nvSpPr>
        <p:spPr bwMode="auto">
          <a:xfrm>
            <a:off x="3599310" y="6192321"/>
            <a:ext cx="2667000" cy="457200"/>
          </a:xfrm>
          <a:prstGeom prst="rect">
            <a:avLst/>
          </a:prstGeom>
          <a:noFill/>
          <a:ln w="9525">
            <a:noFill/>
            <a:miter lim="800000"/>
            <a:headEnd/>
            <a:tailEnd/>
          </a:ln>
          <a:effectLst>
            <a:outerShdw dist="35921" dir="2700000" algn="ctr" rotWithShape="0">
              <a:schemeClr val="bg2"/>
            </a:outerShdw>
          </a:effectLst>
        </p:spPr>
        <p:txBody>
          <a:bodyPr>
            <a:spAutoFit/>
          </a:bodyPr>
          <a:lstStyle/>
          <a:p>
            <a:pPr algn="ctr">
              <a:spcBef>
                <a:spcPct val="50000"/>
              </a:spcBef>
              <a:defRPr/>
            </a:pPr>
            <a:r>
              <a:rPr lang="es-ES" sz="2400" b="1" dirty="0">
                <a:solidFill>
                  <a:srgbClr val="CC0000"/>
                </a:solidFill>
                <a:latin typeface="Times New Roman" pitchFamily="18" charset="0"/>
              </a:rPr>
              <a:t>Instrucciones</a:t>
            </a:r>
          </a:p>
        </p:txBody>
      </p:sp>
      <p:sp>
        <p:nvSpPr>
          <p:cNvPr id="3089" name="Text Box 17">
            <a:hlinkClick r:id="rId4" action="ppaction://hlinksldjump"/>
          </p:cNvPr>
          <p:cNvSpPr txBox="1">
            <a:spLocks noChangeArrowheads="1"/>
          </p:cNvSpPr>
          <p:nvPr/>
        </p:nvSpPr>
        <p:spPr bwMode="auto">
          <a:xfrm>
            <a:off x="6482557" y="2419039"/>
            <a:ext cx="2895600" cy="461665"/>
          </a:xfrm>
          <a:prstGeom prst="rect">
            <a:avLst/>
          </a:prstGeom>
          <a:noFill/>
          <a:ln w="9525">
            <a:noFill/>
            <a:miter lim="800000"/>
            <a:headEnd/>
            <a:tailEnd/>
          </a:ln>
          <a:effectLst>
            <a:outerShdw dist="35921" dir="2700000" algn="ctr" rotWithShape="0">
              <a:schemeClr val="bg2"/>
            </a:outerShdw>
          </a:effectLst>
        </p:spPr>
        <p:txBody>
          <a:bodyPr>
            <a:spAutoFit/>
          </a:bodyPr>
          <a:lstStyle/>
          <a:p>
            <a:pPr algn="ctr">
              <a:spcBef>
                <a:spcPct val="50000"/>
              </a:spcBef>
              <a:defRPr/>
            </a:pPr>
            <a:r>
              <a:rPr lang="es-ES" sz="2400" b="1" dirty="0">
                <a:solidFill>
                  <a:srgbClr val="CC0000"/>
                </a:solidFill>
                <a:latin typeface="Times New Roman" pitchFamily="18" charset="0"/>
              </a:rPr>
              <a:t>CPU</a:t>
            </a:r>
          </a:p>
        </p:txBody>
      </p:sp>
      <p:sp>
        <p:nvSpPr>
          <p:cNvPr id="3090" name="Text Box 18">
            <a:hlinkClick r:id="rId5" action="ppaction://hlinksldjump"/>
          </p:cNvPr>
          <p:cNvSpPr txBox="1">
            <a:spLocks noChangeArrowheads="1"/>
          </p:cNvSpPr>
          <p:nvPr/>
        </p:nvSpPr>
        <p:spPr bwMode="auto">
          <a:xfrm>
            <a:off x="251520" y="6065838"/>
            <a:ext cx="2514600" cy="457200"/>
          </a:xfrm>
          <a:prstGeom prst="rect">
            <a:avLst/>
          </a:prstGeom>
          <a:noFill/>
          <a:ln w="9525">
            <a:noFill/>
            <a:miter lim="800000"/>
            <a:headEnd/>
            <a:tailEnd/>
          </a:ln>
          <a:effectLst>
            <a:outerShdw dist="35921" dir="2700000" algn="ctr" rotWithShape="0">
              <a:schemeClr val="bg2"/>
            </a:outerShdw>
          </a:effectLst>
        </p:spPr>
        <p:txBody>
          <a:bodyPr>
            <a:spAutoFit/>
          </a:bodyPr>
          <a:lstStyle/>
          <a:p>
            <a:pPr algn="ctr">
              <a:spcBef>
                <a:spcPct val="50000"/>
              </a:spcBef>
              <a:defRPr/>
            </a:pPr>
            <a:r>
              <a:rPr lang="es-ES" sz="2400" b="1" dirty="0">
                <a:solidFill>
                  <a:srgbClr val="CC0000"/>
                </a:solidFill>
                <a:latin typeface="Times New Roman" pitchFamily="18" charset="0"/>
              </a:rPr>
              <a:t>Memorias</a:t>
            </a:r>
          </a:p>
        </p:txBody>
      </p:sp>
      <p:sp>
        <p:nvSpPr>
          <p:cNvPr id="3091" name="Text Box 19">
            <a:hlinkClick r:id="rId6" action="ppaction://hlinksldjump"/>
          </p:cNvPr>
          <p:cNvSpPr txBox="1">
            <a:spLocks noChangeArrowheads="1"/>
          </p:cNvSpPr>
          <p:nvPr/>
        </p:nvSpPr>
        <p:spPr bwMode="auto">
          <a:xfrm>
            <a:off x="6372225" y="4149725"/>
            <a:ext cx="2971800" cy="830997"/>
          </a:xfrm>
          <a:prstGeom prst="rect">
            <a:avLst/>
          </a:prstGeom>
          <a:noFill/>
          <a:ln w="9525">
            <a:noFill/>
            <a:miter lim="800000"/>
            <a:headEnd/>
            <a:tailEnd/>
          </a:ln>
          <a:effectLst>
            <a:outerShdw dist="35921" dir="2700000" algn="ctr" rotWithShape="0">
              <a:schemeClr val="bg2"/>
            </a:outerShdw>
          </a:effectLst>
        </p:spPr>
        <p:txBody>
          <a:bodyPr>
            <a:spAutoFit/>
          </a:bodyPr>
          <a:lstStyle/>
          <a:p>
            <a:pPr algn="ctr">
              <a:spcBef>
                <a:spcPct val="50000"/>
              </a:spcBef>
              <a:defRPr/>
            </a:pPr>
            <a:r>
              <a:rPr lang="es-ES" sz="2400" b="1" dirty="0">
                <a:solidFill>
                  <a:srgbClr val="CC0000"/>
                </a:solidFill>
                <a:latin typeface="Times New Roman" pitchFamily="18" charset="0"/>
              </a:rPr>
              <a:t>Modos de Direccionamiento</a:t>
            </a:r>
          </a:p>
        </p:txBody>
      </p:sp>
      <p:sp>
        <p:nvSpPr>
          <p:cNvPr id="3092" name="Text Box 20">
            <a:hlinkClick r:id="rId7" action="ppaction://hlinksldjump"/>
          </p:cNvPr>
          <p:cNvSpPr txBox="1">
            <a:spLocks noChangeArrowheads="1"/>
          </p:cNvSpPr>
          <p:nvPr/>
        </p:nvSpPr>
        <p:spPr bwMode="auto">
          <a:xfrm>
            <a:off x="41275" y="474941"/>
            <a:ext cx="2514600" cy="830997"/>
          </a:xfrm>
          <a:prstGeom prst="rect">
            <a:avLst/>
          </a:prstGeom>
          <a:noFill/>
          <a:ln w="9525">
            <a:noFill/>
            <a:miter lim="800000"/>
            <a:headEnd/>
            <a:tailEnd/>
          </a:ln>
          <a:effectLst>
            <a:outerShdw dist="35921" dir="2700000" algn="ctr" rotWithShape="0">
              <a:schemeClr val="bg2"/>
            </a:outerShdw>
          </a:effectLst>
        </p:spPr>
        <p:txBody>
          <a:bodyPr>
            <a:spAutoFit/>
          </a:bodyPr>
          <a:lstStyle/>
          <a:p>
            <a:pPr algn="ctr">
              <a:spcBef>
                <a:spcPct val="50000"/>
              </a:spcBef>
              <a:defRPr/>
            </a:pPr>
            <a:r>
              <a:rPr lang="es-ES" sz="2400" b="1" dirty="0">
                <a:solidFill>
                  <a:srgbClr val="CC0000"/>
                </a:solidFill>
                <a:latin typeface="Times New Roman" pitchFamily="18" charset="0"/>
              </a:rPr>
              <a:t>Periféricos y Unidades de E/S</a:t>
            </a:r>
          </a:p>
        </p:txBody>
      </p:sp>
      <p:pic>
        <p:nvPicPr>
          <p:cNvPr id="3081" name="Picture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665" y="2205038"/>
            <a:ext cx="4969024" cy="3690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11 CuadroTexto"/>
          <p:cNvSpPr txBox="1"/>
          <p:nvPr/>
        </p:nvSpPr>
        <p:spPr>
          <a:xfrm>
            <a:off x="1691680" y="1410713"/>
            <a:ext cx="5760639" cy="584775"/>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scene3d>
              <a:camera prst="perspectiveRelaxedModerately"/>
              <a:lightRig rig="threePt" dir="t"/>
            </a:scene3d>
          </a:bodyPr>
          <a:lstStyle/>
          <a:p>
            <a:pPr algn="ctr">
              <a:defRPr/>
            </a:pPr>
            <a:r>
              <a:rPr lang="es-ES" sz="3200" b="1" dirty="0">
                <a:ln w="12700">
                  <a:solidFill>
                    <a:schemeClr val="tx2">
                      <a:satMod val="155000"/>
                    </a:schemeClr>
                  </a:solidFill>
                  <a:prstDash val="solid"/>
                </a:ln>
                <a:solidFill>
                  <a:srgbClr val="002060"/>
                </a:solidFill>
                <a:effectLst>
                  <a:outerShdw blurRad="41275" dist="20320" dir="1800000" algn="tl" rotWithShape="0">
                    <a:srgbClr val="000000">
                      <a:alpha val="40000"/>
                    </a:srgbClr>
                  </a:outerShdw>
                </a:effectLst>
              </a:rPr>
              <a:t>Introducción al Hardware</a:t>
            </a:r>
            <a:endParaRPr lang="es-AR" sz="3200" b="1" dirty="0">
              <a:ln w="12700">
                <a:solidFill>
                  <a:schemeClr val="tx2">
                    <a:satMod val="155000"/>
                  </a:schemeClr>
                </a:solidFill>
                <a:prstDash val="solid"/>
              </a:ln>
              <a:solidFill>
                <a:srgbClr val="002060"/>
              </a:solidFill>
              <a:effectLst>
                <a:outerShdw blurRad="41275" dist="20320" dir="1800000" algn="tl" rotWithShape="0">
                  <a:srgbClr val="000000">
                    <a:alpha val="40000"/>
                  </a:srgbClr>
                </a:outerShdw>
              </a:effectLst>
            </a:endParaRPr>
          </a:p>
        </p:txBody>
      </p:sp>
      <p:cxnSp>
        <p:nvCxnSpPr>
          <p:cNvPr id="3" name="Conector recto de flecha 2"/>
          <p:cNvCxnSpPr/>
          <p:nvPr/>
        </p:nvCxnSpPr>
        <p:spPr>
          <a:xfrm>
            <a:off x="827584" y="1410713"/>
            <a:ext cx="3096344" cy="2739012"/>
          </a:xfrm>
          <a:prstGeom prst="straightConnector1">
            <a:avLst/>
          </a:prstGeom>
          <a:ln cap="rnd">
            <a:tailEnd type="triangle"/>
          </a:ln>
        </p:spPr>
        <p:style>
          <a:lnRef idx="3">
            <a:schemeClr val="accent4"/>
          </a:lnRef>
          <a:fillRef idx="0">
            <a:schemeClr val="accent4"/>
          </a:fillRef>
          <a:effectRef idx="2">
            <a:schemeClr val="accent4"/>
          </a:effectRef>
          <a:fontRef idx="minor">
            <a:schemeClr val="tx1"/>
          </a:fontRef>
        </p:style>
      </p:cxnSp>
      <p:cxnSp>
        <p:nvCxnSpPr>
          <p:cNvPr id="14" name="Conector recto de flecha 13"/>
          <p:cNvCxnSpPr/>
          <p:nvPr/>
        </p:nvCxnSpPr>
        <p:spPr>
          <a:xfrm flipH="1">
            <a:off x="1298575" y="3255542"/>
            <a:ext cx="2433070" cy="2810296"/>
          </a:xfrm>
          <a:prstGeom prst="straightConnector1">
            <a:avLst/>
          </a:prstGeom>
          <a:ln cap="rnd">
            <a:tailEnd type="triangle"/>
          </a:ln>
        </p:spPr>
        <p:style>
          <a:lnRef idx="3">
            <a:schemeClr val="accent4"/>
          </a:lnRef>
          <a:fillRef idx="0">
            <a:schemeClr val="accent4"/>
          </a:fillRef>
          <a:effectRef idx="2">
            <a:schemeClr val="accent4"/>
          </a:effectRef>
          <a:fontRef idx="minor">
            <a:schemeClr val="tx1"/>
          </a:fontRef>
        </p:style>
      </p:cxnSp>
      <p:cxnSp>
        <p:nvCxnSpPr>
          <p:cNvPr id="17" name="Conector recto de flecha 16"/>
          <p:cNvCxnSpPr/>
          <p:nvPr/>
        </p:nvCxnSpPr>
        <p:spPr>
          <a:xfrm>
            <a:off x="3923928" y="2577233"/>
            <a:ext cx="3528391" cy="521566"/>
          </a:xfrm>
          <a:prstGeom prst="straightConnector1">
            <a:avLst/>
          </a:prstGeom>
          <a:ln cap="rnd">
            <a:tailEnd type="triangle"/>
          </a:ln>
        </p:spPr>
        <p:style>
          <a:lnRef idx="3">
            <a:schemeClr val="accent4"/>
          </a:lnRef>
          <a:fillRef idx="0">
            <a:schemeClr val="accent4"/>
          </a:fillRef>
          <a:effectRef idx="2">
            <a:schemeClr val="accent4"/>
          </a:effectRef>
          <a:fontRef idx="minor">
            <a:schemeClr val="tx1"/>
          </a:fontRef>
        </p:style>
      </p:cxnSp>
      <p:cxnSp>
        <p:nvCxnSpPr>
          <p:cNvPr id="18" name="Conector recto de flecha 17"/>
          <p:cNvCxnSpPr/>
          <p:nvPr/>
        </p:nvCxnSpPr>
        <p:spPr>
          <a:xfrm flipH="1" flipV="1">
            <a:off x="3230054" y="3229296"/>
            <a:ext cx="3535726" cy="1144057"/>
          </a:xfrm>
          <a:prstGeom prst="straightConnector1">
            <a:avLst/>
          </a:prstGeom>
          <a:ln cap="rnd">
            <a:tailEnd type="triangle"/>
          </a:ln>
        </p:spPr>
        <p:style>
          <a:lnRef idx="3">
            <a:schemeClr val="accent4"/>
          </a:lnRef>
          <a:fillRef idx="0">
            <a:schemeClr val="accent4"/>
          </a:fillRef>
          <a:effectRef idx="2">
            <a:schemeClr val="accent4"/>
          </a:effectRef>
          <a:fontRef idx="minor">
            <a:schemeClr val="tx1"/>
          </a:fontRef>
        </p:style>
      </p:cxnSp>
      <p:cxnSp>
        <p:nvCxnSpPr>
          <p:cNvPr id="25" name="Conector recto de flecha 24"/>
          <p:cNvCxnSpPr/>
          <p:nvPr/>
        </p:nvCxnSpPr>
        <p:spPr>
          <a:xfrm>
            <a:off x="3419872" y="4276208"/>
            <a:ext cx="504056" cy="1561075"/>
          </a:xfrm>
          <a:prstGeom prst="straightConnector1">
            <a:avLst/>
          </a:prstGeom>
          <a:ln cap="rnd">
            <a:tailEnd type="triangle"/>
          </a:ln>
        </p:spPr>
        <p:style>
          <a:lnRef idx="3">
            <a:schemeClr val="accent4"/>
          </a:lnRef>
          <a:fillRef idx="0">
            <a:schemeClr val="accent4"/>
          </a:fillRef>
          <a:effectRef idx="2">
            <a:schemeClr val="accent4"/>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09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09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08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08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0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8" grpId="0"/>
      <p:bldP spid="3089" grpId="0"/>
      <p:bldP spid="3090" grpId="0"/>
      <p:bldP spid="3091" grpId="0"/>
      <p:bldP spid="309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51520" y="260648"/>
            <a:ext cx="5698976" cy="1139825"/>
          </a:xfrm>
        </p:spPr>
        <p:txBody>
          <a:bodyPr/>
          <a:lstStyle/>
          <a:p>
            <a:pPr algn="l" eaLnBrk="1" hangingPunct="1">
              <a:defRPr/>
            </a:pPr>
            <a:r>
              <a:rPr lang="es-ES" sz="5000" b="1" dirty="0"/>
              <a:t>MEMORIA RAM</a:t>
            </a:r>
            <a:endParaRPr lang="es-AR" sz="5000" b="1" dirty="0"/>
          </a:p>
        </p:txBody>
      </p:sp>
      <p:sp>
        <p:nvSpPr>
          <p:cNvPr id="32771" name="Rectangle 3"/>
          <p:cNvSpPr>
            <a:spLocks noGrp="1" noChangeArrowheads="1"/>
          </p:cNvSpPr>
          <p:nvPr>
            <p:ph type="body" sz="half" idx="1"/>
          </p:nvPr>
        </p:nvSpPr>
        <p:spPr>
          <a:xfrm>
            <a:off x="467544" y="1628775"/>
            <a:ext cx="5328592" cy="3888457"/>
          </a:xfrm>
        </p:spPr>
        <p:txBody>
          <a:bodyPr>
            <a:normAutofit/>
          </a:bodyPr>
          <a:lstStyle/>
          <a:p>
            <a:pPr eaLnBrk="1" hangingPunct="1">
              <a:defRPr/>
            </a:pPr>
            <a:r>
              <a:rPr lang="es-ES" sz="2800" dirty="0"/>
              <a:t>Tecnología de semiconductores</a:t>
            </a:r>
          </a:p>
          <a:p>
            <a:pPr eaLnBrk="1" hangingPunct="1">
              <a:defRPr/>
            </a:pPr>
            <a:r>
              <a:rPr lang="es-ES" sz="2800" dirty="0"/>
              <a:t>Son del tipo </a:t>
            </a:r>
            <a:r>
              <a:rPr lang="en-US" sz="2800" dirty="0"/>
              <a:t>Read</a:t>
            </a:r>
            <a:r>
              <a:rPr lang="es-ES" sz="2800" dirty="0"/>
              <a:t> / </a:t>
            </a:r>
            <a:r>
              <a:rPr lang="en-US" sz="2800" dirty="0"/>
              <a:t>Write</a:t>
            </a:r>
          </a:p>
          <a:p>
            <a:pPr eaLnBrk="1" hangingPunct="1">
              <a:defRPr/>
            </a:pPr>
            <a:r>
              <a:rPr lang="es-AR" sz="2800" dirty="0"/>
              <a:t>Aparecen</a:t>
            </a:r>
            <a:r>
              <a:rPr lang="en-US" sz="2800" dirty="0"/>
              <a:t> en el </a:t>
            </a:r>
            <a:r>
              <a:rPr lang="es-AR" sz="2800" dirty="0"/>
              <a:t>año</a:t>
            </a:r>
            <a:r>
              <a:rPr lang="en-US" sz="2800" dirty="0"/>
              <a:t> 1970 </a:t>
            </a:r>
          </a:p>
          <a:p>
            <a:pPr eaLnBrk="1" hangingPunct="1">
              <a:defRPr/>
            </a:pPr>
            <a:r>
              <a:rPr lang="en-US" sz="2800" dirty="0"/>
              <a:t>Su </a:t>
            </a:r>
            <a:r>
              <a:rPr lang="en-US" sz="2800" dirty="0" err="1"/>
              <a:t>tamaño</a:t>
            </a:r>
            <a:r>
              <a:rPr lang="en-US" sz="2800" dirty="0"/>
              <a:t> era 1Kb</a:t>
            </a:r>
          </a:p>
          <a:p>
            <a:pPr eaLnBrk="1" hangingPunct="1">
              <a:defRPr/>
            </a:pPr>
            <a:r>
              <a:rPr lang="en-US" sz="2800" dirty="0" err="1"/>
              <a:t>Velocidad</a:t>
            </a:r>
            <a:endParaRPr lang="en-US" sz="2800" dirty="0"/>
          </a:p>
          <a:p>
            <a:pPr eaLnBrk="1" hangingPunct="1">
              <a:defRPr/>
            </a:pPr>
            <a:r>
              <a:rPr lang="en-US" sz="2800" dirty="0" err="1"/>
              <a:t>Tiempo</a:t>
            </a:r>
            <a:r>
              <a:rPr lang="en-US" sz="2800" dirty="0"/>
              <a:t> de I/O</a:t>
            </a:r>
          </a:p>
          <a:p>
            <a:pPr eaLnBrk="1" hangingPunct="1">
              <a:defRPr/>
            </a:pPr>
            <a:r>
              <a:rPr lang="en-US" sz="2800" dirty="0" err="1"/>
              <a:t>Capacidad</a:t>
            </a:r>
            <a:endParaRPr lang="en-US" sz="2800" dirty="0"/>
          </a:p>
        </p:txBody>
      </p:sp>
      <p:graphicFrame>
        <p:nvGraphicFramePr>
          <p:cNvPr id="32826" name="Group 58"/>
          <p:cNvGraphicFramePr>
            <a:graphicFrameLocks noGrp="1"/>
          </p:cNvGraphicFramePr>
          <p:nvPr>
            <p:ph sz="half" idx="2"/>
            <p:extLst/>
          </p:nvPr>
        </p:nvGraphicFramePr>
        <p:xfrm>
          <a:off x="5940152" y="404664"/>
          <a:ext cx="3096344" cy="4816038"/>
        </p:xfrm>
        <a:graphic>
          <a:graphicData uri="http://schemas.openxmlformats.org/drawingml/2006/table">
            <a:tbl>
              <a:tblPr/>
              <a:tblGrid>
                <a:gridCol w="3096344">
                  <a:extLst>
                    <a:ext uri="{9D8B030D-6E8A-4147-A177-3AD203B41FA5}">
                      <a16:colId xmlns:a16="http://schemas.microsoft.com/office/drawing/2014/main" val="20000"/>
                    </a:ext>
                  </a:extLst>
                </a:gridCol>
              </a:tblGrid>
              <a:tr h="8654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2800" b="1" i="0" u="none" strike="noStrike" cap="none" normalizeH="0" baseline="0" dirty="0">
                          <a:ln>
                            <a:noFill/>
                          </a:ln>
                          <a:solidFill>
                            <a:srgbClr val="66FFFF"/>
                          </a:solidFill>
                          <a:effectLst>
                            <a:outerShdw blurRad="38100" dist="38100" dir="2700000" algn="tl">
                              <a:srgbClr val="000000"/>
                            </a:outerShdw>
                          </a:effectLst>
                          <a:latin typeface="Tahoma" pitchFamily="34" charset="0"/>
                        </a:rPr>
                        <a:t>DIMM</a:t>
                      </a:r>
                      <a:endParaRPr kumimoji="0" lang="es-AR" sz="2800" b="1" i="0" u="none" strike="noStrike" cap="none" normalizeH="0" baseline="0" dirty="0">
                        <a:ln>
                          <a:noFill/>
                        </a:ln>
                        <a:solidFill>
                          <a:srgbClr val="66FFFF"/>
                        </a:solidFill>
                        <a:effectLst>
                          <a:outerShdw blurRad="38100" dist="38100" dir="2700000" algn="tl">
                            <a:srgbClr val="000000"/>
                          </a:outerShdw>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6275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2800" b="1" i="0" u="none" strike="noStrike" cap="none" normalizeH="0" baseline="0" dirty="0">
                          <a:ln>
                            <a:noFill/>
                          </a:ln>
                          <a:solidFill>
                            <a:srgbClr val="66FFFF"/>
                          </a:solidFill>
                          <a:effectLst>
                            <a:outerShdw blurRad="38100" dist="38100" dir="2700000" algn="tl">
                              <a:srgbClr val="000000"/>
                            </a:outerShdw>
                          </a:effectLst>
                          <a:latin typeface="Tahoma" pitchFamily="34" charset="0"/>
                        </a:rPr>
                        <a:t>SIMM</a:t>
                      </a:r>
                      <a:endParaRPr kumimoji="0" lang="es-AR" sz="2800" b="1" i="0" u="none" strike="noStrike" cap="none" normalizeH="0" baseline="0" dirty="0">
                        <a:ln>
                          <a:noFill/>
                        </a:ln>
                        <a:solidFill>
                          <a:srgbClr val="66FFFF"/>
                        </a:solidFill>
                        <a:effectLst>
                          <a:outerShdw blurRad="38100" dist="38100" dir="2700000" algn="tl">
                            <a:srgbClr val="000000"/>
                          </a:outerShdw>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008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2800" b="1" i="0" u="none" strike="noStrike" cap="none" normalizeH="0" baseline="0" dirty="0">
                          <a:ln>
                            <a:noFill/>
                          </a:ln>
                          <a:solidFill>
                            <a:srgbClr val="66FFFF"/>
                          </a:solidFill>
                          <a:effectLst>
                            <a:outerShdw blurRad="38100" dist="38100" dir="2700000" algn="tl">
                              <a:srgbClr val="000000"/>
                            </a:outerShdw>
                          </a:effectLst>
                          <a:latin typeface="Tahoma" pitchFamily="34" charset="0"/>
                        </a:rPr>
                        <a:t>SDRAM</a:t>
                      </a:r>
                      <a:endParaRPr kumimoji="0" lang="es-AR" sz="2800" b="1" i="0" u="none" strike="noStrike" cap="none" normalizeH="0" baseline="0" dirty="0">
                        <a:ln>
                          <a:noFill/>
                        </a:ln>
                        <a:solidFill>
                          <a:srgbClr val="66FFFF"/>
                        </a:solidFill>
                        <a:effectLst>
                          <a:outerShdw blurRad="38100" dist="38100" dir="2700000" algn="tl">
                            <a:srgbClr val="000000"/>
                          </a:outerShdw>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89684">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2800" b="1" i="0" u="none" strike="noStrike" cap="none" normalizeH="0" baseline="0" dirty="0">
                          <a:ln>
                            <a:noFill/>
                          </a:ln>
                          <a:solidFill>
                            <a:srgbClr val="66FFFF"/>
                          </a:solidFill>
                          <a:effectLst>
                            <a:outerShdw blurRad="38100" dist="38100" dir="2700000" algn="tl">
                              <a:srgbClr val="000000"/>
                            </a:outerShdw>
                          </a:effectLst>
                          <a:latin typeface="Tahoma" pitchFamily="34" charset="0"/>
                        </a:rPr>
                        <a:t>PC100/133...</a:t>
                      </a:r>
                      <a:endParaRPr kumimoji="0" lang="es-AR" sz="2800" b="1" i="0" u="none" strike="noStrike" cap="none" normalizeH="0" baseline="0" dirty="0">
                        <a:ln>
                          <a:noFill/>
                        </a:ln>
                        <a:solidFill>
                          <a:srgbClr val="66FFFF"/>
                        </a:solidFill>
                        <a:effectLst>
                          <a:outerShdw blurRad="38100" dist="38100" dir="2700000" algn="tl">
                            <a:srgbClr val="000000"/>
                          </a:outerShdw>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3904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2800" b="1" i="0" u="none" strike="noStrike" cap="none" normalizeH="0" baseline="0" dirty="0">
                          <a:ln>
                            <a:noFill/>
                          </a:ln>
                          <a:solidFill>
                            <a:srgbClr val="66FFFF"/>
                          </a:solidFill>
                          <a:effectLst>
                            <a:outerShdw blurRad="38100" dist="38100" dir="2700000" algn="tl">
                              <a:srgbClr val="000000"/>
                            </a:outerShdw>
                          </a:effectLst>
                          <a:latin typeface="Tahoma" pitchFamily="34" charset="0"/>
                        </a:rPr>
                        <a:t>DDR200/400..</a:t>
                      </a:r>
                      <a:endParaRPr kumimoji="0" lang="es-AR" sz="2800" b="1" i="0" u="none" strike="noStrike" cap="none" normalizeH="0" baseline="0" dirty="0">
                        <a:ln>
                          <a:noFill/>
                        </a:ln>
                        <a:solidFill>
                          <a:srgbClr val="66FFFF"/>
                        </a:solidFill>
                        <a:effectLst>
                          <a:outerShdw blurRad="38100" dist="38100" dir="2700000" algn="tl">
                            <a:srgbClr val="000000"/>
                          </a:outerShdw>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39041">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AR" sz="2800" b="1" i="0" u="none" strike="noStrike" cap="none" normalizeH="0" baseline="0" dirty="0">
                          <a:ln>
                            <a:noFill/>
                          </a:ln>
                          <a:solidFill>
                            <a:srgbClr val="66FFFF"/>
                          </a:solidFill>
                          <a:effectLst>
                            <a:outerShdw blurRad="38100" dist="38100" dir="2700000" algn="tl">
                              <a:srgbClr val="000000"/>
                            </a:outerShdw>
                          </a:effectLst>
                          <a:latin typeface="Tahoma" pitchFamily="34" charset="0"/>
                        </a:rPr>
                        <a:t>DDR3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5387623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411413" y="404813"/>
            <a:ext cx="6400800" cy="1219200"/>
          </a:xfrm>
        </p:spPr>
        <p:txBody>
          <a:bodyPr>
            <a:normAutofit fontScale="90000"/>
          </a:bodyPr>
          <a:lstStyle/>
          <a:p>
            <a:pPr algn="ctr" eaLnBrk="1" hangingPunct="1">
              <a:defRPr/>
            </a:pPr>
            <a:r>
              <a:rPr lang="es-ES" sz="4400" b="1">
                <a:solidFill>
                  <a:srgbClr val="00FF00"/>
                </a:solidFill>
                <a:effectLst>
                  <a:outerShdw blurRad="38100" dist="38100" dir="2700000" algn="tl">
                    <a:srgbClr val="000000"/>
                  </a:outerShdw>
                </a:effectLst>
              </a:rPr>
              <a:t>SIMM </a:t>
            </a:r>
            <a:br>
              <a:rPr lang="es-ES" sz="4400" b="1">
                <a:solidFill>
                  <a:srgbClr val="00FF00"/>
                </a:solidFill>
                <a:effectLst>
                  <a:outerShdw blurRad="38100" dist="38100" dir="2700000" algn="tl">
                    <a:srgbClr val="000000"/>
                  </a:outerShdw>
                </a:effectLst>
              </a:rPr>
            </a:br>
            <a:r>
              <a:rPr lang="es-AR" sz="4400" b="1">
                <a:solidFill>
                  <a:srgbClr val="00FF00"/>
                </a:solidFill>
                <a:effectLst>
                  <a:outerShdw blurRad="38100" dist="38100" dir="2700000" algn="tl">
                    <a:srgbClr val="000000"/>
                  </a:outerShdw>
                </a:effectLst>
              </a:rPr>
              <a:t>Single in-line Memory Module</a:t>
            </a:r>
            <a:r>
              <a:rPr lang="es-AR" sz="3200">
                <a:effectLst>
                  <a:outerShdw blurRad="38100" dist="38100" dir="2700000" algn="tl">
                    <a:srgbClr val="000000"/>
                  </a:outerShdw>
                </a:effectLst>
              </a:rPr>
              <a:t> </a:t>
            </a:r>
          </a:p>
        </p:txBody>
      </p:sp>
      <p:sp>
        <p:nvSpPr>
          <p:cNvPr id="40963" name="Rectangle 3"/>
          <p:cNvSpPr>
            <a:spLocks noGrp="1" noChangeArrowheads="1"/>
          </p:cNvSpPr>
          <p:nvPr>
            <p:ph type="body" sz="half" idx="1"/>
          </p:nvPr>
        </p:nvSpPr>
        <p:spPr>
          <a:xfrm>
            <a:off x="2411413" y="2205038"/>
            <a:ext cx="5949950" cy="719137"/>
          </a:xfrm>
        </p:spPr>
        <p:txBody>
          <a:bodyPr/>
          <a:lstStyle/>
          <a:p>
            <a:pPr eaLnBrk="1" hangingPunct="1">
              <a:defRPr/>
            </a:pPr>
            <a:r>
              <a:rPr lang="es-ES" sz="2800">
                <a:effectLst>
                  <a:outerShdw blurRad="38100" dist="38100" dir="2700000" algn="tl">
                    <a:srgbClr val="000000"/>
                  </a:outerShdw>
                </a:effectLst>
              </a:rPr>
              <a:t>Venían de 32 pines</a:t>
            </a:r>
          </a:p>
          <a:p>
            <a:pPr eaLnBrk="1" hangingPunct="1">
              <a:buFont typeface="Wingdings" pitchFamily="2" charset="2"/>
              <a:buNone/>
              <a:defRPr/>
            </a:pPr>
            <a:endParaRPr lang="es-AR" sz="2800">
              <a:effectLst>
                <a:outerShdw blurRad="38100" dist="38100" dir="2700000" algn="tl">
                  <a:srgbClr val="000000"/>
                </a:outerShdw>
              </a:effectLst>
            </a:endParaRPr>
          </a:p>
        </p:txBody>
      </p:sp>
      <p:pic>
        <p:nvPicPr>
          <p:cNvPr id="29700" name="Picture 4" descr="SIMM 32 Pines"/>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419475" y="3357563"/>
            <a:ext cx="4176713" cy="3132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46073117"/>
      </p:ext>
    </p:extLst>
  </p:cSld>
  <p:clrMapOvr>
    <a:masterClrMapping/>
  </p:clrMapOvr>
  <p:transition spd="slow">
    <p:dissolv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pPr algn="ctr" eaLnBrk="1" hangingPunct="1">
              <a:defRPr/>
            </a:pPr>
            <a:r>
              <a:rPr lang="es-ES" b="1"/>
              <a:t>SIMM </a:t>
            </a:r>
            <a:endParaRPr lang="es-AR"/>
          </a:p>
        </p:txBody>
      </p:sp>
      <p:sp>
        <p:nvSpPr>
          <p:cNvPr id="82947" name="Rectangle 3"/>
          <p:cNvSpPr>
            <a:spLocks noGrp="1" noChangeArrowheads="1"/>
          </p:cNvSpPr>
          <p:nvPr>
            <p:ph type="body" sz="half" idx="1"/>
          </p:nvPr>
        </p:nvSpPr>
        <p:spPr>
          <a:xfrm>
            <a:off x="2484438" y="1628775"/>
            <a:ext cx="5832475" cy="792163"/>
          </a:xfrm>
        </p:spPr>
        <p:txBody>
          <a:bodyPr/>
          <a:lstStyle/>
          <a:p>
            <a:pPr eaLnBrk="1" hangingPunct="1">
              <a:defRPr/>
            </a:pPr>
            <a:r>
              <a:rPr lang="es-ES" sz="2800"/>
              <a:t>Venían de 72 pines</a:t>
            </a:r>
          </a:p>
          <a:p>
            <a:pPr eaLnBrk="1" hangingPunct="1">
              <a:defRPr/>
            </a:pPr>
            <a:endParaRPr lang="es-AR" sz="2800"/>
          </a:p>
        </p:txBody>
      </p:sp>
      <p:pic>
        <p:nvPicPr>
          <p:cNvPr id="30724" name="Picture 5" descr="SIMM 72 Pines"/>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627312" y="2593974"/>
            <a:ext cx="6095471" cy="385936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39384901"/>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438400" y="228600"/>
            <a:ext cx="6400800" cy="1905000"/>
          </a:xfrm>
        </p:spPr>
        <p:txBody>
          <a:bodyPr>
            <a:normAutofit/>
          </a:bodyPr>
          <a:lstStyle/>
          <a:p>
            <a:pPr algn="ctr" eaLnBrk="1" hangingPunct="1">
              <a:defRPr/>
            </a:pPr>
            <a:r>
              <a:rPr lang="es-ES" sz="4400" b="1">
                <a:solidFill>
                  <a:srgbClr val="00FF00"/>
                </a:solidFill>
                <a:effectLst>
                  <a:outerShdw blurRad="38100" dist="38100" dir="2700000" algn="tl">
                    <a:srgbClr val="000000"/>
                  </a:outerShdw>
                </a:effectLst>
              </a:rPr>
              <a:t>DIMM </a:t>
            </a:r>
            <a:br>
              <a:rPr lang="es-ES" sz="4400" b="1">
                <a:solidFill>
                  <a:srgbClr val="00FF00"/>
                </a:solidFill>
                <a:effectLst>
                  <a:outerShdw blurRad="38100" dist="38100" dir="2700000" algn="tl">
                    <a:srgbClr val="000000"/>
                  </a:outerShdw>
                </a:effectLst>
              </a:rPr>
            </a:br>
            <a:r>
              <a:rPr lang="es-ES" sz="4000" b="1">
                <a:solidFill>
                  <a:srgbClr val="00FF00"/>
                </a:solidFill>
                <a:effectLst>
                  <a:outerShdw blurRad="38100" dist="38100" dir="2700000" algn="tl">
                    <a:srgbClr val="000000"/>
                  </a:outerShdw>
                </a:effectLst>
              </a:rPr>
              <a:t>Dual In-line Memory Module</a:t>
            </a:r>
            <a:r>
              <a:rPr lang="es-ES" sz="4400" b="1">
                <a:solidFill>
                  <a:srgbClr val="00FF00"/>
                </a:solidFill>
                <a:effectLst>
                  <a:outerShdw blurRad="38100" dist="38100" dir="2700000" algn="tl">
                    <a:srgbClr val="000000"/>
                  </a:outerShdw>
                </a:effectLst>
              </a:rPr>
              <a:t> </a:t>
            </a:r>
            <a:r>
              <a:rPr lang="es-AR" sz="3200" b="1">
                <a:solidFill>
                  <a:srgbClr val="6600CC"/>
                </a:solidFill>
                <a:effectLst>
                  <a:outerShdw blurRad="38100" dist="38100" dir="2700000" algn="tl">
                    <a:srgbClr val="000000"/>
                  </a:outerShdw>
                </a:effectLst>
              </a:rPr>
              <a:t/>
            </a:r>
            <a:br>
              <a:rPr lang="es-AR" sz="3200" b="1">
                <a:solidFill>
                  <a:srgbClr val="6600CC"/>
                </a:solidFill>
                <a:effectLst>
                  <a:outerShdw blurRad="38100" dist="38100" dir="2700000" algn="tl">
                    <a:srgbClr val="000000"/>
                  </a:outerShdw>
                </a:effectLst>
              </a:rPr>
            </a:br>
            <a:endParaRPr lang="es-AR" sz="3200" b="1">
              <a:solidFill>
                <a:srgbClr val="6600CC"/>
              </a:solidFill>
              <a:effectLst>
                <a:outerShdw blurRad="38100" dist="38100" dir="2700000" algn="tl">
                  <a:srgbClr val="000000"/>
                </a:outerShdw>
              </a:effectLst>
            </a:endParaRPr>
          </a:p>
        </p:txBody>
      </p:sp>
      <p:sp>
        <p:nvSpPr>
          <p:cNvPr id="39939" name="Rectangle 3"/>
          <p:cNvSpPr>
            <a:spLocks noGrp="1" noChangeArrowheads="1"/>
          </p:cNvSpPr>
          <p:nvPr>
            <p:ph type="body" sz="half" idx="1"/>
          </p:nvPr>
        </p:nvSpPr>
        <p:spPr>
          <a:xfrm>
            <a:off x="2411413" y="2133600"/>
            <a:ext cx="6121400" cy="576263"/>
          </a:xfrm>
        </p:spPr>
        <p:txBody>
          <a:bodyPr>
            <a:normAutofit/>
          </a:bodyPr>
          <a:lstStyle/>
          <a:p>
            <a:pPr eaLnBrk="1" hangingPunct="1">
              <a:defRPr/>
            </a:pPr>
            <a:r>
              <a:rPr lang="es-ES" sz="2800">
                <a:effectLst>
                  <a:outerShdw blurRad="38100" dist="38100" dir="2700000" algn="tl">
                    <a:srgbClr val="000000"/>
                  </a:outerShdw>
                </a:effectLst>
              </a:rPr>
              <a:t>Tienen 168 contactos (pines)</a:t>
            </a:r>
            <a:endParaRPr lang="es-AR" sz="2800">
              <a:effectLst>
                <a:outerShdw blurRad="38100" dist="38100" dir="2700000" algn="tl">
                  <a:srgbClr val="000000"/>
                </a:outerShdw>
              </a:effectLst>
            </a:endParaRPr>
          </a:p>
        </p:txBody>
      </p:sp>
      <p:pic>
        <p:nvPicPr>
          <p:cNvPr id="31748" name="Picture 7" descr="DIMM 168 Pines - SDRAM"/>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484438" y="2924175"/>
            <a:ext cx="5975350" cy="37830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7014856"/>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normAutofit/>
          </a:bodyPr>
          <a:lstStyle/>
          <a:p>
            <a:pPr algn="ctr" eaLnBrk="1" hangingPunct="1">
              <a:defRPr/>
            </a:pPr>
            <a:r>
              <a:rPr lang="pt-BR" sz="4000" b="1">
                <a:solidFill>
                  <a:srgbClr val="6600CC"/>
                </a:solidFill>
                <a:effectLst>
                  <a:outerShdw blurRad="38100" dist="38100" dir="2700000" algn="tl">
                    <a:srgbClr val="000000"/>
                  </a:outerShdw>
                </a:effectLst>
              </a:rPr>
              <a:t>DIMM - SDRAM EDO DRAM</a:t>
            </a:r>
            <a:endParaRPr lang="es-AR" sz="4000" b="1">
              <a:solidFill>
                <a:srgbClr val="6600CC"/>
              </a:solidFill>
              <a:effectLst>
                <a:outerShdw blurRad="38100" dist="38100" dir="2700000" algn="tl">
                  <a:srgbClr val="000000"/>
                </a:outerShdw>
              </a:effectLst>
            </a:endParaRPr>
          </a:p>
        </p:txBody>
      </p:sp>
      <p:pic>
        <p:nvPicPr>
          <p:cNvPr id="32771" name="Picture 4" descr="DIMM 168 Pines - SDRAM EDO DRAM"/>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286125" y="3048794"/>
            <a:ext cx="2571750" cy="1905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6024" name="Text Box 8"/>
          <p:cNvSpPr txBox="1">
            <a:spLocks noChangeArrowheads="1"/>
          </p:cNvSpPr>
          <p:nvPr/>
        </p:nvSpPr>
        <p:spPr bwMode="auto">
          <a:xfrm>
            <a:off x="2751138" y="1619250"/>
            <a:ext cx="30924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s-ES" sz="3200">
                <a:effectLst>
                  <a:outerShdw blurRad="38100" dist="38100" dir="2700000" algn="tl">
                    <a:srgbClr val="000000"/>
                  </a:outerShdw>
                </a:effectLst>
              </a:rPr>
              <a:t>Tenía 168 pines</a:t>
            </a:r>
            <a:endParaRPr lang="es-AR" sz="3200">
              <a:effectLst>
                <a:outerShdw blurRad="38100" dist="38100" dir="2700000" algn="tl">
                  <a:srgbClr val="000000"/>
                </a:outerShdw>
              </a:effectLst>
            </a:endParaRPr>
          </a:p>
        </p:txBody>
      </p:sp>
    </p:spTree>
    <p:extLst>
      <p:ext uri="{BB962C8B-B14F-4D97-AF65-F5344CB8AC3E}">
        <p14:creationId xmlns:p14="http://schemas.microsoft.com/office/powerpoint/2010/main" val="10138490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784732" y="399042"/>
            <a:ext cx="6589199" cy="1280890"/>
          </a:xfrm>
        </p:spPr>
        <p:txBody>
          <a:bodyPr/>
          <a:lstStyle/>
          <a:p>
            <a:pPr algn="ctr" eaLnBrk="1" hangingPunct="1">
              <a:defRPr/>
            </a:pPr>
            <a:r>
              <a:rPr lang="es-ES" sz="4800" b="1" dirty="0">
                <a:solidFill>
                  <a:srgbClr val="00FF00"/>
                </a:solidFill>
                <a:effectLst>
                  <a:outerShdw blurRad="38100" dist="38100" dir="2700000" algn="tl">
                    <a:srgbClr val="000000"/>
                  </a:outerShdw>
                </a:effectLst>
              </a:rPr>
              <a:t>MEMORIA RIMM</a:t>
            </a:r>
            <a:endParaRPr lang="es-AR" sz="4800" b="1" dirty="0">
              <a:solidFill>
                <a:srgbClr val="00FF00"/>
              </a:solidFill>
              <a:effectLst>
                <a:outerShdw blurRad="38100" dist="38100" dir="2700000" algn="tl">
                  <a:srgbClr val="000000"/>
                </a:outerShdw>
              </a:effectLst>
            </a:endParaRPr>
          </a:p>
        </p:txBody>
      </p:sp>
      <p:sp>
        <p:nvSpPr>
          <p:cNvPr id="47110" name="Text Box 6"/>
          <p:cNvSpPr txBox="1">
            <a:spLocks noChangeArrowheads="1"/>
          </p:cNvSpPr>
          <p:nvPr/>
        </p:nvSpPr>
        <p:spPr bwMode="auto">
          <a:xfrm>
            <a:off x="2855005" y="2940259"/>
            <a:ext cx="44486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defRPr/>
            </a:pPr>
            <a:r>
              <a:rPr lang="es-AR" sz="3200" dirty="0">
                <a:solidFill>
                  <a:srgbClr val="66FFFF"/>
                </a:solidFill>
                <a:effectLst>
                  <a:outerShdw blurRad="38100" dist="38100" dir="2700000" algn="tl">
                    <a:srgbClr val="000000"/>
                  </a:outerShdw>
                </a:effectLst>
              </a:rPr>
              <a:t>Elevada temperatura</a:t>
            </a:r>
          </a:p>
        </p:txBody>
      </p:sp>
      <p:sp>
        <p:nvSpPr>
          <p:cNvPr id="5" name="Text Box 6"/>
          <p:cNvSpPr txBox="1">
            <a:spLocks noChangeArrowheads="1"/>
          </p:cNvSpPr>
          <p:nvPr/>
        </p:nvSpPr>
        <p:spPr bwMode="auto">
          <a:xfrm>
            <a:off x="2786878" y="1624262"/>
            <a:ext cx="45849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defRPr/>
            </a:pPr>
            <a:r>
              <a:rPr lang="es-ES" sz="3200" dirty="0">
                <a:solidFill>
                  <a:srgbClr val="66FFFF"/>
                </a:solidFill>
                <a:effectLst>
                  <a:outerShdw blurRad="38100" dist="38100" dir="2700000" algn="tl">
                    <a:srgbClr val="000000"/>
                  </a:outerShdw>
                </a:effectLst>
              </a:rPr>
              <a:t>Primeras en aparecer</a:t>
            </a:r>
            <a:endParaRPr lang="es-AR" sz="3200" dirty="0">
              <a:solidFill>
                <a:srgbClr val="66FFFF"/>
              </a:solidFill>
              <a:effectLst>
                <a:outerShdw blurRad="38100" dist="38100" dir="2700000" algn="tl">
                  <a:srgbClr val="000000"/>
                </a:outerShdw>
              </a:effectLst>
            </a:endParaRPr>
          </a:p>
        </p:txBody>
      </p:sp>
      <p:sp>
        <p:nvSpPr>
          <p:cNvPr id="6" name="Text Box 6"/>
          <p:cNvSpPr txBox="1">
            <a:spLocks noChangeArrowheads="1"/>
          </p:cNvSpPr>
          <p:nvPr/>
        </p:nvSpPr>
        <p:spPr bwMode="auto">
          <a:xfrm>
            <a:off x="2786878" y="2209037"/>
            <a:ext cx="590578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defRPr/>
            </a:pPr>
            <a:r>
              <a:rPr lang="es-ES" sz="3200" dirty="0">
                <a:solidFill>
                  <a:srgbClr val="66FFFF"/>
                </a:solidFill>
                <a:effectLst>
                  <a:outerShdw blurRad="38100" dist="38100" dir="2700000" algn="tl">
                    <a:srgbClr val="000000"/>
                  </a:outerShdw>
                </a:effectLst>
              </a:rPr>
              <a:t>Lentas y de bajo rendimiento</a:t>
            </a:r>
            <a:endParaRPr lang="es-AR" sz="3200" dirty="0">
              <a:solidFill>
                <a:srgbClr val="66FFFF"/>
              </a:solidFill>
              <a:effectLst>
                <a:outerShdw blurRad="38100" dist="38100" dir="2700000" algn="tl">
                  <a:srgbClr val="000000"/>
                </a:outerShdw>
              </a:effectLst>
            </a:endParaRPr>
          </a:p>
        </p:txBody>
      </p:sp>
      <p:sp>
        <p:nvSpPr>
          <p:cNvPr id="7" name="Text Box 6"/>
          <p:cNvSpPr txBox="1">
            <a:spLocks noChangeArrowheads="1"/>
          </p:cNvSpPr>
          <p:nvPr/>
        </p:nvSpPr>
        <p:spPr bwMode="auto">
          <a:xfrm>
            <a:off x="1619672" y="1088345"/>
            <a:ext cx="752432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defRPr/>
            </a:pPr>
            <a:r>
              <a:rPr lang="es-ES" sz="3200" dirty="0">
                <a:effectLst>
                  <a:outerShdw blurRad="38100" dist="38100" dir="2700000" algn="tl">
                    <a:srgbClr val="000000"/>
                  </a:outerShdw>
                </a:effectLst>
              </a:rPr>
              <a:t>Modulo de memoria en línea </a:t>
            </a:r>
            <a:r>
              <a:rPr lang="es-ES" sz="3200" dirty="0" err="1">
                <a:effectLst>
                  <a:outerShdw blurRad="38100" dist="38100" dir="2700000" algn="tl">
                    <a:srgbClr val="000000"/>
                  </a:outerShdw>
                </a:effectLst>
              </a:rPr>
              <a:t>Rambus</a:t>
            </a:r>
            <a:endParaRPr lang="es-AR" sz="3200" dirty="0">
              <a:effectLst>
                <a:outerShdw blurRad="38100" dist="38100" dir="2700000" algn="tl">
                  <a:srgbClr val="000000"/>
                </a:outerShdw>
              </a:effectLst>
            </a:endParaRP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654" y="4608753"/>
            <a:ext cx="6660232" cy="1690034"/>
          </a:xfrm>
          <a:prstGeom prst="rect">
            <a:avLst/>
          </a:prstGeom>
        </p:spPr>
      </p:pic>
    </p:spTree>
    <p:extLst>
      <p:ext uri="{BB962C8B-B14F-4D97-AF65-F5344CB8AC3E}">
        <p14:creationId xmlns:p14="http://schemas.microsoft.com/office/powerpoint/2010/main" val="10685120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t>Memoria DDR1</a:t>
            </a: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439" y="1036269"/>
            <a:ext cx="2466975" cy="1847850"/>
          </a:xfrm>
          <a:prstGeom prst="rect">
            <a:avLst/>
          </a:prstGeom>
        </p:spPr>
      </p:pic>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195" y="2901355"/>
            <a:ext cx="6477000" cy="3676650"/>
          </a:xfrm>
          <a:prstGeom prst="rect">
            <a:avLst/>
          </a:prstGeom>
        </p:spPr>
      </p:pic>
      <p:sp>
        <p:nvSpPr>
          <p:cNvPr id="6" name="5 CuadroTexto"/>
          <p:cNvSpPr txBox="1"/>
          <p:nvPr/>
        </p:nvSpPr>
        <p:spPr>
          <a:xfrm>
            <a:off x="2699791" y="1628800"/>
            <a:ext cx="3960441" cy="461665"/>
          </a:xfrm>
          <a:prstGeom prst="rect">
            <a:avLst/>
          </a:prstGeom>
          <a:noFill/>
        </p:spPr>
        <p:txBody>
          <a:bodyPr wrap="square" rtlCol="0">
            <a:spAutoFit/>
          </a:bodyPr>
          <a:lstStyle/>
          <a:p>
            <a:r>
              <a:rPr lang="es-AR" sz="2400" b="1" dirty="0"/>
              <a:t>Velocidad 100 a 200 MHZ.</a:t>
            </a:r>
          </a:p>
        </p:txBody>
      </p:sp>
      <p:sp>
        <p:nvSpPr>
          <p:cNvPr id="7" name="6 CuadroTexto"/>
          <p:cNvSpPr txBox="1"/>
          <p:nvPr/>
        </p:nvSpPr>
        <p:spPr>
          <a:xfrm>
            <a:off x="2699792" y="2260487"/>
            <a:ext cx="3312368" cy="830997"/>
          </a:xfrm>
          <a:prstGeom prst="rect">
            <a:avLst/>
          </a:prstGeom>
          <a:noFill/>
        </p:spPr>
        <p:txBody>
          <a:bodyPr wrap="square" rtlCol="0">
            <a:spAutoFit/>
          </a:bodyPr>
          <a:lstStyle/>
          <a:p>
            <a:r>
              <a:rPr lang="es-AR" sz="2400" b="1" dirty="0"/>
              <a:t>Capacidad: a partir 512Mb o 0,5 Gb</a:t>
            </a:r>
          </a:p>
        </p:txBody>
      </p:sp>
    </p:spTree>
    <p:extLst>
      <p:ext uri="{BB962C8B-B14F-4D97-AF65-F5344CB8AC3E}">
        <p14:creationId xmlns:p14="http://schemas.microsoft.com/office/powerpoint/2010/main" val="13333985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algn="ctr" eaLnBrk="1" hangingPunct="1">
              <a:defRPr/>
            </a:pPr>
            <a:r>
              <a:rPr lang="es-ES" sz="4800" b="1" dirty="0">
                <a:solidFill>
                  <a:srgbClr val="00FF00"/>
                </a:solidFill>
                <a:effectLst>
                  <a:outerShdw blurRad="38100" dist="38100" dir="2700000" algn="tl">
                    <a:srgbClr val="000000"/>
                  </a:outerShdw>
                </a:effectLst>
              </a:rPr>
              <a:t>DDR2</a:t>
            </a:r>
            <a:endParaRPr lang="es-AR" sz="4800" b="1" dirty="0">
              <a:solidFill>
                <a:srgbClr val="00FF00"/>
              </a:solidFill>
              <a:effectLst>
                <a:outerShdw blurRad="38100" dist="38100" dir="2700000" algn="tl">
                  <a:srgbClr val="000000"/>
                </a:outerShdw>
              </a:effectLst>
            </a:endParaRPr>
          </a:p>
        </p:txBody>
      </p:sp>
      <p:sp>
        <p:nvSpPr>
          <p:cNvPr id="48131" name="Rectangle 3"/>
          <p:cNvSpPr>
            <a:spLocks noGrp="1" noChangeArrowheads="1"/>
          </p:cNvSpPr>
          <p:nvPr>
            <p:ph type="body" sz="half" idx="1"/>
          </p:nvPr>
        </p:nvSpPr>
        <p:spPr>
          <a:xfrm>
            <a:off x="2438400" y="1600200"/>
            <a:ext cx="2854325" cy="4708525"/>
          </a:xfrm>
        </p:spPr>
        <p:txBody>
          <a:bodyPr/>
          <a:lstStyle/>
          <a:p>
            <a:pPr eaLnBrk="1" hangingPunct="1">
              <a:defRPr/>
            </a:pPr>
            <a:r>
              <a:rPr lang="es-ES" sz="2800" dirty="0">
                <a:effectLst>
                  <a:outerShdw blurRad="38100" dist="38100" dir="2700000" algn="tl">
                    <a:srgbClr val="000000"/>
                  </a:outerShdw>
                </a:effectLst>
              </a:rPr>
              <a:t>Memorias usadas en la actualidad</a:t>
            </a:r>
          </a:p>
          <a:p>
            <a:pPr eaLnBrk="1" hangingPunct="1">
              <a:defRPr/>
            </a:pPr>
            <a:r>
              <a:rPr lang="es-ES" sz="2800" dirty="0">
                <a:effectLst>
                  <a:outerShdw blurRad="38100" dist="38100" dir="2700000" algn="tl">
                    <a:srgbClr val="000000"/>
                  </a:outerShdw>
                </a:effectLst>
              </a:rPr>
              <a:t>De 100 a 300Mhz</a:t>
            </a:r>
            <a:endParaRPr lang="es-AR" sz="2800" dirty="0">
              <a:effectLst>
                <a:outerShdw blurRad="38100" dist="38100" dir="2700000" algn="tl">
                  <a:srgbClr val="000000"/>
                </a:outerShdw>
              </a:effectLst>
            </a:endParaRPr>
          </a:p>
        </p:txBody>
      </p:sp>
      <p:pic>
        <p:nvPicPr>
          <p:cNvPr id="34820" name="Picture 4" descr="DDR 2 - Ambos"/>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219700" y="1628775"/>
            <a:ext cx="3600450" cy="3513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19098970"/>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t>MEMORIA DDR3 SDRAM</a:t>
            </a:r>
          </a:p>
        </p:txBody>
      </p:sp>
      <p:pic>
        <p:nvPicPr>
          <p:cNvPr id="5" name="4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6743" y="4294224"/>
            <a:ext cx="5845268" cy="2548946"/>
          </a:xfrm>
          <a:prstGeom prst="rect">
            <a:avLst/>
          </a:prstGeom>
        </p:spPr>
      </p:pic>
      <p:sp>
        <p:nvSpPr>
          <p:cNvPr id="6" name="5 CuadroTexto"/>
          <p:cNvSpPr txBox="1"/>
          <p:nvPr/>
        </p:nvSpPr>
        <p:spPr>
          <a:xfrm>
            <a:off x="2840889" y="1268760"/>
            <a:ext cx="5707090" cy="1384995"/>
          </a:xfrm>
          <a:prstGeom prst="rect">
            <a:avLst/>
          </a:prstGeom>
          <a:noFill/>
        </p:spPr>
        <p:txBody>
          <a:bodyPr wrap="square" rtlCol="0">
            <a:spAutoFit/>
          </a:bodyPr>
          <a:lstStyle/>
          <a:p>
            <a:pPr algn="ctr"/>
            <a:r>
              <a:rPr lang="en-US" sz="2800" dirty="0"/>
              <a:t>Double Data Rate type three Synchronous Dynamic Random-Access Memory</a:t>
            </a:r>
            <a:endParaRPr lang="es-AR" sz="2800" dirty="0"/>
          </a:p>
        </p:txBody>
      </p:sp>
      <p:sp>
        <p:nvSpPr>
          <p:cNvPr id="7" name="6 CuadroTexto"/>
          <p:cNvSpPr txBox="1"/>
          <p:nvPr/>
        </p:nvSpPr>
        <p:spPr>
          <a:xfrm>
            <a:off x="2840889" y="2699935"/>
            <a:ext cx="3185744" cy="523220"/>
          </a:xfrm>
          <a:prstGeom prst="rect">
            <a:avLst/>
          </a:prstGeom>
          <a:noFill/>
        </p:spPr>
        <p:txBody>
          <a:bodyPr wrap="none" rtlCol="0">
            <a:spAutoFit/>
          </a:bodyPr>
          <a:lstStyle/>
          <a:p>
            <a:r>
              <a:rPr lang="es-AR" sz="2800" dirty="0"/>
              <a:t>Tecnología vigente</a:t>
            </a:r>
          </a:p>
        </p:txBody>
      </p:sp>
      <p:sp>
        <p:nvSpPr>
          <p:cNvPr id="8" name="7 CuadroTexto"/>
          <p:cNvSpPr txBox="1"/>
          <p:nvPr/>
        </p:nvSpPr>
        <p:spPr>
          <a:xfrm>
            <a:off x="2969500" y="3223155"/>
            <a:ext cx="1745991" cy="523220"/>
          </a:xfrm>
          <a:prstGeom prst="rect">
            <a:avLst/>
          </a:prstGeom>
          <a:noFill/>
        </p:spPr>
        <p:txBody>
          <a:bodyPr wrap="none" rtlCol="0">
            <a:spAutoFit/>
          </a:bodyPr>
          <a:lstStyle/>
          <a:p>
            <a:r>
              <a:rPr lang="es-AR" sz="2800" dirty="0"/>
              <a:t>240 pines</a:t>
            </a:r>
          </a:p>
        </p:txBody>
      </p:sp>
      <p:sp>
        <p:nvSpPr>
          <p:cNvPr id="9" name="8 CuadroTexto"/>
          <p:cNvSpPr txBox="1"/>
          <p:nvPr/>
        </p:nvSpPr>
        <p:spPr>
          <a:xfrm>
            <a:off x="2969500" y="3746375"/>
            <a:ext cx="2664512" cy="523220"/>
          </a:xfrm>
          <a:prstGeom prst="rect">
            <a:avLst/>
          </a:prstGeom>
          <a:noFill/>
        </p:spPr>
        <p:txBody>
          <a:bodyPr wrap="none" rtlCol="0">
            <a:spAutoFit/>
          </a:bodyPr>
          <a:lstStyle/>
          <a:p>
            <a:r>
              <a:rPr lang="es-AR" sz="2800" dirty="0"/>
              <a:t>133 a 350 </a:t>
            </a:r>
            <a:r>
              <a:rPr lang="es-AR" sz="2800" dirty="0" err="1"/>
              <a:t>Mhz</a:t>
            </a:r>
            <a:r>
              <a:rPr lang="es-AR" sz="2800" dirty="0"/>
              <a:t> </a:t>
            </a:r>
          </a:p>
        </p:txBody>
      </p:sp>
    </p:spTree>
    <p:extLst>
      <p:ext uri="{BB962C8B-B14F-4D97-AF65-F5344CB8AC3E}">
        <p14:creationId xmlns:p14="http://schemas.microsoft.com/office/powerpoint/2010/main" val="1122153687"/>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smtClean="0"/>
              <a:t>Velocidades de las memorias DDR</a:t>
            </a:r>
            <a:endParaRPr lang="es-AR" b="1" dirty="0"/>
          </a:p>
        </p:txBody>
      </p:sp>
      <p:sp>
        <p:nvSpPr>
          <p:cNvPr id="5" name="Marcador de número de diapositiva 4"/>
          <p:cNvSpPr>
            <a:spLocks noGrp="1"/>
          </p:cNvSpPr>
          <p:nvPr>
            <p:ph type="sldNum" sz="quarter" idx="12"/>
          </p:nvPr>
        </p:nvSpPr>
        <p:spPr/>
        <p:txBody>
          <a:bodyPr/>
          <a:lstStyle/>
          <a:p>
            <a:pPr>
              <a:defRPr/>
            </a:pPr>
            <a:fld id="{A1C8D3EE-751E-41C5-92C7-0B054E360843}" type="slidenum">
              <a:rPr lang="es-AR" smtClean="0"/>
              <a:pPr>
                <a:defRPr/>
              </a:pPr>
              <a:t>29</a:t>
            </a:fld>
            <a:endParaRPr lang="es-AR"/>
          </a:p>
        </p:txBody>
      </p:sp>
      <p:pic>
        <p:nvPicPr>
          <p:cNvPr id="6" name="Imagen 5"/>
          <p:cNvPicPr>
            <a:picLocks noChangeAspect="1"/>
          </p:cNvPicPr>
          <p:nvPr/>
        </p:nvPicPr>
        <p:blipFill>
          <a:blip r:embed="rId2"/>
          <a:stretch>
            <a:fillRect/>
          </a:stretch>
        </p:blipFill>
        <p:spPr>
          <a:xfrm>
            <a:off x="213526" y="1556792"/>
            <a:ext cx="8949797" cy="5033541"/>
          </a:xfrm>
          <a:prstGeom prst="rect">
            <a:avLst/>
          </a:prstGeom>
        </p:spPr>
      </p:pic>
    </p:spTree>
    <p:extLst>
      <p:ext uri="{BB962C8B-B14F-4D97-AF65-F5344CB8AC3E}">
        <p14:creationId xmlns:p14="http://schemas.microsoft.com/office/powerpoint/2010/main" val="1470802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EBC40CAA-ECB7-4317-BB5F-9DAAC53B8066}"/>
              </a:ext>
            </a:extLst>
          </p:cNvPr>
          <p:cNvPicPr>
            <a:picLocks noGrp="1"/>
          </p:cNvPicPr>
          <p:nvPr>
            <p:ph sz="quarter" idx="13"/>
          </p:nvPr>
        </p:nvPicPr>
        <p:blipFill rotWithShape="1">
          <a:blip r:embed="rId2"/>
          <a:srcRect l="36830" t="31093" r="37542" b="29663"/>
          <a:stretch/>
        </p:blipFill>
        <p:spPr bwMode="auto">
          <a:xfrm>
            <a:off x="1403648" y="906979"/>
            <a:ext cx="7229124" cy="5474350"/>
          </a:xfrm>
          <a:prstGeom prst="rect">
            <a:avLst/>
          </a:prstGeom>
          <a:ln>
            <a:noFill/>
          </a:ln>
          <a:extLst>
            <a:ext uri="{53640926-AAD7-44D8-BBD7-CCE9431645EC}">
              <a14:shadowObscured xmlns:a14="http://schemas.microsoft.com/office/drawing/2010/main"/>
            </a:ext>
          </a:extLst>
        </p:spPr>
      </p:pic>
      <p:sp>
        <p:nvSpPr>
          <p:cNvPr id="4" name="Marcador de número de diapositiva 3">
            <a:extLst>
              <a:ext uri="{FF2B5EF4-FFF2-40B4-BE49-F238E27FC236}">
                <a16:creationId xmlns:a16="http://schemas.microsoft.com/office/drawing/2014/main" id="{4DC080F6-264D-4D87-A386-5992686915E0}"/>
              </a:ext>
            </a:extLst>
          </p:cNvPr>
          <p:cNvSpPr>
            <a:spLocks noGrp="1"/>
          </p:cNvSpPr>
          <p:nvPr>
            <p:ph type="sldNum" sz="quarter" idx="12"/>
          </p:nvPr>
        </p:nvSpPr>
        <p:spPr/>
        <p:txBody>
          <a:bodyPr/>
          <a:lstStyle/>
          <a:p>
            <a:fld id="{36CE646C-CB5F-4CAD-A727-E157A26089CE}" type="slidenum">
              <a:rPr lang="es-ES" altLang="es-AR" smtClean="0"/>
              <a:pPr/>
              <a:t>3</a:t>
            </a:fld>
            <a:endParaRPr lang="es-ES" altLang="es-AR"/>
          </a:p>
        </p:txBody>
      </p:sp>
      <p:sp>
        <p:nvSpPr>
          <p:cNvPr id="6" name="CuadroTexto 5">
            <a:extLst>
              <a:ext uri="{FF2B5EF4-FFF2-40B4-BE49-F238E27FC236}">
                <a16:creationId xmlns:a16="http://schemas.microsoft.com/office/drawing/2014/main" id="{A6BFAC6E-6665-4173-AF78-1163362C8651}"/>
              </a:ext>
            </a:extLst>
          </p:cNvPr>
          <p:cNvSpPr txBox="1"/>
          <p:nvPr/>
        </p:nvSpPr>
        <p:spPr>
          <a:xfrm>
            <a:off x="1386880" y="385049"/>
            <a:ext cx="7229124" cy="707886"/>
          </a:xfrm>
          <a:prstGeom prst="rect">
            <a:avLst/>
          </a:prstGeom>
          <a:noFill/>
        </p:spPr>
        <p:txBody>
          <a:bodyPr wrap="square" rtlCol="0">
            <a:spAutoFit/>
          </a:bodyPr>
          <a:lstStyle/>
          <a:p>
            <a:r>
              <a:rPr lang="es-AR" sz="2000" dirty="0">
                <a:solidFill>
                  <a:schemeClr val="accent2"/>
                </a:solidFill>
              </a:rPr>
              <a:t>UNIDAD CENTRAL DEL SISTEMA</a:t>
            </a:r>
          </a:p>
          <a:p>
            <a:endParaRPr lang="es-AR" sz="2000" dirty="0">
              <a:solidFill>
                <a:schemeClr val="accent2"/>
              </a:solidFill>
            </a:endParaRPr>
          </a:p>
        </p:txBody>
      </p:sp>
    </p:spTree>
    <p:extLst>
      <p:ext uri="{BB962C8B-B14F-4D97-AF65-F5344CB8AC3E}">
        <p14:creationId xmlns:p14="http://schemas.microsoft.com/office/powerpoint/2010/main" val="4113403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defRPr/>
            </a:pPr>
            <a:r>
              <a:rPr lang="es-ES"/>
              <a:t>MEMORIA ROM</a:t>
            </a:r>
            <a:endParaRPr lang="es-AR"/>
          </a:p>
        </p:txBody>
      </p:sp>
      <p:sp>
        <p:nvSpPr>
          <p:cNvPr id="56323" name="Rectangle 3"/>
          <p:cNvSpPr>
            <a:spLocks noGrp="1" noChangeArrowheads="1"/>
          </p:cNvSpPr>
          <p:nvPr>
            <p:ph type="body" sz="half" idx="1"/>
          </p:nvPr>
        </p:nvSpPr>
        <p:spPr>
          <a:xfrm>
            <a:off x="457200" y="1600200"/>
            <a:ext cx="8291264" cy="604838"/>
          </a:xfrm>
        </p:spPr>
        <p:txBody>
          <a:bodyPr>
            <a:normAutofit/>
          </a:bodyPr>
          <a:lstStyle/>
          <a:p>
            <a:pPr eaLnBrk="1" hangingPunct="1">
              <a:defRPr/>
            </a:pPr>
            <a:r>
              <a:rPr lang="es-ES" sz="2800" dirty="0"/>
              <a:t>Memoria de solo lectura (READ ONLY MEMORY) </a:t>
            </a:r>
            <a:endParaRPr lang="es-AR" sz="2800" dirty="0"/>
          </a:p>
        </p:txBody>
      </p:sp>
      <p:pic>
        <p:nvPicPr>
          <p:cNvPr id="26628" name="Picture 4" descr="ROM Chip"/>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18333" y="2499433"/>
            <a:ext cx="3971312" cy="2983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501123"/>
            <a:ext cx="3960440" cy="2981798"/>
          </a:xfrm>
          <a:prstGeom prst="rect">
            <a:avLst/>
          </a:prstGeom>
        </p:spPr>
      </p:pic>
    </p:spTree>
    <p:extLst>
      <p:ext uri="{BB962C8B-B14F-4D97-AF65-F5344CB8AC3E}">
        <p14:creationId xmlns:p14="http://schemas.microsoft.com/office/powerpoint/2010/main" val="3144113496"/>
      </p:ext>
    </p:extLst>
  </p:cSld>
  <p:clrMapOvr>
    <a:masterClrMapping/>
  </p:clrMapOvr>
  <p:transition>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p>
            <a:fld id="{6CF36F43-F0DC-4B67-9D8C-127F88C5E201}" type="slidenum">
              <a:rPr lang="es-ES" altLang="es-AR"/>
              <a:pPr/>
              <a:t>31</a:t>
            </a:fld>
            <a:endParaRPr lang="es-ES" altLang="es-AR"/>
          </a:p>
        </p:txBody>
      </p:sp>
      <p:sp>
        <p:nvSpPr>
          <p:cNvPr id="17410" name="3 Marcador de número de diapositiva"/>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904F61EC-3C93-4169-AD92-2DE48AF83EA2}" type="slidenum">
              <a:rPr lang="es-ES" altLang="es-AR" sz="1400">
                <a:latin typeface="Times New Roman" panose="02020603050405020304" pitchFamily="18" charset="0"/>
              </a:rPr>
              <a:pPr algn="r" eaLnBrk="1" hangingPunct="1"/>
              <a:t>31</a:t>
            </a:fld>
            <a:endParaRPr lang="es-ES" altLang="es-AR" sz="1400">
              <a:latin typeface="Times New Roman" panose="02020603050405020304" pitchFamily="18" charset="0"/>
            </a:endParaRPr>
          </a:p>
        </p:txBody>
      </p:sp>
      <p:sp>
        <p:nvSpPr>
          <p:cNvPr id="17411" name="4 CuadroTexto"/>
          <p:cNvSpPr txBox="1">
            <a:spLocks noChangeArrowheads="1"/>
          </p:cNvSpPr>
          <p:nvPr/>
        </p:nvSpPr>
        <p:spPr bwMode="auto">
          <a:xfrm>
            <a:off x="250825" y="333375"/>
            <a:ext cx="8713788"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s-ES" altLang="es-AR" sz="2400" b="1">
                <a:latin typeface="Bodoni MT" panose="02070603080606020203" pitchFamily="18" charset="0"/>
              </a:rPr>
              <a:t>PROM (Programable Read Only Memory o Memoria Programable Sólo de Lectura). </a:t>
            </a:r>
            <a:r>
              <a:rPr lang="es-AR" altLang="es-AR" sz="2400" b="1">
                <a:latin typeface="Bodoni MT" panose="02070603080606020203" pitchFamily="18" charset="0"/>
              </a:rPr>
              <a:t>E</a:t>
            </a:r>
            <a:r>
              <a:rPr lang="es-ES" altLang="es-AR" sz="2400" b="1">
                <a:latin typeface="Bodoni MT" panose="02070603080606020203" pitchFamily="18" charset="0"/>
              </a:rPr>
              <a:t>s el propio usuario el que graba permanentemente, con medios especiales, la información que más le interesa.</a:t>
            </a:r>
          </a:p>
          <a:p>
            <a:pPr eaLnBrk="1" hangingPunct="1"/>
            <a:endParaRPr lang="es-ES" altLang="es-AR" sz="2400" b="1">
              <a:latin typeface="Bodoni MT" panose="02070603080606020203" pitchFamily="18" charset="0"/>
            </a:endParaRPr>
          </a:p>
          <a:p>
            <a:pPr eaLnBrk="1" hangingPunct="1"/>
            <a:endParaRPr lang="es-ES" altLang="es-AR" sz="2400" b="1">
              <a:latin typeface="Bodoni MT" panose="02070603080606020203" pitchFamily="18" charset="0"/>
            </a:endParaRPr>
          </a:p>
          <a:p>
            <a:pPr eaLnBrk="1" hangingPunct="1"/>
            <a:r>
              <a:rPr lang="es-ES" altLang="es-AR" sz="2400" b="1">
                <a:latin typeface="Bodoni MT" panose="02070603080606020203" pitchFamily="18" charset="0"/>
              </a:rPr>
              <a:t>EPROM (Erasable-Programable Read Only Memory o Memoria Borrable y Programable Sólo de Lectura).</a:t>
            </a:r>
            <a:r>
              <a:rPr lang="es-AR" altLang="es-AR" sz="2400" b="1">
                <a:latin typeface="Bodoni MT" panose="02070603080606020203" pitchFamily="18" charset="0"/>
              </a:rPr>
              <a:t> P</a:t>
            </a:r>
            <a:r>
              <a:rPr lang="es-ES" altLang="es-AR" sz="2400" b="1">
                <a:latin typeface="Bodoni MT" panose="02070603080606020203" pitchFamily="18" charset="0"/>
              </a:rPr>
              <a:t>uede ser reutilizable. (rayos ultravioletas)</a:t>
            </a:r>
          </a:p>
          <a:p>
            <a:pPr eaLnBrk="1" hangingPunct="1"/>
            <a:endParaRPr lang="es-ES" altLang="es-AR" sz="2400" b="1">
              <a:latin typeface="Bodoni MT" panose="02070603080606020203" pitchFamily="18" charset="0"/>
            </a:endParaRPr>
          </a:p>
          <a:p>
            <a:pPr eaLnBrk="1" hangingPunct="1"/>
            <a:endParaRPr lang="es-ES" altLang="es-AR" sz="2400" b="1">
              <a:latin typeface="Bodoni MT" panose="02070603080606020203" pitchFamily="18" charset="0"/>
            </a:endParaRPr>
          </a:p>
          <a:p>
            <a:pPr eaLnBrk="1" hangingPunct="1"/>
            <a:r>
              <a:rPr lang="es-ES" altLang="es-AR" sz="2400" b="1">
                <a:latin typeface="Bodoni MT" panose="02070603080606020203" pitchFamily="18" charset="0"/>
              </a:rPr>
              <a:t>EEPROM (Electrically Erasable-Programable Read Only Memory o Memoria Borrable y Programable Eléctricamente Sólo de Lectura). La información que se almacena en ellas se puede manipular con energía eléctrica y no es necesaria la utilización de rayos ultravioletas.</a:t>
            </a:r>
            <a:endParaRPr lang="es-AR" altLang="es-AR">
              <a:latin typeface="Book Antiqua" panose="02040602050305030304" pitchFamily="18"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anim calcmode="lin" valueType="num">
                                      <p:cBhvr>
                                        <p:cTn id="7" dur="500" fill="hold"/>
                                        <p:tgtEl>
                                          <p:spTgt spid="17411"/>
                                        </p:tgtEl>
                                        <p:attrNameLst>
                                          <p:attrName>ppt_w</p:attrName>
                                        </p:attrNameLst>
                                      </p:cBhvr>
                                      <p:tavLst>
                                        <p:tav tm="0">
                                          <p:val>
                                            <p:fltVal val="0"/>
                                          </p:val>
                                        </p:tav>
                                        <p:tav tm="100000">
                                          <p:val>
                                            <p:strVal val="#ppt_w"/>
                                          </p:val>
                                        </p:tav>
                                      </p:tavLst>
                                    </p:anim>
                                    <p:anim calcmode="lin" valueType="num">
                                      <p:cBhvr>
                                        <p:cTn id="8" dur="500" fill="hold"/>
                                        <p:tgtEl>
                                          <p:spTgt spid="174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68313" y="277813"/>
            <a:ext cx="8218487" cy="2071687"/>
          </a:xfrm>
        </p:spPr>
        <p:txBody>
          <a:bodyPr>
            <a:normAutofit fontScale="90000"/>
          </a:bodyPr>
          <a:lstStyle/>
          <a:p>
            <a:pPr eaLnBrk="1" hangingPunct="1">
              <a:defRPr/>
            </a:pPr>
            <a:r>
              <a:rPr lang="es-ES" sz="3800"/>
              <a:t>Memoria programable y borrable de sólo lectura</a:t>
            </a:r>
            <a:br>
              <a:rPr lang="es-ES" sz="3800"/>
            </a:br>
            <a:r>
              <a:rPr lang="es-ES" sz="3800"/>
              <a:t> EPROM (</a:t>
            </a:r>
            <a:r>
              <a:rPr lang="es-AR" sz="3800"/>
              <a:t>Reprogrammable Read Only Memory)</a:t>
            </a:r>
          </a:p>
        </p:txBody>
      </p:sp>
      <p:sp>
        <p:nvSpPr>
          <p:cNvPr id="49155" name="Rectangle 3"/>
          <p:cNvSpPr>
            <a:spLocks noGrp="1" noChangeArrowheads="1"/>
          </p:cNvSpPr>
          <p:nvPr>
            <p:ph type="body" sz="half" idx="1"/>
          </p:nvPr>
        </p:nvSpPr>
        <p:spPr>
          <a:xfrm>
            <a:off x="457200" y="2852738"/>
            <a:ext cx="4038600" cy="3278187"/>
          </a:xfrm>
        </p:spPr>
        <p:txBody>
          <a:bodyPr>
            <a:normAutofit/>
          </a:bodyPr>
          <a:lstStyle/>
          <a:p>
            <a:pPr eaLnBrk="1" hangingPunct="1">
              <a:defRPr/>
            </a:pPr>
            <a:r>
              <a:rPr lang="es-ES" sz="2800"/>
              <a:t>Son programables</a:t>
            </a:r>
          </a:p>
          <a:p>
            <a:pPr eaLnBrk="1" hangingPunct="1">
              <a:defRPr/>
            </a:pPr>
            <a:r>
              <a:rPr lang="es-ES" sz="2800"/>
              <a:t>Permiten insertar códigos variables</a:t>
            </a:r>
          </a:p>
          <a:p>
            <a:pPr eaLnBrk="1" hangingPunct="1">
              <a:defRPr/>
            </a:pPr>
            <a:r>
              <a:rPr lang="es-ES" sz="2800"/>
              <a:t>Borrable por radicación ultravioleta</a:t>
            </a:r>
            <a:endParaRPr lang="es-AR" sz="2800"/>
          </a:p>
        </p:txBody>
      </p:sp>
      <p:pic>
        <p:nvPicPr>
          <p:cNvPr id="24580" name="Picture 4" descr="EEPROM"/>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a:xfrm>
            <a:off x="5346700" y="2900362"/>
            <a:ext cx="2641600" cy="1930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35537046"/>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fontScale="90000"/>
          </a:bodyPr>
          <a:lstStyle/>
          <a:p>
            <a:pPr eaLnBrk="1" hangingPunct="1">
              <a:defRPr/>
            </a:pPr>
            <a:r>
              <a:rPr lang="es-AR" sz="3800"/>
              <a:t>Memoria programable de sólo lectura PROM (Programmable Read Only Memory(</a:t>
            </a:r>
          </a:p>
        </p:txBody>
      </p:sp>
      <p:sp>
        <p:nvSpPr>
          <p:cNvPr id="51203" name="Rectangle 3"/>
          <p:cNvSpPr>
            <a:spLocks noGrp="1" noChangeArrowheads="1"/>
          </p:cNvSpPr>
          <p:nvPr>
            <p:ph type="body" sz="half" idx="1"/>
          </p:nvPr>
        </p:nvSpPr>
        <p:spPr>
          <a:xfrm>
            <a:off x="457200" y="2420938"/>
            <a:ext cx="5051425" cy="3709987"/>
          </a:xfrm>
        </p:spPr>
        <p:txBody>
          <a:bodyPr/>
          <a:lstStyle/>
          <a:p>
            <a:pPr eaLnBrk="1" hangingPunct="1">
              <a:defRPr/>
            </a:pPr>
            <a:r>
              <a:rPr lang="es-ES" sz="2800"/>
              <a:t>Se usa un programador de PROM</a:t>
            </a:r>
          </a:p>
          <a:p>
            <a:pPr eaLnBrk="1" hangingPunct="1">
              <a:defRPr/>
            </a:pPr>
            <a:r>
              <a:rPr lang="es-ES" sz="2800"/>
              <a:t>No puede reprogramarse</a:t>
            </a:r>
          </a:p>
          <a:p>
            <a:pPr eaLnBrk="1" hangingPunct="1">
              <a:defRPr/>
            </a:pPr>
            <a:r>
              <a:rPr lang="es-ES" sz="2800"/>
              <a:t>Rentables en grandes cantidades</a:t>
            </a:r>
            <a:endParaRPr lang="es-AR" sz="2800"/>
          </a:p>
        </p:txBody>
      </p:sp>
      <p:pic>
        <p:nvPicPr>
          <p:cNvPr id="25604" name="Picture 4" descr="PROM"/>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a:xfrm>
            <a:off x="5876925" y="3355975"/>
            <a:ext cx="1581150" cy="1019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8700216"/>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sp>
        <p:nvSpPr>
          <p:cNvPr id="86019" name="Rectangle 3"/>
          <p:cNvSpPr>
            <a:spLocks noGrp="1" noChangeArrowheads="1"/>
          </p:cNvSpPr>
          <p:nvPr>
            <p:ph type="ctrTitle"/>
          </p:nvPr>
        </p:nvSpPr>
        <p:spPr>
          <a:xfrm>
            <a:off x="179388" y="76200"/>
            <a:ext cx="8785225" cy="1336675"/>
          </a:xfrm>
          <a:ln w="28575">
            <a:solidFill>
              <a:schemeClr val="tx1"/>
            </a:solidFill>
          </a:ln>
        </p:spPr>
        <p:txBody>
          <a:bodyPr>
            <a:normAutofit fontScale="90000"/>
          </a:bodyPr>
          <a:lstStyle/>
          <a:p>
            <a:pPr eaLnBrk="1" hangingPunct="1">
              <a:defRPr/>
            </a:pPr>
            <a:r>
              <a:rPr lang="es-AR" sz="4000" dirty="0">
                <a:solidFill>
                  <a:srgbClr val="002060"/>
                </a:solidFill>
                <a:latin typeface="Berlin Sans FB Demi" panose="020E0802020502020306" pitchFamily="34" charset="0"/>
              </a:rPr>
              <a:t>Clasificación de los distintos tipos de Memoria   </a:t>
            </a:r>
            <a:r>
              <a:rPr lang="es-AR" sz="2200" b="1" dirty="0">
                <a:solidFill>
                  <a:schemeClr val="tx1"/>
                </a:solidFill>
                <a:effectLst>
                  <a:outerShdw blurRad="38100" dist="38100" dir="2700000" algn="tl">
                    <a:srgbClr val="FFFFFF"/>
                  </a:outerShdw>
                </a:effectLst>
                <a:latin typeface="Tahoma" pitchFamily="34" charset="0"/>
              </a:rPr>
              <a:t/>
            </a:r>
            <a:br>
              <a:rPr lang="es-AR" sz="2200" b="1" dirty="0">
                <a:solidFill>
                  <a:schemeClr val="tx1"/>
                </a:solidFill>
                <a:effectLst>
                  <a:outerShdw blurRad="38100" dist="38100" dir="2700000" algn="tl">
                    <a:srgbClr val="FFFFFF"/>
                  </a:outerShdw>
                </a:effectLst>
                <a:latin typeface="Tahoma" pitchFamily="34" charset="0"/>
              </a:rPr>
            </a:br>
            <a:r>
              <a:rPr lang="es-AR" sz="2400" dirty="0">
                <a:solidFill>
                  <a:schemeClr val="tx1"/>
                </a:solidFill>
              </a:rPr>
              <a:t>(</a:t>
            </a:r>
            <a:r>
              <a:rPr lang="es-AR" sz="2400" i="1" dirty="0">
                <a:solidFill>
                  <a:schemeClr val="tx1"/>
                </a:solidFill>
              </a:rPr>
              <a:t> según su forma de acceso)</a:t>
            </a:r>
            <a:endParaRPr lang="es-ES" sz="2400" i="1" dirty="0">
              <a:solidFill>
                <a:schemeClr val="tx1"/>
              </a:solidFill>
            </a:endParaRPr>
          </a:p>
        </p:txBody>
      </p:sp>
      <p:sp>
        <p:nvSpPr>
          <p:cNvPr id="25" name="Rectangle 6"/>
          <p:cNvSpPr>
            <a:spLocks noGrp="1" noChangeArrowheads="1"/>
          </p:cNvSpPr>
          <p:nvPr>
            <p:ph type="sldNum" sz="quarter" idx="12"/>
          </p:nvPr>
        </p:nvSpPr>
        <p:spPr>
          <a:ln/>
        </p:spPr>
        <p:txBody>
          <a:bodyPr/>
          <a:lstStyle/>
          <a:p>
            <a:fld id="{9D9D40C9-BF75-4D5A-B1FE-0984AD2AD39A}" type="slidenum">
              <a:rPr lang="es-ES" altLang="es-AR"/>
              <a:pPr/>
              <a:t>34</a:t>
            </a:fld>
            <a:endParaRPr lang="es-ES" altLang="es-AR"/>
          </a:p>
        </p:txBody>
      </p:sp>
      <p:sp>
        <p:nvSpPr>
          <p:cNvPr id="18435" name="5 Marcador de número de diapositiva"/>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11BF4100-0C7D-46E3-A64D-36C3DB804BEA}" type="slidenum">
              <a:rPr lang="es-ES" altLang="es-AR" sz="1400">
                <a:latin typeface="Times New Roman" panose="02020603050405020304" pitchFamily="18" charset="0"/>
              </a:rPr>
              <a:pPr algn="r" eaLnBrk="1" hangingPunct="1"/>
              <a:t>34</a:t>
            </a:fld>
            <a:endParaRPr lang="es-ES" altLang="es-AR" sz="1400">
              <a:latin typeface="Times New Roman" panose="02020603050405020304" pitchFamily="18" charset="0"/>
            </a:endParaRPr>
          </a:p>
        </p:txBody>
      </p:sp>
      <p:grpSp>
        <p:nvGrpSpPr>
          <p:cNvPr id="3" name="Group 28"/>
          <p:cNvGrpSpPr>
            <a:grpSpLocks/>
          </p:cNvGrpSpPr>
          <p:nvPr/>
        </p:nvGrpSpPr>
        <p:grpSpPr bwMode="auto">
          <a:xfrm>
            <a:off x="179388" y="1412875"/>
            <a:ext cx="685800" cy="609600"/>
            <a:chOff x="113" y="890"/>
            <a:chExt cx="432" cy="384"/>
          </a:xfrm>
        </p:grpSpPr>
        <p:sp>
          <p:nvSpPr>
            <p:cNvPr id="18456" name="Line 6"/>
            <p:cNvSpPr>
              <a:spLocks noChangeShapeType="1"/>
            </p:cNvSpPr>
            <p:nvPr/>
          </p:nvSpPr>
          <p:spPr bwMode="auto">
            <a:xfrm>
              <a:off x="113" y="890"/>
              <a:ext cx="0" cy="384"/>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s-AR"/>
            </a:p>
          </p:txBody>
        </p:sp>
        <p:sp>
          <p:nvSpPr>
            <p:cNvPr id="18457" name="Line 7"/>
            <p:cNvSpPr>
              <a:spLocks noChangeShapeType="1"/>
            </p:cNvSpPr>
            <p:nvPr/>
          </p:nvSpPr>
          <p:spPr bwMode="auto">
            <a:xfrm>
              <a:off x="113" y="1253"/>
              <a:ext cx="432"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s-AR"/>
            </a:p>
          </p:txBody>
        </p:sp>
      </p:grpSp>
      <p:grpSp>
        <p:nvGrpSpPr>
          <p:cNvPr id="4" name="Group 31"/>
          <p:cNvGrpSpPr>
            <a:grpSpLocks/>
          </p:cNvGrpSpPr>
          <p:nvPr/>
        </p:nvGrpSpPr>
        <p:grpSpPr bwMode="auto">
          <a:xfrm>
            <a:off x="179388" y="1916113"/>
            <a:ext cx="609600" cy="1676400"/>
            <a:chOff x="113" y="1207"/>
            <a:chExt cx="384" cy="1056"/>
          </a:xfrm>
        </p:grpSpPr>
        <p:sp>
          <p:nvSpPr>
            <p:cNvPr id="18454" name="Line 9"/>
            <p:cNvSpPr>
              <a:spLocks noChangeShapeType="1"/>
            </p:cNvSpPr>
            <p:nvPr/>
          </p:nvSpPr>
          <p:spPr bwMode="auto">
            <a:xfrm>
              <a:off x="113" y="1207"/>
              <a:ext cx="0" cy="1056"/>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s-AR"/>
            </a:p>
          </p:txBody>
        </p:sp>
        <p:sp>
          <p:nvSpPr>
            <p:cNvPr id="18455" name="Line 10"/>
            <p:cNvSpPr>
              <a:spLocks noChangeShapeType="1"/>
            </p:cNvSpPr>
            <p:nvPr/>
          </p:nvSpPr>
          <p:spPr bwMode="auto">
            <a:xfrm>
              <a:off x="113" y="2251"/>
              <a:ext cx="384"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s-AR"/>
            </a:p>
          </p:txBody>
        </p:sp>
      </p:grpSp>
      <p:grpSp>
        <p:nvGrpSpPr>
          <p:cNvPr id="5" name="Group 33"/>
          <p:cNvGrpSpPr>
            <a:grpSpLocks/>
          </p:cNvGrpSpPr>
          <p:nvPr/>
        </p:nvGrpSpPr>
        <p:grpSpPr bwMode="auto">
          <a:xfrm>
            <a:off x="179388" y="3429000"/>
            <a:ext cx="533400" cy="1873250"/>
            <a:chOff x="113" y="2160"/>
            <a:chExt cx="336" cy="1180"/>
          </a:xfrm>
        </p:grpSpPr>
        <p:sp>
          <p:nvSpPr>
            <p:cNvPr id="18452" name="Line 12"/>
            <p:cNvSpPr>
              <a:spLocks noChangeShapeType="1"/>
            </p:cNvSpPr>
            <p:nvPr/>
          </p:nvSpPr>
          <p:spPr bwMode="auto">
            <a:xfrm>
              <a:off x="113" y="2160"/>
              <a:ext cx="0" cy="118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s-AR"/>
            </a:p>
          </p:txBody>
        </p:sp>
        <p:sp>
          <p:nvSpPr>
            <p:cNvPr id="18453" name="Line 13"/>
            <p:cNvSpPr>
              <a:spLocks noChangeShapeType="1"/>
            </p:cNvSpPr>
            <p:nvPr/>
          </p:nvSpPr>
          <p:spPr bwMode="auto">
            <a:xfrm>
              <a:off x="113" y="3339"/>
              <a:ext cx="336"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s-AR"/>
            </a:p>
          </p:txBody>
        </p:sp>
      </p:grpSp>
      <p:grpSp>
        <p:nvGrpSpPr>
          <p:cNvPr id="6" name="Group 29"/>
          <p:cNvGrpSpPr>
            <a:grpSpLocks/>
          </p:cNvGrpSpPr>
          <p:nvPr/>
        </p:nvGrpSpPr>
        <p:grpSpPr bwMode="auto">
          <a:xfrm>
            <a:off x="755650" y="1773238"/>
            <a:ext cx="8001000" cy="942975"/>
            <a:chOff x="476" y="1117"/>
            <a:chExt cx="5040" cy="594"/>
          </a:xfrm>
        </p:grpSpPr>
        <p:sp>
          <p:nvSpPr>
            <p:cNvPr id="18450" name="Text Box 15"/>
            <p:cNvSpPr txBox="1">
              <a:spLocks noChangeArrowheads="1"/>
            </p:cNvSpPr>
            <p:nvPr/>
          </p:nvSpPr>
          <p:spPr bwMode="auto">
            <a:xfrm>
              <a:off x="476" y="1480"/>
              <a:ext cx="50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a:t>El tiempo de acceso es el mismo para cualquier dirección en la memoria.</a:t>
              </a:r>
              <a:endParaRPr lang="es-ES" altLang="es-AR"/>
            </a:p>
          </p:txBody>
        </p:sp>
        <p:sp>
          <p:nvSpPr>
            <p:cNvPr id="18451" name="Text Box 16"/>
            <p:cNvSpPr txBox="1">
              <a:spLocks noChangeArrowheads="1"/>
            </p:cNvSpPr>
            <p:nvPr/>
          </p:nvSpPr>
          <p:spPr bwMode="auto">
            <a:xfrm>
              <a:off x="2880" y="1117"/>
              <a:ext cx="22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sz="1400" b="1">
                  <a:solidFill>
                    <a:srgbClr val="990033"/>
                  </a:solidFill>
                </a:rPr>
                <a:t>RAM</a:t>
              </a:r>
              <a:r>
                <a:rPr lang="es-AR" altLang="es-AR" sz="1600"/>
                <a:t> </a:t>
              </a:r>
              <a:r>
                <a:rPr lang="es-AR" altLang="es-AR" i="1"/>
                <a:t>(Random Access Memory )</a:t>
              </a:r>
              <a:endParaRPr lang="es-ES" altLang="es-AR" i="1"/>
            </a:p>
          </p:txBody>
        </p:sp>
      </p:grpSp>
      <p:grpSp>
        <p:nvGrpSpPr>
          <p:cNvPr id="7" name="Group 30"/>
          <p:cNvGrpSpPr>
            <a:grpSpLocks/>
          </p:cNvGrpSpPr>
          <p:nvPr/>
        </p:nvGrpSpPr>
        <p:grpSpPr bwMode="auto">
          <a:xfrm>
            <a:off x="755650" y="3357563"/>
            <a:ext cx="8153400" cy="1289050"/>
            <a:chOff x="476" y="2115"/>
            <a:chExt cx="5136" cy="812"/>
          </a:xfrm>
        </p:grpSpPr>
        <p:sp>
          <p:nvSpPr>
            <p:cNvPr id="18448" name="Text Box 18"/>
            <p:cNvSpPr txBox="1">
              <a:spLocks noChangeArrowheads="1"/>
            </p:cNvSpPr>
            <p:nvPr/>
          </p:nvSpPr>
          <p:spPr bwMode="auto">
            <a:xfrm>
              <a:off x="476" y="2523"/>
              <a:ext cx="51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just" eaLnBrk="1" hangingPunct="1">
                <a:spcBef>
                  <a:spcPct val="50000"/>
                </a:spcBef>
              </a:pPr>
              <a:r>
                <a:rPr lang="es-AR" altLang="es-AR"/>
                <a:t>Permite determinar la ubicación de un dato de acuerdo a un valor de referencia asociado.</a:t>
              </a:r>
              <a:endParaRPr lang="es-ES" altLang="es-AR"/>
            </a:p>
          </p:txBody>
        </p:sp>
        <p:sp>
          <p:nvSpPr>
            <p:cNvPr id="18449" name="Text Box 19"/>
            <p:cNvSpPr txBox="1">
              <a:spLocks noChangeArrowheads="1"/>
            </p:cNvSpPr>
            <p:nvPr/>
          </p:nvSpPr>
          <p:spPr bwMode="auto">
            <a:xfrm>
              <a:off x="2880" y="2115"/>
              <a:ext cx="20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i="1"/>
                <a:t>Memoria </a:t>
              </a:r>
              <a:r>
                <a:rPr lang="es-AR" altLang="es-AR" sz="1400" b="1">
                  <a:solidFill>
                    <a:srgbClr val="990033"/>
                  </a:solidFill>
                </a:rPr>
                <a:t>CACHE</a:t>
              </a:r>
              <a:endParaRPr lang="es-ES" altLang="es-AR" sz="1400" b="1">
                <a:solidFill>
                  <a:srgbClr val="990033"/>
                </a:solidFill>
              </a:endParaRPr>
            </a:p>
          </p:txBody>
        </p:sp>
      </p:grpSp>
      <p:grpSp>
        <p:nvGrpSpPr>
          <p:cNvPr id="8" name="Group 32"/>
          <p:cNvGrpSpPr>
            <a:grpSpLocks/>
          </p:cNvGrpSpPr>
          <p:nvPr/>
        </p:nvGrpSpPr>
        <p:grpSpPr bwMode="auto">
          <a:xfrm>
            <a:off x="755650" y="4941888"/>
            <a:ext cx="7315200" cy="1230312"/>
            <a:chOff x="476" y="3113"/>
            <a:chExt cx="4608" cy="775"/>
          </a:xfrm>
        </p:grpSpPr>
        <p:sp>
          <p:nvSpPr>
            <p:cNvPr id="18446" name="Text Box 21"/>
            <p:cNvSpPr txBox="1">
              <a:spLocks noChangeArrowheads="1"/>
            </p:cNvSpPr>
            <p:nvPr/>
          </p:nvSpPr>
          <p:spPr bwMode="auto">
            <a:xfrm>
              <a:off x="2880" y="3113"/>
              <a:ext cx="20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sz="1400" b="1">
                  <a:solidFill>
                    <a:srgbClr val="990033"/>
                  </a:solidFill>
                </a:rPr>
                <a:t>FIFO </a:t>
              </a:r>
              <a:r>
                <a:rPr lang="es-AR" altLang="es-AR" i="1"/>
                <a:t>(First In First Out)</a:t>
              </a:r>
              <a:r>
                <a:rPr lang="es-AR" altLang="es-AR" sz="1600" i="1"/>
                <a:t>          </a:t>
              </a:r>
              <a:r>
                <a:rPr lang="es-AR" altLang="es-AR" sz="1400" b="1">
                  <a:solidFill>
                    <a:srgbClr val="990033"/>
                  </a:solidFill>
                </a:rPr>
                <a:t>LIFO</a:t>
              </a:r>
              <a:r>
                <a:rPr lang="es-AR" altLang="es-AR" sz="1600" i="1"/>
                <a:t> </a:t>
              </a:r>
              <a:r>
                <a:rPr lang="es-AR" altLang="es-AR" i="1"/>
                <a:t>(Last In First Out)</a:t>
              </a:r>
              <a:endParaRPr lang="es-ES" altLang="es-AR" i="1"/>
            </a:p>
          </p:txBody>
        </p:sp>
        <p:sp>
          <p:nvSpPr>
            <p:cNvPr id="18447" name="Text Box 22"/>
            <p:cNvSpPr txBox="1">
              <a:spLocks noChangeArrowheads="1"/>
            </p:cNvSpPr>
            <p:nvPr/>
          </p:nvSpPr>
          <p:spPr bwMode="auto">
            <a:xfrm>
              <a:off x="476" y="3657"/>
              <a:ext cx="46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a:t>El tiempo de acceso depende de la posición de memoria.</a:t>
              </a:r>
              <a:endParaRPr lang="es-ES" altLang="es-AR"/>
            </a:p>
          </p:txBody>
        </p:sp>
      </p:grpSp>
      <p:sp>
        <p:nvSpPr>
          <p:cNvPr id="86041" name="Text Box 25"/>
          <p:cNvSpPr txBox="1">
            <a:spLocks noChangeArrowheads="1"/>
          </p:cNvSpPr>
          <p:nvPr/>
        </p:nvSpPr>
        <p:spPr bwMode="auto">
          <a:xfrm>
            <a:off x="971550" y="1747490"/>
            <a:ext cx="3255963" cy="528637"/>
          </a:xfrm>
          <a:prstGeom prst="rect">
            <a:avLst/>
          </a:prstGeom>
          <a:solidFill>
            <a:schemeClr val="accent2">
              <a:lumMod val="20000"/>
              <a:lumOff val="80000"/>
            </a:schemeClr>
          </a:solidFill>
          <a:ln>
            <a:headEnd/>
            <a:tailEnd/>
          </a:ln>
        </p:spPr>
        <p:style>
          <a:lnRef idx="1">
            <a:schemeClr val="accent1"/>
          </a:lnRef>
          <a:fillRef idx="3">
            <a:schemeClr val="accent1"/>
          </a:fillRef>
          <a:effectRef idx="2">
            <a:schemeClr val="accent1"/>
          </a:effectRef>
          <a:fontRef idx="minor">
            <a:schemeClr val="lt1"/>
          </a:fontRef>
        </p:style>
        <p:txBody>
          <a:bodyPr>
            <a:spAutoFit/>
          </a:bodyPr>
          <a:lstStyle/>
          <a:p>
            <a:pPr algn="ctr">
              <a:spcBef>
                <a:spcPct val="50000"/>
              </a:spcBef>
              <a:defRPr/>
            </a:pPr>
            <a:r>
              <a:rPr lang="es-AR" sz="2800" b="1">
                <a:solidFill>
                  <a:schemeClr val="tx1"/>
                </a:solidFill>
                <a:effectLst>
                  <a:outerShdw blurRad="38100" dist="38100" dir="2700000" algn="tl">
                    <a:srgbClr val="FFFFFF"/>
                  </a:outerShdw>
                </a:effectLst>
                <a:latin typeface="FrankRuehl" pitchFamily="34" charset="-79"/>
                <a:cs typeface="FrankRuehl" pitchFamily="34" charset="-79"/>
              </a:rPr>
              <a:t>ALEATORIO</a:t>
            </a:r>
            <a:endParaRPr lang="es-ES" sz="2800" b="1">
              <a:solidFill>
                <a:schemeClr val="tx1"/>
              </a:solidFill>
              <a:effectLst>
                <a:outerShdw blurRad="38100" dist="38100" dir="2700000" algn="tl">
                  <a:srgbClr val="FFFFFF"/>
                </a:outerShdw>
              </a:effectLst>
              <a:latin typeface="FrankRuehl" pitchFamily="34" charset="-79"/>
              <a:cs typeface="FrankRuehl" pitchFamily="34" charset="-79"/>
            </a:endParaRPr>
          </a:p>
        </p:txBody>
      </p:sp>
      <p:sp>
        <p:nvSpPr>
          <p:cNvPr id="86044" name="Text Box 28"/>
          <p:cNvSpPr txBox="1">
            <a:spLocks noChangeArrowheads="1"/>
          </p:cNvSpPr>
          <p:nvPr/>
        </p:nvSpPr>
        <p:spPr bwMode="auto">
          <a:xfrm>
            <a:off x="971550" y="3331815"/>
            <a:ext cx="3254375" cy="528637"/>
          </a:xfrm>
          <a:prstGeom prst="rect">
            <a:avLst/>
          </a:prstGeom>
          <a:solidFill>
            <a:schemeClr val="accent2">
              <a:lumMod val="20000"/>
              <a:lumOff val="80000"/>
            </a:schemeClr>
          </a:solidFill>
          <a:ln>
            <a:headEnd/>
            <a:tailEnd/>
          </a:ln>
        </p:spPr>
        <p:style>
          <a:lnRef idx="1">
            <a:schemeClr val="accent1"/>
          </a:lnRef>
          <a:fillRef idx="3">
            <a:schemeClr val="accent1"/>
          </a:fillRef>
          <a:effectRef idx="2">
            <a:schemeClr val="accent1"/>
          </a:effectRef>
          <a:fontRef idx="minor">
            <a:schemeClr val="lt1"/>
          </a:fontRef>
        </p:style>
        <p:txBody>
          <a:bodyPr>
            <a:spAutoFit/>
          </a:bodyPr>
          <a:lstStyle/>
          <a:p>
            <a:pPr algn="ctr">
              <a:spcBef>
                <a:spcPct val="50000"/>
              </a:spcBef>
              <a:defRPr/>
            </a:pPr>
            <a:r>
              <a:rPr lang="es-AR" sz="2800" b="1">
                <a:solidFill>
                  <a:schemeClr val="tx1"/>
                </a:solidFill>
                <a:effectLst>
                  <a:outerShdw blurRad="38100" dist="38100" dir="2700000" algn="tl">
                    <a:srgbClr val="FFFFFF"/>
                  </a:outerShdw>
                </a:effectLst>
                <a:latin typeface="FrankRuehl" pitchFamily="34" charset="-79"/>
                <a:cs typeface="FrankRuehl" pitchFamily="34" charset="-79"/>
              </a:rPr>
              <a:t>ASOCIATIVO</a:t>
            </a:r>
            <a:endParaRPr lang="es-ES" sz="2800" b="1">
              <a:solidFill>
                <a:schemeClr val="tx1"/>
              </a:solidFill>
              <a:effectLst>
                <a:outerShdw blurRad="38100" dist="38100" dir="2700000" algn="tl">
                  <a:srgbClr val="FFFFFF"/>
                </a:outerShdw>
              </a:effectLst>
              <a:latin typeface="FrankRuehl" pitchFamily="34" charset="-79"/>
              <a:cs typeface="FrankRuehl" pitchFamily="34" charset="-79"/>
            </a:endParaRPr>
          </a:p>
        </p:txBody>
      </p:sp>
      <p:sp>
        <p:nvSpPr>
          <p:cNvPr id="2" name="Text Box 28"/>
          <p:cNvSpPr txBox="1">
            <a:spLocks noChangeArrowheads="1"/>
          </p:cNvSpPr>
          <p:nvPr/>
        </p:nvSpPr>
        <p:spPr bwMode="auto">
          <a:xfrm>
            <a:off x="900113" y="5060602"/>
            <a:ext cx="3254375" cy="528638"/>
          </a:xfrm>
          <a:prstGeom prst="rect">
            <a:avLst/>
          </a:prstGeom>
          <a:solidFill>
            <a:schemeClr val="accent2">
              <a:lumMod val="20000"/>
              <a:lumOff val="80000"/>
            </a:schemeClr>
          </a:solidFill>
          <a:ln>
            <a:headEnd/>
            <a:tailEnd/>
          </a:ln>
        </p:spPr>
        <p:style>
          <a:lnRef idx="1">
            <a:schemeClr val="accent1"/>
          </a:lnRef>
          <a:fillRef idx="3">
            <a:schemeClr val="accent1"/>
          </a:fillRef>
          <a:effectRef idx="2">
            <a:schemeClr val="accent1"/>
          </a:effectRef>
          <a:fontRef idx="minor">
            <a:schemeClr val="lt1"/>
          </a:fontRef>
        </p:style>
        <p:txBody>
          <a:bodyPr>
            <a:spAutoFit/>
          </a:bodyPr>
          <a:lstStyle/>
          <a:p>
            <a:pPr algn="ctr">
              <a:spcBef>
                <a:spcPct val="50000"/>
              </a:spcBef>
              <a:defRPr/>
            </a:pPr>
            <a:r>
              <a:rPr lang="es-AR" sz="2800" b="1">
                <a:solidFill>
                  <a:schemeClr val="tx1"/>
                </a:solidFill>
                <a:effectLst>
                  <a:outerShdw blurRad="38100" dist="38100" dir="2700000" algn="tl">
                    <a:srgbClr val="FFFFFF"/>
                  </a:outerShdw>
                </a:effectLst>
                <a:latin typeface="FrankRuehl" pitchFamily="34" charset="-79"/>
                <a:cs typeface="FrankRuehl" pitchFamily="34" charset="-79"/>
              </a:rPr>
              <a:t>SECUENCIAL</a:t>
            </a:r>
            <a:endParaRPr lang="es-ES" sz="2800" b="1">
              <a:solidFill>
                <a:schemeClr val="tx1"/>
              </a:solidFill>
              <a:effectLst>
                <a:outerShdw blurRad="38100" dist="38100" dir="2700000" algn="tl">
                  <a:srgbClr val="FFFFFF"/>
                </a:outerShdw>
              </a:effectLst>
              <a:latin typeface="FrankRuehl" pitchFamily="34" charset="-79"/>
              <a:cs typeface="FrankRuehl" pitchFamily="34" charset="-79"/>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86019"/>
                                        </p:tgtEl>
                                        <p:attrNameLst>
                                          <p:attrName>style.visibility</p:attrName>
                                        </p:attrNameLst>
                                      </p:cBhvr>
                                      <p:to>
                                        <p:strVal val="visible"/>
                                      </p:to>
                                    </p:set>
                                    <p:anim calcmode="lin" valueType="num">
                                      <p:cBhvr>
                                        <p:cTn id="7" dur="500" decel="50000" fill="hold">
                                          <p:stCondLst>
                                            <p:cond delay="0"/>
                                          </p:stCondLst>
                                        </p:cTn>
                                        <p:tgtEl>
                                          <p:spTgt spid="86019"/>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6019"/>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6019"/>
                                        </p:tgtEl>
                                        <p:attrNameLst>
                                          <p:attrName>ppt_w</p:attrName>
                                        </p:attrNameLst>
                                      </p:cBhvr>
                                      <p:tavLst>
                                        <p:tav tm="0">
                                          <p:val>
                                            <p:strVal val="#ppt_w*.05"/>
                                          </p:val>
                                        </p:tav>
                                        <p:tav tm="100000">
                                          <p:val>
                                            <p:strVal val="#ppt_w"/>
                                          </p:val>
                                        </p:tav>
                                      </p:tavLst>
                                    </p:anim>
                                    <p:anim calcmode="lin" valueType="num">
                                      <p:cBhvr>
                                        <p:cTn id="10" dur="1000" fill="hold"/>
                                        <p:tgtEl>
                                          <p:spTgt spid="86019"/>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6019"/>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6019"/>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6019"/>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601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ppt_x</p:attrName>
                                        </p:attrNameLst>
                                      </p:cBhvr>
                                      <p:tavLst>
                                        <p:tav tm="0">
                                          <p:val>
                                            <p:strVal val="#ppt_x-#ppt_w/2"/>
                                          </p:val>
                                        </p:tav>
                                        <p:tav tm="100000">
                                          <p:val>
                                            <p:strVal val="#ppt_x"/>
                                          </p:val>
                                        </p:tav>
                                      </p:tavLst>
                                    </p:anim>
                                    <p:anim calcmode="lin" valueType="num">
                                      <p:cBhvr>
                                        <p:cTn id="20" dur="500" fill="hold"/>
                                        <p:tgtEl>
                                          <p:spTgt spid="3"/>
                                        </p:tgtEl>
                                        <p:attrNameLst>
                                          <p:attrName>ppt_y</p:attrName>
                                        </p:attrNameLst>
                                      </p:cBhvr>
                                      <p:tavLst>
                                        <p:tav tm="0">
                                          <p:val>
                                            <p:strVal val="#ppt_y"/>
                                          </p:val>
                                        </p:tav>
                                        <p:tav tm="100000">
                                          <p:val>
                                            <p:strVal val="#ppt_y"/>
                                          </p:val>
                                        </p:tav>
                                      </p:tavLst>
                                    </p:anim>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17" presetClass="entr" presetSubtype="8" fill="hold" grpId="0" nodeType="afterEffect">
                                  <p:stCondLst>
                                    <p:cond delay="0"/>
                                  </p:stCondLst>
                                  <p:childTnLst>
                                    <p:set>
                                      <p:cBhvr>
                                        <p:cTn id="25" dur="1" fill="hold">
                                          <p:stCondLst>
                                            <p:cond delay="0"/>
                                          </p:stCondLst>
                                        </p:cTn>
                                        <p:tgtEl>
                                          <p:spTgt spid="86041"/>
                                        </p:tgtEl>
                                        <p:attrNameLst>
                                          <p:attrName>style.visibility</p:attrName>
                                        </p:attrNameLst>
                                      </p:cBhvr>
                                      <p:to>
                                        <p:strVal val="visible"/>
                                      </p:to>
                                    </p:set>
                                    <p:anim calcmode="lin" valueType="num">
                                      <p:cBhvr>
                                        <p:cTn id="26" dur="500" fill="hold"/>
                                        <p:tgtEl>
                                          <p:spTgt spid="86041"/>
                                        </p:tgtEl>
                                        <p:attrNameLst>
                                          <p:attrName>ppt_x</p:attrName>
                                        </p:attrNameLst>
                                      </p:cBhvr>
                                      <p:tavLst>
                                        <p:tav tm="0">
                                          <p:val>
                                            <p:strVal val="#ppt_x-#ppt_w/2"/>
                                          </p:val>
                                        </p:tav>
                                        <p:tav tm="100000">
                                          <p:val>
                                            <p:strVal val="#ppt_x"/>
                                          </p:val>
                                        </p:tav>
                                      </p:tavLst>
                                    </p:anim>
                                    <p:anim calcmode="lin" valueType="num">
                                      <p:cBhvr>
                                        <p:cTn id="27" dur="500" fill="hold"/>
                                        <p:tgtEl>
                                          <p:spTgt spid="86041"/>
                                        </p:tgtEl>
                                        <p:attrNameLst>
                                          <p:attrName>ppt_y</p:attrName>
                                        </p:attrNameLst>
                                      </p:cBhvr>
                                      <p:tavLst>
                                        <p:tav tm="0">
                                          <p:val>
                                            <p:strVal val="#ppt_y"/>
                                          </p:val>
                                        </p:tav>
                                        <p:tav tm="100000">
                                          <p:val>
                                            <p:strVal val="#ppt_y"/>
                                          </p:val>
                                        </p:tav>
                                      </p:tavLst>
                                    </p:anim>
                                    <p:anim calcmode="lin" valueType="num">
                                      <p:cBhvr>
                                        <p:cTn id="28" dur="500" fill="hold"/>
                                        <p:tgtEl>
                                          <p:spTgt spid="86041"/>
                                        </p:tgtEl>
                                        <p:attrNameLst>
                                          <p:attrName>ppt_w</p:attrName>
                                        </p:attrNameLst>
                                      </p:cBhvr>
                                      <p:tavLst>
                                        <p:tav tm="0">
                                          <p:val>
                                            <p:fltVal val="0"/>
                                          </p:val>
                                        </p:tav>
                                        <p:tav tm="100000">
                                          <p:val>
                                            <p:strVal val="#ppt_w"/>
                                          </p:val>
                                        </p:tav>
                                      </p:tavLst>
                                    </p:anim>
                                    <p:anim calcmode="lin" valueType="num">
                                      <p:cBhvr>
                                        <p:cTn id="29" dur="500" fill="hold"/>
                                        <p:tgtEl>
                                          <p:spTgt spid="86041"/>
                                        </p:tgtEl>
                                        <p:attrNameLst>
                                          <p:attrName>ppt_h</p:attrName>
                                        </p:attrNameLst>
                                      </p:cBhvr>
                                      <p:tavLst>
                                        <p:tav tm="0">
                                          <p:val>
                                            <p:strVal val="#ppt_h"/>
                                          </p:val>
                                        </p:tav>
                                        <p:tav tm="100000">
                                          <p:val>
                                            <p:strVal val="#ppt_h"/>
                                          </p:val>
                                        </p:tav>
                                      </p:tavLst>
                                    </p:anim>
                                  </p:childTnLst>
                                </p:cTn>
                              </p:par>
                            </p:childTnLst>
                          </p:cTn>
                        </p:par>
                        <p:par>
                          <p:cTn id="30" fill="hold" nodeType="afterGroup">
                            <p:stCondLst>
                              <p:cond delay="1000"/>
                            </p:stCondLst>
                            <p:childTnLst>
                              <p:par>
                                <p:cTn id="31" presetID="4" presetClass="entr" presetSubtype="32"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ox(out)">
                                      <p:cBhvr>
                                        <p:cTn id="33" dur="1000"/>
                                        <p:tgtEl>
                                          <p:spTgt spid="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8"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500" fill="hold"/>
                                        <p:tgtEl>
                                          <p:spTgt spid="4"/>
                                        </p:tgtEl>
                                        <p:attrNameLst>
                                          <p:attrName>ppt_x</p:attrName>
                                        </p:attrNameLst>
                                      </p:cBhvr>
                                      <p:tavLst>
                                        <p:tav tm="0">
                                          <p:val>
                                            <p:strVal val="#ppt_x-#ppt_w/2"/>
                                          </p:val>
                                        </p:tav>
                                        <p:tav tm="100000">
                                          <p:val>
                                            <p:strVal val="#ppt_x"/>
                                          </p:val>
                                        </p:tav>
                                      </p:tavLst>
                                    </p:anim>
                                    <p:anim calcmode="lin" valueType="num">
                                      <p:cBhvr>
                                        <p:cTn id="39" dur="500" fill="hold"/>
                                        <p:tgtEl>
                                          <p:spTgt spid="4"/>
                                        </p:tgtEl>
                                        <p:attrNameLst>
                                          <p:attrName>ppt_y</p:attrName>
                                        </p:attrNameLst>
                                      </p:cBhvr>
                                      <p:tavLst>
                                        <p:tav tm="0">
                                          <p:val>
                                            <p:strVal val="#ppt_y"/>
                                          </p:val>
                                        </p:tav>
                                        <p:tav tm="100000">
                                          <p:val>
                                            <p:strVal val="#ppt_y"/>
                                          </p:val>
                                        </p:tav>
                                      </p:tavLst>
                                    </p:anim>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strVal val="#ppt_h"/>
                                          </p:val>
                                        </p:tav>
                                        <p:tav tm="100000">
                                          <p:val>
                                            <p:strVal val="#ppt_h"/>
                                          </p:val>
                                        </p:tav>
                                      </p:tavLst>
                                    </p:anim>
                                  </p:childTnLst>
                                </p:cTn>
                              </p:par>
                            </p:childTnLst>
                          </p:cTn>
                        </p:par>
                        <p:par>
                          <p:cTn id="42" fill="hold" nodeType="afterGroup">
                            <p:stCondLst>
                              <p:cond delay="500"/>
                            </p:stCondLst>
                            <p:childTnLst>
                              <p:par>
                                <p:cTn id="43" presetID="17" presetClass="entr" presetSubtype="8" fill="hold" grpId="0" nodeType="afterEffect">
                                  <p:stCondLst>
                                    <p:cond delay="0"/>
                                  </p:stCondLst>
                                  <p:childTnLst>
                                    <p:set>
                                      <p:cBhvr>
                                        <p:cTn id="44" dur="1" fill="hold">
                                          <p:stCondLst>
                                            <p:cond delay="0"/>
                                          </p:stCondLst>
                                        </p:cTn>
                                        <p:tgtEl>
                                          <p:spTgt spid="86044"/>
                                        </p:tgtEl>
                                        <p:attrNameLst>
                                          <p:attrName>style.visibility</p:attrName>
                                        </p:attrNameLst>
                                      </p:cBhvr>
                                      <p:to>
                                        <p:strVal val="visible"/>
                                      </p:to>
                                    </p:set>
                                    <p:anim calcmode="lin" valueType="num">
                                      <p:cBhvr>
                                        <p:cTn id="45" dur="500" fill="hold"/>
                                        <p:tgtEl>
                                          <p:spTgt spid="86044"/>
                                        </p:tgtEl>
                                        <p:attrNameLst>
                                          <p:attrName>ppt_x</p:attrName>
                                        </p:attrNameLst>
                                      </p:cBhvr>
                                      <p:tavLst>
                                        <p:tav tm="0">
                                          <p:val>
                                            <p:strVal val="#ppt_x-#ppt_w/2"/>
                                          </p:val>
                                        </p:tav>
                                        <p:tav tm="100000">
                                          <p:val>
                                            <p:strVal val="#ppt_x"/>
                                          </p:val>
                                        </p:tav>
                                      </p:tavLst>
                                    </p:anim>
                                    <p:anim calcmode="lin" valueType="num">
                                      <p:cBhvr>
                                        <p:cTn id="46" dur="500" fill="hold"/>
                                        <p:tgtEl>
                                          <p:spTgt spid="86044"/>
                                        </p:tgtEl>
                                        <p:attrNameLst>
                                          <p:attrName>ppt_y</p:attrName>
                                        </p:attrNameLst>
                                      </p:cBhvr>
                                      <p:tavLst>
                                        <p:tav tm="0">
                                          <p:val>
                                            <p:strVal val="#ppt_y"/>
                                          </p:val>
                                        </p:tav>
                                        <p:tav tm="100000">
                                          <p:val>
                                            <p:strVal val="#ppt_y"/>
                                          </p:val>
                                        </p:tav>
                                      </p:tavLst>
                                    </p:anim>
                                    <p:anim calcmode="lin" valueType="num">
                                      <p:cBhvr>
                                        <p:cTn id="47" dur="500" fill="hold"/>
                                        <p:tgtEl>
                                          <p:spTgt spid="86044"/>
                                        </p:tgtEl>
                                        <p:attrNameLst>
                                          <p:attrName>ppt_w</p:attrName>
                                        </p:attrNameLst>
                                      </p:cBhvr>
                                      <p:tavLst>
                                        <p:tav tm="0">
                                          <p:val>
                                            <p:fltVal val="0"/>
                                          </p:val>
                                        </p:tav>
                                        <p:tav tm="100000">
                                          <p:val>
                                            <p:strVal val="#ppt_w"/>
                                          </p:val>
                                        </p:tav>
                                      </p:tavLst>
                                    </p:anim>
                                    <p:anim calcmode="lin" valueType="num">
                                      <p:cBhvr>
                                        <p:cTn id="48" dur="500" fill="hold"/>
                                        <p:tgtEl>
                                          <p:spTgt spid="86044"/>
                                        </p:tgtEl>
                                        <p:attrNameLst>
                                          <p:attrName>ppt_h</p:attrName>
                                        </p:attrNameLst>
                                      </p:cBhvr>
                                      <p:tavLst>
                                        <p:tav tm="0">
                                          <p:val>
                                            <p:strVal val="#ppt_h"/>
                                          </p:val>
                                        </p:tav>
                                        <p:tav tm="100000">
                                          <p:val>
                                            <p:strVal val="#ppt_h"/>
                                          </p:val>
                                        </p:tav>
                                      </p:tavLst>
                                    </p:anim>
                                  </p:childTnLst>
                                </p:cTn>
                              </p:par>
                            </p:childTnLst>
                          </p:cTn>
                        </p:par>
                        <p:par>
                          <p:cTn id="49" fill="hold" nodeType="afterGroup">
                            <p:stCondLst>
                              <p:cond delay="1000"/>
                            </p:stCondLst>
                            <p:childTnLst>
                              <p:par>
                                <p:cTn id="50" presetID="4" presetClass="entr" presetSubtype="32" fill="hold"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box(out)">
                                      <p:cBhvr>
                                        <p:cTn id="52" dur="1000"/>
                                        <p:tgtEl>
                                          <p:spTgt spid="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7" presetClass="entr" presetSubtype="8"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p:cTn id="57" dur="500" fill="hold"/>
                                        <p:tgtEl>
                                          <p:spTgt spid="5"/>
                                        </p:tgtEl>
                                        <p:attrNameLst>
                                          <p:attrName>ppt_x</p:attrName>
                                        </p:attrNameLst>
                                      </p:cBhvr>
                                      <p:tavLst>
                                        <p:tav tm="0">
                                          <p:val>
                                            <p:strVal val="#ppt_x-#ppt_w/2"/>
                                          </p:val>
                                        </p:tav>
                                        <p:tav tm="100000">
                                          <p:val>
                                            <p:strVal val="#ppt_x"/>
                                          </p:val>
                                        </p:tav>
                                      </p:tavLst>
                                    </p:anim>
                                    <p:anim calcmode="lin" valueType="num">
                                      <p:cBhvr>
                                        <p:cTn id="58" dur="500" fill="hold"/>
                                        <p:tgtEl>
                                          <p:spTgt spid="5"/>
                                        </p:tgtEl>
                                        <p:attrNameLst>
                                          <p:attrName>ppt_y</p:attrName>
                                        </p:attrNameLst>
                                      </p:cBhvr>
                                      <p:tavLst>
                                        <p:tav tm="0">
                                          <p:val>
                                            <p:strVal val="#ppt_y"/>
                                          </p:val>
                                        </p:tav>
                                        <p:tav tm="100000">
                                          <p:val>
                                            <p:strVal val="#ppt_y"/>
                                          </p:val>
                                        </p:tav>
                                      </p:tavLst>
                                    </p:anim>
                                    <p:anim calcmode="lin" valueType="num">
                                      <p:cBhvr>
                                        <p:cTn id="59" dur="500" fill="hold"/>
                                        <p:tgtEl>
                                          <p:spTgt spid="5"/>
                                        </p:tgtEl>
                                        <p:attrNameLst>
                                          <p:attrName>ppt_w</p:attrName>
                                        </p:attrNameLst>
                                      </p:cBhvr>
                                      <p:tavLst>
                                        <p:tav tm="0">
                                          <p:val>
                                            <p:fltVal val="0"/>
                                          </p:val>
                                        </p:tav>
                                        <p:tav tm="100000">
                                          <p:val>
                                            <p:strVal val="#ppt_w"/>
                                          </p:val>
                                        </p:tav>
                                      </p:tavLst>
                                    </p:anim>
                                    <p:anim calcmode="lin" valueType="num">
                                      <p:cBhvr>
                                        <p:cTn id="60" dur="500" fill="hold"/>
                                        <p:tgtEl>
                                          <p:spTgt spid="5"/>
                                        </p:tgtEl>
                                        <p:attrNameLst>
                                          <p:attrName>ppt_h</p:attrName>
                                        </p:attrNameLst>
                                      </p:cBhvr>
                                      <p:tavLst>
                                        <p:tav tm="0">
                                          <p:val>
                                            <p:strVal val="#ppt_h"/>
                                          </p:val>
                                        </p:tav>
                                        <p:tav tm="100000">
                                          <p:val>
                                            <p:strVal val="#ppt_h"/>
                                          </p:val>
                                        </p:tav>
                                      </p:tavLst>
                                    </p:anim>
                                  </p:childTnLst>
                                </p:cTn>
                              </p:par>
                            </p:childTnLst>
                          </p:cTn>
                        </p:par>
                        <p:par>
                          <p:cTn id="61" fill="hold" nodeType="afterGroup">
                            <p:stCondLst>
                              <p:cond delay="500"/>
                            </p:stCondLst>
                            <p:childTnLst>
                              <p:par>
                                <p:cTn id="62" presetID="17" presetClass="entr" presetSubtype="8"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 calcmode="lin" valueType="num">
                                      <p:cBhvr>
                                        <p:cTn id="64" dur="500" fill="hold"/>
                                        <p:tgtEl>
                                          <p:spTgt spid="2"/>
                                        </p:tgtEl>
                                        <p:attrNameLst>
                                          <p:attrName>ppt_x</p:attrName>
                                        </p:attrNameLst>
                                      </p:cBhvr>
                                      <p:tavLst>
                                        <p:tav tm="0">
                                          <p:val>
                                            <p:strVal val="#ppt_x-#ppt_w/2"/>
                                          </p:val>
                                        </p:tav>
                                        <p:tav tm="100000">
                                          <p:val>
                                            <p:strVal val="#ppt_x"/>
                                          </p:val>
                                        </p:tav>
                                      </p:tavLst>
                                    </p:anim>
                                    <p:anim calcmode="lin" valueType="num">
                                      <p:cBhvr>
                                        <p:cTn id="65" dur="500" fill="hold"/>
                                        <p:tgtEl>
                                          <p:spTgt spid="2"/>
                                        </p:tgtEl>
                                        <p:attrNameLst>
                                          <p:attrName>ppt_y</p:attrName>
                                        </p:attrNameLst>
                                      </p:cBhvr>
                                      <p:tavLst>
                                        <p:tav tm="0">
                                          <p:val>
                                            <p:strVal val="#ppt_y"/>
                                          </p:val>
                                        </p:tav>
                                        <p:tav tm="100000">
                                          <p:val>
                                            <p:strVal val="#ppt_y"/>
                                          </p:val>
                                        </p:tav>
                                      </p:tavLst>
                                    </p:anim>
                                    <p:anim calcmode="lin" valueType="num">
                                      <p:cBhvr>
                                        <p:cTn id="66" dur="500" fill="hold"/>
                                        <p:tgtEl>
                                          <p:spTgt spid="2"/>
                                        </p:tgtEl>
                                        <p:attrNameLst>
                                          <p:attrName>ppt_w</p:attrName>
                                        </p:attrNameLst>
                                      </p:cBhvr>
                                      <p:tavLst>
                                        <p:tav tm="0">
                                          <p:val>
                                            <p:fltVal val="0"/>
                                          </p:val>
                                        </p:tav>
                                        <p:tav tm="100000">
                                          <p:val>
                                            <p:strVal val="#ppt_w"/>
                                          </p:val>
                                        </p:tav>
                                      </p:tavLst>
                                    </p:anim>
                                    <p:anim calcmode="lin" valueType="num">
                                      <p:cBhvr>
                                        <p:cTn id="67" dur="500" fill="hold"/>
                                        <p:tgtEl>
                                          <p:spTgt spid="2"/>
                                        </p:tgtEl>
                                        <p:attrNameLst>
                                          <p:attrName>ppt_h</p:attrName>
                                        </p:attrNameLst>
                                      </p:cBhvr>
                                      <p:tavLst>
                                        <p:tav tm="0">
                                          <p:val>
                                            <p:strVal val="#ppt_h"/>
                                          </p:val>
                                        </p:tav>
                                        <p:tav tm="100000">
                                          <p:val>
                                            <p:strVal val="#ppt_h"/>
                                          </p:val>
                                        </p:tav>
                                      </p:tavLst>
                                    </p:anim>
                                  </p:childTnLst>
                                </p:cTn>
                              </p:par>
                            </p:childTnLst>
                          </p:cTn>
                        </p:par>
                        <p:par>
                          <p:cTn id="68" fill="hold" nodeType="afterGroup">
                            <p:stCondLst>
                              <p:cond delay="1000"/>
                            </p:stCondLst>
                            <p:childTnLst>
                              <p:par>
                                <p:cTn id="69" presetID="4" presetClass="entr" presetSubtype="32" fill="hold" nodeType="after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box(out)">
                                      <p:cBhvr>
                                        <p:cTn id="7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animBg="1"/>
      <p:bldP spid="86041" grpId="0" animBg="1"/>
      <p:bldP spid="86044" grpId="0" animBg="1"/>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sp>
        <p:nvSpPr>
          <p:cNvPr id="87043" name="Rectangle 3"/>
          <p:cNvSpPr>
            <a:spLocks noGrp="1" noChangeArrowheads="1"/>
          </p:cNvSpPr>
          <p:nvPr>
            <p:ph type="ctrTitle"/>
          </p:nvPr>
        </p:nvSpPr>
        <p:spPr>
          <a:xfrm>
            <a:off x="457200" y="76200"/>
            <a:ext cx="8382000" cy="1624013"/>
          </a:xfrm>
          <a:ln w="28575">
            <a:solidFill>
              <a:schemeClr val="tx1"/>
            </a:solidFill>
          </a:ln>
        </p:spPr>
        <p:txBody>
          <a:bodyPr>
            <a:normAutofit/>
          </a:bodyPr>
          <a:lstStyle/>
          <a:p>
            <a:pPr eaLnBrk="1" hangingPunct="1">
              <a:defRPr/>
            </a:pPr>
            <a:r>
              <a:rPr lang="es-AR" sz="3600" dirty="0">
                <a:solidFill>
                  <a:srgbClr val="002060"/>
                </a:solidFill>
                <a:latin typeface="Berlin Sans FB Demi" panose="020E0802020502020306" pitchFamily="34" charset="0"/>
              </a:rPr>
              <a:t>Clasificación de los distintos tipos de Memoria   </a:t>
            </a:r>
            <a:r>
              <a:rPr lang="es-AR" sz="2200" b="1" dirty="0">
                <a:solidFill>
                  <a:schemeClr val="tx1"/>
                </a:solidFill>
                <a:effectLst>
                  <a:outerShdw blurRad="38100" dist="38100" dir="2700000" algn="tl">
                    <a:srgbClr val="FFFFFF"/>
                  </a:outerShdw>
                </a:effectLst>
                <a:latin typeface="Tahoma" pitchFamily="34" charset="0"/>
              </a:rPr>
              <a:t/>
            </a:r>
            <a:br>
              <a:rPr lang="es-AR" sz="2200" b="1" dirty="0">
                <a:solidFill>
                  <a:schemeClr val="tx1"/>
                </a:solidFill>
                <a:effectLst>
                  <a:outerShdw blurRad="38100" dist="38100" dir="2700000" algn="tl">
                    <a:srgbClr val="FFFFFF"/>
                  </a:outerShdw>
                </a:effectLst>
                <a:latin typeface="Tahoma" pitchFamily="34" charset="0"/>
              </a:rPr>
            </a:br>
            <a:r>
              <a:rPr lang="es-AR" sz="2900" dirty="0">
                <a:solidFill>
                  <a:schemeClr val="tx1"/>
                </a:solidFill>
              </a:rPr>
              <a:t>(</a:t>
            </a:r>
            <a:r>
              <a:rPr lang="es-AR" sz="2900" i="1" dirty="0">
                <a:solidFill>
                  <a:schemeClr val="tx1"/>
                </a:solidFill>
              </a:rPr>
              <a:t>según la posibilidad de lectura o escritura)</a:t>
            </a:r>
            <a:endParaRPr lang="es-ES" sz="2900" i="1" dirty="0">
              <a:solidFill>
                <a:schemeClr val="tx1"/>
              </a:solidFill>
            </a:endParaRPr>
          </a:p>
        </p:txBody>
      </p:sp>
      <p:sp>
        <p:nvSpPr>
          <p:cNvPr id="14" name="Rectangle 6"/>
          <p:cNvSpPr>
            <a:spLocks noGrp="1" noChangeArrowheads="1"/>
          </p:cNvSpPr>
          <p:nvPr>
            <p:ph type="sldNum" sz="quarter" idx="12"/>
          </p:nvPr>
        </p:nvSpPr>
        <p:spPr>
          <a:ln/>
        </p:spPr>
        <p:txBody>
          <a:bodyPr/>
          <a:lstStyle/>
          <a:p>
            <a:fld id="{B87FF34A-B623-49E2-91CC-A8334E8E2664}" type="slidenum">
              <a:rPr lang="es-ES" altLang="es-AR"/>
              <a:pPr/>
              <a:t>35</a:t>
            </a:fld>
            <a:endParaRPr lang="es-ES" altLang="es-AR"/>
          </a:p>
        </p:txBody>
      </p:sp>
      <p:sp>
        <p:nvSpPr>
          <p:cNvPr id="19459" name="5 Marcador de número de diapositiva"/>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81836F64-2351-4EC4-B98D-B562820A7F9E}" type="slidenum">
              <a:rPr lang="es-ES" altLang="es-AR" sz="1400">
                <a:latin typeface="Times New Roman" panose="02020603050405020304" pitchFamily="18" charset="0"/>
              </a:rPr>
              <a:pPr algn="r" eaLnBrk="1" hangingPunct="1"/>
              <a:t>35</a:t>
            </a:fld>
            <a:endParaRPr lang="es-ES" altLang="es-AR" sz="1400">
              <a:latin typeface="Times New Roman" panose="02020603050405020304" pitchFamily="18" charset="0"/>
            </a:endParaRPr>
          </a:p>
        </p:txBody>
      </p:sp>
      <p:sp>
        <p:nvSpPr>
          <p:cNvPr id="19471" name="Line 7"/>
          <p:cNvSpPr>
            <a:spLocks noChangeShapeType="1"/>
          </p:cNvSpPr>
          <p:nvPr/>
        </p:nvSpPr>
        <p:spPr bwMode="auto">
          <a:xfrm>
            <a:off x="468313" y="2565400"/>
            <a:ext cx="6858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s-AR"/>
          </a:p>
        </p:txBody>
      </p:sp>
      <p:sp>
        <p:nvSpPr>
          <p:cNvPr id="19462" name="Line 9"/>
          <p:cNvSpPr>
            <a:spLocks noChangeShapeType="1"/>
          </p:cNvSpPr>
          <p:nvPr/>
        </p:nvSpPr>
        <p:spPr bwMode="auto">
          <a:xfrm>
            <a:off x="468313" y="1700213"/>
            <a:ext cx="0" cy="865187"/>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s-AR"/>
          </a:p>
        </p:txBody>
      </p:sp>
      <p:sp>
        <p:nvSpPr>
          <p:cNvPr id="19463" name="Line 10"/>
          <p:cNvSpPr>
            <a:spLocks noChangeShapeType="1"/>
          </p:cNvSpPr>
          <p:nvPr/>
        </p:nvSpPr>
        <p:spPr bwMode="auto">
          <a:xfrm flipV="1">
            <a:off x="468313" y="5229225"/>
            <a:ext cx="719137"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s-AR"/>
          </a:p>
        </p:txBody>
      </p:sp>
      <p:sp>
        <p:nvSpPr>
          <p:cNvPr id="19464" name="Text Box 12"/>
          <p:cNvSpPr txBox="1">
            <a:spLocks noChangeArrowheads="1"/>
          </p:cNvSpPr>
          <p:nvPr/>
        </p:nvSpPr>
        <p:spPr bwMode="auto">
          <a:xfrm>
            <a:off x="1331913" y="5661025"/>
            <a:ext cx="57356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sz="2400" b="1"/>
              <a:t>Sólo</a:t>
            </a:r>
            <a:r>
              <a:rPr lang="es-AR" altLang="es-AR"/>
              <a:t> </a:t>
            </a:r>
            <a:r>
              <a:rPr lang="es-AR" altLang="es-AR" sz="2400" b="1"/>
              <a:t>se puede leer la memoria.</a:t>
            </a:r>
            <a:endParaRPr lang="es-ES" altLang="es-AR" sz="2400" b="1"/>
          </a:p>
        </p:txBody>
      </p:sp>
      <p:sp>
        <p:nvSpPr>
          <p:cNvPr id="87053" name="Text Box 13"/>
          <p:cNvSpPr txBox="1">
            <a:spLocks noChangeArrowheads="1"/>
          </p:cNvSpPr>
          <p:nvPr/>
        </p:nvSpPr>
        <p:spPr bwMode="auto">
          <a:xfrm>
            <a:off x="5049872" y="5006983"/>
            <a:ext cx="3505200" cy="40005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a:spcBef>
                <a:spcPct val="50000"/>
              </a:spcBef>
              <a:defRPr/>
            </a:pPr>
            <a:r>
              <a:rPr lang="es-AR"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ROM </a:t>
            </a:r>
            <a:r>
              <a:rPr lang="es-AR" sz="2000" i="1" dirty="0"/>
              <a:t>(</a:t>
            </a:r>
            <a:r>
              <a:rPr lang="es-AR" sz="2000" i="1" dirty="0" err="1"/>
              <a:t>Read</a:t>
            </a:r>
            <a:r>
              <a:rPr lang="es-AR" sz="2000" i="1" dirty="0"/>
              <a:t> </a:t>
            </a:r>
            <a:r>
              <a:rPr lang="es-AR" sz="2000" i="1" dirty="0" err="1"/>
              <a:t>Only</a:t>
            </a:r>
            <a:r>
              <a:rPr lang="es-AR" sz="2000" i="1" dirty="0"/>
              <a:t> </a:t>
            </a:r>
            <a:r>
              <a:rPr lang="es-AR" sz="2000" i="1" dirty="0" err="1"/>
              <a:t>Memory</a:t>
            </a:r>
            <a:r>
              <a:rPr lang="es-AR" sz="2000" i="1" dirty="0"/>
              <a:t> )</a:t>
            </a:r>
            <a:endParaRPr lang="es-ES" sz="2000" i="1" dirty="0"/>
          </a:p>
        </p:txBody>
      </p:sp>
      <p:sp>
        <p:nvSpPr>
          <p:cNvPr id="87056" name="Text Box 16"/>
          <p:cNvSpPr txBox="1">
            <a:spLocks noChangeArrowheads="1"/>
          </p:cNvSpPr>
          <p:nvPr/>
        </p:nvSpPr>
        <p:spPr bwMode="auto">
          <a:xfrm>
            <a:off x="1331913" y="2276475"/>
            <a:ext cx="3254375" cy="528638"/>
          </a:xfrm>
          <a:prstGeom prst="rect">
            <a:avLst/>
          </a:prstGeom>
          <a:solidFill>
            <a:schemeClr val="accent2">
              <a:lumMod val="20000"/>
              <a:lumOff val="80000"/>
            </a:schemeClr>
          </a:solidFill>
          <a:ln>
            <a:headEnd/>
            <a:tailEnd/>
          </a:ln>
        </p:spPr>
        <p:style>
          <a:lnRef idx="1">
            <a:schemeClr val="accent1"/>
          </a:lnRef>
          <a:fillRef idx="3">
            <a:schemeClr val="accent1"/>
          </a:fillRef>
          <a:effectRef idx="2">
            <a:schemeClr val="accent1"/>
          </a:effectRef>
          <a:fontRef idx="minor">
            <a:schemeClr val="lt1"/>
          </a:fontRef>
        </p:style>
        <p:txBody>
          <a:bodyPr>
            <a:spAutoFit/>
          </a:bodyPr>
          <a:lstStyle/>
          <a:p>
            <a:pPr algn="ctr">
              <a:spcBef>
                <a:spcPct val="50000"/>
              </a:spcBef>
              <a:defRPr/>
            </a:pPr>
            <a:r>
              <a:rPr lang="es-AR" sz="2800" b="1">
                <a:solidFill>
                  <a:schemeClr val="tx1"/>
                </a:solidFill>
                <a:effectLst>
                  <a:outerShdw blurRad="38100" dist="38100" dir="2700000" algn="tl">
                    <a:srgbClr val="FFFFFF"/>
                  </a:outerShdw>
                </a:effectLst>
                <a:latin typeface="FrankRuehl" pitchFamily="34" charset="-79"/>
                <a:cs typeface="FrankRuehl" pitchFamily="34" charset="-79"/>
              </a:rPr>
              <a:t>RWM</a:t>
            </a:r>
            <a:endParaRPr lang="es-ES" sz="2800" b="1">
              <a:solidFill>
                <a:schemeClr val="tx1"/>
              </a:solidFill>
              <a:effectLst>
                <a:outerShdw blurRad="38100" dist="38100" dir="2700000" algn="tl">
                  <a:srgbClr val="FFFFFF"/>
                </a:outerShdw>
              </a:effectLst>
              <a:latin typeface="FrankRuehl" pitchFamily="34" charset="-79"/>
              <a:cs typeface="FrankRuehl" pitchFamily="34" charset="-79"/>
            </a:endParaRPr>
          </a:p>
        </p:txBody>
      </p:sp>
      <p:sp>
        <p:nvSpPr>
          <p:cNvPr id="87059" name="Text Box 19"/>
          <p:cNvSpPr txBox="1">
            <a:spLocks noChangeArrowheads="1"/>
          </p:cNvSpPr>
          <p:nvPr/>
        </p:nvSpPr>
        <p:spPr bwMode="auto">
          <a:xfrm>
            <a:off x="1331913" y="4941888"/>
            <a:ext cx="3254375" cy="528637"/>
          </a:xfrm>
          <a:prstGeom prst="rect">
            <a:avLst/>
          </a:prstGeom>
          <a:solidFill>
            <a:schemeClr val="accent2">
              <a:lumMod val="20000"/>
              <a:lumOff val="80000"/>
            </a:schemeClr>
          </a:solidFill>
          <a:ln>
            <a:headEnd/>
            <a:tailEnd/>
          </a:ln>
        </p:spPr>
        <p:style>
          <a:lnRef idx="1">
            <a:schemeClr val="accent1"/>
          </a:lnRef>
          <a:fillRef idx="3">
            <a:schemeClr val="accent1"/>
          </a:fillRef>
          <a:effectRef idx="2">
            <a:schemeClr val="accent1"/>
          </a:effectRef>
          <a:fontRef idx="minor">
            <a:schemeClr val="lt1"/>
          </a:fontRef>
        </p:style>
        <p:txBody>
          <a:bodyPr>
            <a:spAutoFit/>
          </a:bodyPr>
          <a:lstStyle/>
          <a:p>
            <a:pPr algn="ctr">
              <a:spcBef>
                <a:spcPct val="50000"/>
              </a:spcBef>
              <a:defRPr/>
            </a:pPr>
            <a:r>
              <a:rPr lang="es-AR" sz="2800" b="1">
                <a:solidFill>
                  <a:schemeClr val="tx1"/>
                </a:solidFill>
                <a:effectLst>
                  <a:outerShdw blurRad="38100" dist="38100" dir="2700000" algn="tl">
                    <a:srgbClr val="FFFFFF"/>
                  </a:outerShdw>
                </a:effectLst>
                <a:latin typeface="FrankRuehl" pitchFamily="34" charset="-79"/>
                <a:cs typeface="FrankRuehl" pitchFamily="34" charset="-79"/>
              </a:rPr>
              <a:t>ROM</a:t>
            </a:r>
            <a:endParaRPr lang="es-ES" sz="2800" b="1">
              <a:solidFill>
                <a:schemeClr val="tx1"/>
              </a:solidFill>
              <a:effectLst>
                <a:outerShdw blurRad="38100" dist="38100" dir="2700000" algn="tl">
                  <a:srgbClr val="FFFFFF"/>
                </a:outerShdw>
              </a:effectLst>
              <a:latin typeface="FrankRuehl" pitchFamily="34" charset="-79"/>
              <a:cs typeface="FrankRuehl" pitchFamily="34" charset="-79"/>
            </a:endParaRPr>
          </a:p>
        </p:txBody>
      </p:sp>
      <p:sp>
        <p:nvSpPr>
          <p:cNvPr id="19468" name="Text Box 21"/>
          <p:cNvSpPr txBox="1">
            <a:spLocks noChangeArrowheads="1"/>
          </p:cNvSpPr>
          <p:nvPr/>
        </p:nvSpPr>
        <p:spPr bwMode="auto">
          <a:xfrm>
            <a:off x="1258888" y="2997200"/>
            <a:ext cx="728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sz="2400" b="1"/>
              <a:t>Se puede leer o escribir la memoria.</a:t>
            </a:r>
            <a:endParaRPr lang="es-ES" altLang="es-AR" sz="2400" b="1"/>
          </a:p>
        </p:txBody>
      </p:sp>
      <p:sp>
        <p:nvSpPr>
          <p:cNvPr id="87062" name="Text Box 22"/>
          <p:cNvSpPr txBox="1">
            <a:spLocks noChangeArrowheads="1"/>
          </p:cNvSpPr>
          <p:nvPr/>
        </p:nvSpPr>
        <p:spPr bwMode="auto">
          <a:xfrm>
            <a:off x="4905181" y="2341557"/>
            <a:ext cx="3933721" cy="40005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a:spcBef>
                <a:spcPct val="50000"/>
              </a:spcBef>
              <a:defRPr/>
            </a:pPr>
            <a:r>
              <a:rPr lang="es-AR" sz="2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RWM </a:t>
            </a:r>
            <a:r>
              <a:rPr lang="es-AR" sz="2000" b="1" i="1" dirty="0"/>
              <a:t>(</a:t>
            </a:r>
            <a:r>
              <a:rPr lang="es-AR" sz="2000" b="1" i="1" dirty="0" err="1"/>
              <a:t>Read</a:t>
            </a:r>
            <a:r>
              <a:rPr lang="es-AR" sz="2000" b="1" i="1" dirty="0"/>
              <a:t> </a:t>
            </a:r>
            <a:r>
              <a:rPr lang="es-AR" sz="2000" b="1" i="1" dirty="0" err="1"/>
              <a:t>Write</a:t>
            </a:r>
            <a:r>
              <a:rPr lang="es-AR" sz="2000" b="1" i="1" dirty="0"/>
              <a:t> </a:t>
            </a:r>
            <a:r>
              <a:rPr lang="es-AR" sz="2000" b="1" i="1" dirty="0" err="1"/>
              <a:t>Memory</a:t>
            </a:r>
            <a:r>
              <a:rPr lang="es-AR" sz="2000" b="1" i="1" dirty="0"/>
              <a:t> )</a:t>
            </a:r>
            <a:endParaRPr lang="es-ES" sz="2000" b="1" i="1" dirty="0"/>
          </a:p>
        </p:txBody>
      </p:sp>
      <p:sp>
        <p:nvSpPr>
          <p:cNvPr id="19472" name="Line 9"/>
          <p:cNvSpPr>
            <a:spLocks noChangeShapeType="1"/>
          </p:cNvSpPr>
          <p:nvPr/>
        </p:nvSpPr>
        <p:spPr bwMode="auto">
          <a:xfrm>
            <a:off x="468313" y="2565400"/>
            <a:ext cx="0" cy="2663825"/>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s-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1" presetClass="entr" presetSubtype="0" fill="hold" grpId="0" nodeType="afterEffect">
                                  <p:stCondLst>
                                    <p:cond delay="0"/>
                                  </p:stCondLst>
                                  <p:childTnLst>
                                    <p:set>
                                      <p:cBhvr>
                                        <p:cTn id="6" dur="1" fill="hold">
                                          <p:stCondLst>
                                            <p:cond delay="0"/>
                                          </p:stCondLst>
                                        </p:cTn>
                                        <p:tgtEl>
                                          <p:spTgt spid="87043"/>
                                        </p:tgtEl>
                                        <p:attrNameLst>
                                          <p:attrName>style.visibility</p:attrName>
                                        </p:attrNameLst>
                                      </p:cBhvr>
                                      <p:to>
                                        <p:strVal val="visible"/>
                                      </p:to>
                                    </p:set>
                                    <p:animEffect transition="in" filter="fade">
                                      <p:cBhvr>
                                        <p:cTn id="7" dur="770" decel="100000"/>
                                        <p:tgtEl>
                                          <p:spTgt spid="87043"/>
                                        </p:tgtEl>
                                      </p:cBhvr>
                                    </p:animEffect>
                                    <p:animScale>
                                      <p:cBhvr>
                                        <p:cTn id="8" dur="770" decel="100000"/>
                                        <p:tgtEl>
                                          <p:spTgt spid="87043"/>
                                        </p:tgtEl>
                                      </p:cBhvr>
                                      <p:from x="10000" y="10000"/>
                                      <p:to x="200000" y="450000"/>
                                    </p:animScale>
                                    <p:animScale>
                                      <p:cBhvr>
                                        <p:cTn id="9" dur="1230" accel="100000" fill="hold">
                                          <p:stCondLst>
                                            <p:cond delay="770"/>
                                          </p:stCondLst>
                                        </p:cTn>
                                        <p:tgtEl>
                                          <p:spTgt spid="87043"/>
                                        </p:tgtEl>
                                      </p:cBhvr>
                                      <p:from x="200000" y="450000"/>
                                      <p:to x="100000" y="100000"/>
                                    </p:animScale>
                                    <p:set>
                                      <p:cBhvr>
                                        <p:cTn id="10" dur="770" fill="hold"/>
                                        <p:tgtEl>
                                          <p:spTgt spid="87043"/>
                                        </p:tgtEl>
                                        <p:attrNameLst>
                                          <p:attrName>ppt_x</p:attrName>
                                        </p:attrNameLst>
                                      </p:cBhvr>
                                      <p:to>
                                        <p:strVal val="(0.5)"/>
                                      </p:to>
                                    </p:set>
                                    <p:anim from="(0.5)" to="(#ppt_x)" calcmode="lin" valueType="num">
                                      <p:cBhvr>
                                        <p:cTn id="11" dur="1230" accel="100000" fill="hold">
                                          <p:stCondLst>
                                            <p:cond delay="770"/>
                                          </p:stCondLst>
                                        </p:cTn>
                                        <p:tgtEl>
                                          <p:spTgt spid="87043"/>
                                        </p:tgtEl>
                                        <p:attrNameLst>
                                          <p:attrName>ppt_x</p:attrName>
                                        </p:attrNameLst>
                                      </p:cBhvr>
                                    </p:anim>
                                    <p:set>
                                      <p:cBhvr>
                                        <p:cTn id="12" dur="770" fill="hold"/>
                                        <p:tgtEl>
                                          <p:spTgt spid="87043"/>
                                        </p:tgtEl>
                                        <p:attrNameLst>
                                          <p:attrName>ppt_y</p:attrName>
                                        </p:attrNameLst>
                                      </p:cBhvr>
                                      <p:to>
                                        <p:strVal val="(#ppt_y+0.4)"/>
                                      </p:to>
                                    </p:set>
                                    <p:anim from="(#ppt_y+0.4)" to="(#ppt_y)" calcmode="lin" valueType="num">
                                      <p:cBhvr>
                                        <p:cTn id="13" dur="1230" accel="100000" fill="hold">
                                          <p:stCondLst>
                                            <p:cond delay="770"/>
                                          </p:stCondLst>
                                        </p:cTn>
                                        <p:tgtEl>
                                          <p:spTgt spid="87043"/>
                                        </p:tgtEl>
                                        <p:attrNameLst>
                                          <p:attrName>ppt_y</p:attrName>
                                        </p:attrNameLst>
                                      </p:cBhvr>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7" presetClass="entr" presetSubtype="10" fill="hold" grpId="0" nodeType="clickEffect">
                                  <p:stCondLst>
                                    <p:cond delay="0"/>
                                  </p:stCondLst>
                                  <p:childTnLst>
                                    <p:set>
                                      <p:cBhvr>
                                        <p:cTn id="17" dur="1" fill="hold">
                                          <p:stCondLst>
                                            <p:cond delay="0"/>
                                          </p:stCondLst>
                                        </p:cTn>
                                        <p:tgtEl>
                                          <p:spTgt spid="19462"/>
                                        </p:tgtEl>
                                        <p:attrNameLst>
                                          <p:attrName>style.visibility</p:attrName>
                                        </p:attrNameLst>
                                      </p:cBhvr>
                                      <p:to>
                                        <p:strVal val="visible"/>
                                      </p:to>
                                    </p:set>
                                    <p:anim calcmode="lin" valueType="num">
                                      <p:cBhvr>
                                        <p:cTn id="18" dur="1000" fill="hold"/>
                                        <p:tgtEl>
                                          <p:spTgt spid="19462"/>
                                        </p:tgtEl>
                                        <p:attrNameLst>
                                          <p:attrName>ppt_w</p:attrName>
                                        </p:attrNameLst>
                                      </p:cBhvr>
                                      <p:tavLst>
                                        <p:tav tm="0">
                                          <p:val>
                                            <p:fltVal val="0"/>
                                          </p:val>
                                        </p:tav>
                                        <p:tav tm="100000">
                                          <p:val>
                                            <p:strVal val="#ppt_w"/>
                                          </p:val>
                                        </p:tav>
                                      </p:tavLst>
                                    </p:anim>
                                    <p:anim calcmode="lin" valueType="num">
                                      <p:cBhvr>
                                        <p:cTn id="19" dur="1000" fill="hold"/>
                                        <p:tgtEl>
                                          <p:spTgt spid="19462"/>
                                        </p:tgtEl>
                                        <p:attrNameLst>
                                          <p:attrName>ppt_h</p:attrName>
                                        </p:attrNameLst>
                                      </p:cBhvr>
                                      <p:tavLst>
                                        <p:tav tm="0">
                                          <p:val>
                                            <p:strVal val="#ppt_h"/>
                                          </p:val>
                                        </p:tav>
                                        <p:tav tm="100000">
                                          <p:val>
                                            <p:strVal val="#ppt_h"/>
                                          </p:val>
                                        </p:tav>
                                      </p:tavLst>
                                    </p:anim>
                                  </p:childTnLst>
                                </p:cTn>
                              </p:par>
                            </p:childTnLst>
                          </p:cTn>
                        </p:par>
                        <p:par>
                          <p:cTn id="20" fill="hold" nodeType="afterGroup">
                            <p:stCondLst>
                              <p:cond delay="1000"/>
                            </p:stCondLst>
                            <p:childTnLst>
                              <p:par>
                                <p:cTn id="21" presetID="17" presetClass="entr" presetSubtype="8" fill="hold" grpId="0" nodeType="afterEffect">
                                  <p:stCondLst>
                                    <p:cond delay="0"/>
                                  </p:stCondLst>
                                  <p:childTnLst>
                                    <p:set>
                                      <p:cBhvr>
                                        <p:cTn id="22" dur="1" fill="hold">
                                          <p:stCondLst>
                                            <p:cond delay="0"/>
                                          </p:stCondLst>
                                        </p:cTn>
                                        <p:tgtEl>
                                          <p:spTgt spid="19471"/>
                                        </p:tgtEl>
                                        <p:attrNameLst>
                                          <p:attrName>style.visibility</p:attrName>
                                        </p:attrNameLst>
                                      </p:cBhvr>
                                      <p:to>
                                        <p:strVal val="visible"/>
                                      </p:to>
                                    </p:set>
                                    <p:anim calcmode="lin" valueType="num">
                                      <p:cBhvr>
                                        <p:cTn id="23" dur="1000" fill="hold"/>
                                        <p:tgtEl>
                                          <p:spTgt spid="19471"/>
                                        </p:tgtEl>
                                        <p:attrNameLst>
                                          <p:attrName>ppt_x</p:attrName>
                                        </p:attrNameLst>
                                      </p:cBhvr>
                                      <p:tavLst>
                                        <p:tav tm="0">
                                          <p:val>
                                            <p:strVal val="#ppt_x-#ppt_w/2"/>
                                          </p:val>
                                        </p:tav>
                                        <p:tav tm="100000">
                                          <p:val>
                                            <p:strVal val="#ppt_x"/>
                                          </p:val>
                                        </p:tav>
                                      </p:tavLst>
                                    </p:anim>
                                    <p:anim calcmode="lin" valueType="num">
                                      <p:cBhvr>
                                        <p:cTn id="24" dur="1000" fill="hold"/>
                                        <p:tgtEl>
                                          <p:spTgt spid="19471"/>
                                        </p:tgtEl>
                                        <p:attrNameLst>
                                          <p:attrName>ppt_y</p:attrName>
                                        </p:attrNameLst>
                                      </p:cBhvr>
                                      <p:tavLst>
                                        <p:tav tm="0">
                                          <p:val>
                                            <p:strVal val="#ppt_y"/>
                                          </p:val>
                                        </p:tav>
                                        <p:tav tm="100000">
                                          <p:val>
                                            <p:strVal val="#ppt_y"/>
                                          </p:val>
                                        </p:tav>
                                      </p:tavLst>
                                    </p:anim>
                                    <p:anim calcmode="lin" valueType="num">
                                      <p:cBhvr>
                                        <p:cTn id="25" dur="1000" fill="hold"/>
                                        <p:tgtEl>
                                          <p:spTgt spid="19471"/>
                                        </p:tgtEl>
                                        <p:attrNameLst>
                                          <p:attrName>ppt_w</p:attrName>
                                        </p:attrNameLst>
                                      </p:cBhvr>
                                      <p:tavLst>
                                        <p:tav tm="0">
                                          <p:val>
                                            <p:fltVal val="0"/>
                                          </p:val>
                                        </p:tav>
                                        <p:tav tm="100000">
                                          <p:val>
                                            <p:strVal val="#ppt_w"/>
                                          </p:val>
                                        </p:tav>
                                      </p:tavLst>
                                    </p:anim>
                                    <p:anim calcmode="lin" valueType="num">
                                      <p:cBhvr>
                                        <p:cTn id="26" dur="1000" fill="hold"/>
                                        <p:tgtEl>
                                          <p:spTgt spid="19471"/>
                                        </p:tgtEl>
                                        <p:attrNameLst>
                                          <p:attrName>ppt_h</p:attrName>
                                        </p:attrNameLst>
                                      </p:cBhvr>
                                      <p:tavLst>
                                        <p:tav tm="0">
                                          <p:val>
                                            <p:strVal val="#ppt_h"/>
                                          </p:val>
                                        </p:tav>
                                        <p:tav tm="100000">
                                          <p:val>
                                            <p:strVal val="#ppt_h"/>
                                          </p:val>
                                        </p:tav>
                                      </p:tavLst>
                                    </p:anim>
                                  </p:childTnLst>
                                </p:cTn>
                              </p:par>
                            </p:childTnLst>
                          </p:cTn>
                        </p:par>
                        <p:par>
                          <p:cTn id="27" fill="hold" nodeType="afterGroup">
                            <p:stCondLst>
                              <p:cond delay="2000"/>
                            </p:stCondLst>
                            <p:childTnLst>
                              <p:par>
                                <p:cTn id="28" presetID="2" presetClass="entr" presetSubtype="1" fill="hold" grpId="0" nodeType="afterEffect">
                                  <p:stCondLst>
                                    <p:cond delay="0"/>
                                  </p:stCondLst>
                                  <p:childTnLst>
                                    <p:set>
                                      <p:cBhvr>
                                        <p:cTn id="29" dur="1" fill="hold">
                                          <p:stCondLst>
                                            <p:cond delay="0"/>
                                          </p:stCondLst>
                                        </p:cTn>
                                        <p:tgtEl>
                                          <p:spTgt spid="87056"/>
                                        </p:tgtEl>
                                        <p:attrNameLst>
                                          <p:attrName>style.visibility</p:attrName>
                                        </p:attrNameLst>
                                      </p:cBhvr>
                                      <p:to>
                                        <p:strVal val="visible"/>
                                      </p:to>
                                    </p:set>
                                    <p:anim calcmode="lin" valueType="num">
                                      <p:cBhvr additive="base">
                                        <p:cTn id="30" dur="500" fill="hold"/>
                                        <p:tgtEl>
                                          <p:spTgt spid="87056"/>
                                        </p:tgtEl>
                                        <p:attrNameLst>
                                          <p:attrName>ppt_x</p:attrName>
                                        </p:attrNameLst>
                                      </p:cBhvr>
                                      <p:tavLst>
                                        <p:tav tm="0">
                                          <p:val>
                                            <p:strVal val="#ppt_x"/>
                                          </p:val>
                                        </p:tav>
                                        <p:tav tm="100000">
                                          <p:val>
                                            <p:strVal val="#ppt_x"/>
                                          </p:val>
                                        </p:tav>
                                      </p:tavLst>
                                    </p:anim>
                                    <p:anim calcmode="lin" valueType="num">
                                      <p:cBhvr additive="base">
                                        <p:cTn id="31" dur="500" fill="hold"/>
                                        <p:tgtEl>
                                          <p:spTgt spid="87056"/>
                                        </p:tgtEl>
                                        <p:attrNameLst>
                                          <p:attrName>ppt_y</p:attrName>
                                        </p:attrNameLst>
                                      </p:cBhvr>
                                      <p:tavLst>
                                        <p:tav tm="0">
                                          <p:val>
                                            <p:strVal val="0-#ppt_h/2"/>
                                          </p:val>
                                        </p:tav>
                                        <p:tav tm="100000">
                                          <p:val>
                                            <p:strVal val="#ppt_y"/>
                                          </p:val>
                                        </p:tav>
                                      </p:tavLst>
                                    </p:anim>
                                  </p:childTnLst>
                                </p:cTn>
                              </p:par>
                              <p:par>
                                <p:cTn id="32" presetID="2" presetClass="entr" presetSubtype="1" fill="hold" nodeType="withEffect">
                                  <p:stCondLst>
                                    <p:cond delay="0"/>
                                  </p:stCondLst>
                                  <p:childTnLst>
                                    <p:set>
                                      <p:cBhvr>
                                        <p:cTn id="33" dur="1" fill="hold">
                                          <p:stCondLst>
                                            <p:cond delay="0"/>
                                          </p:stCondLst>
                                        </p:cTn>
                                        <p:tgtEl>
                                          <p:spTgt spid="87062"/>
                                        </p:tgtEl>
                                        <p:attrNameLst>
                                          <p:attrName>style.visibility</p:attrName>
                                        </p:attrNameLst>
                                      </p:cBhvr>
                                      <p:to>
                                        <p:strVal val="visible"/>
                                      </p:to>
                                    </p:set>
                                    <p:anim calcmode="lin" valueType="num">
                                      <p:cBhvr additive="base">
                                        <p:cTn id="34" dur="500" fill="hold"/>
                                        <p:tgtEl>
                                          <p:spTgt spid="87062"/>
                                        </p:tgtEl>
                                        <p:attrNameLst>
                                          <p:attrName>ppt_x</p:attrName>
                                        </p:attrNameLst>
                                      </p:cBhvr>
                                      <p:tavLst>
                                        <p:tav tm="0">
                                          <p:val>
                                            <p:strVal val="#ppt_x"/>
                                          </p:val>
                                        </p:tav>
                                        <p:tav tm="100000">
                                          <p:val>
                                            <p:strVal val="#ppt_x"/>
                                          </p:val>
                                        </p:tav>
                                      </p:tavLst>
                                    </p:anim>
                                    <p:anim calcmode="lin" valueType="num">
                                      <p:cBhvr additive="base">
                                        <p:cTn id="35" dur="500" fill="hold"/>
                                        <p:tgtEl>
                                          <p:spTgt spid="87062"/>
                                        </p:tgtEl>
                                        <p:attrNameLst>
                                          <p:attrName>ppt_y</p:attrName>
                                        </p:attrNameLst>
                                      </p:cBhvr>
                                      <p:tavLst>
                                        <p:tav tm="0">
                                          <p:val>
                                            <p:strVal val="0-#ppt_h/2"/>
                                          </p:val>
                                        </p:tav>
                                        <p:tav tm="100000">
                                          <p:val>
                                            <p:strVal val="#ppt_y"/>
                                          </p:val>
                                        </p:tav>
                                      </p:tavLst>
                                    </p:anim>
                                  </p:childTnLst>
                                </p:cTn>
                              </p:par>
                            </p:childTnLst>
                          </p:cTn>
                        </p:par>
                        <p:par>
                          <p:cTn id="36" fill="hold" nodeType="afterGroup">
                            <p:stCondLst>
                              <p:cond delay="2500"/>
                            </p:stCondLst>
                            <p:childTnLst>
                              <p:par>
                                <p:cTn id="37" presetID="55" presetClass="entr" presetSubtype="0" fill="hold" grpId="0" nodeType="afterEffect">
                                  <p:stCondLst>
                                    <p:cond delay="0"/>
                                  </p:stCondLst>
                                  <p:childTnLst>
                                    <p:set>
                                      <p:cBhvr>
                                        <p:cTn id="38" dur="1" fill="hold">
                                          <p:stCondLst>
                                            <p:cond delay="0"/>
                                          </p:stCondLst>
                                        </p:cTn>
                                        <p:tgtEl>
                                          <p:spTgt spid="19468"/>
                                        </p:tgtEl>
                                        <p:attrNameLst>
                                          <p:attrName>style.visibility</p:attrName>
                                        </p:attrNameLst>
                                      </p:cBhvr>
                                      <p:to>
                                        <p:strVal val="visible"/>
                                      </p:to>
                                    </p:set>
                                    <p:anim calcmode="lin" valueType="num">
                                      <p:cBhvr>
                                        <p:cTn id="39" dur="1000" fill="hold"/>
                                        <p:tgtEl>
                                          <p:spTgt spid="19468"/>
                                        </p:tgtEl>
                                        <p:attrNameLst>
                                          <p:attrName>ppt_w</p:attrName>
                                        </p:attrNameLst>
                                      </p:cBhvr>
                                      <p:tavLst>
                                        <p:tav tm="0">
                                          <p:val>
                                            <p:strVal val="#ppt_w*0.70"/>
                                          </p:val>
                                        </p:tav>
                                        <p:tav tm="100000">
                                          <p:val>
                                            <p:strVal val="#ppt_w"/>
                                          </p:val>
                                        </p:tav>
                                      </p:tavLst>
                                    </p:anim>
                                    <p:anim calcmode="lin" valueType="num">
                                      <p:cBhvr>
                                        <p:cTn id="40" dur="1000" fill="hold"/>
                                        <p:tgtEl>
                                          <p:spTgt spid="19468"/>
                                        </p:tgtEl>
                                        <p:attrNameLst>
                                          <p:attrName>ppt_h</p:attrName>
                                        </p:attrNameLst>
                                      </p:cBhvr>
                                      <p:tavLst>
                                        <p:tav tm="0">
                                          <p:val>
                                            <p:strVal val="#ppt_h"/>
                                          </p:val>
                                        </p:tav>
                                        <p:tav tm="100000">
                                          <p:val>
                                            <p:strVal val="#ppt_h"/>
                                          </p:val>
                                        </p:tav>
                                      </p:tavLst>
                                    </p:anim>
                                    <p:animEffect transition="in" filter="fade">
                                      <p:cBhvr>
                                        <p:cTn id="41" dur="1000"/>
                                        <p:tgtEl>
                                          <p:spTgt spid="1946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7" presetClass="entr" presetSubtype="10" fill="hold" grpId="0" nodeType="clickEffect">
                                  <p:stCondLst>
                                    <p:cond delay="0"/>
                                  </p:stCondLst>
                                  <p:childTnLst>
                                    <p:set>
                                      <p:cBhvr>
                                        <p:cTn id="45" dur="1" fill="hold">
                                          <p:stCondLst>
                                            <p:cond delay="0"/>
                                          </p:stCondLst>
                                        </p:cTn>
                                        <p:tgtEl>
                                          <p:spTgt spid="19472"/>
                                        </p:tgtEl>
                                        <p:attrNameLst>
                                          <p:attrName>style.visibility</p:attrName>
                                        </p:attrNameLst>
                                      </p:cBhvr>
                                      <p:to>
                                        <p:strVal val="visible"/>
                                      </p:to>
                                    </p:set>
                                    <p:anim calcmode="lin" valueType="num">
                                      <p:cBhvr>
                                        <p:cTn id="46" dur="1000" fill="hold"/>
                                        <p:tgtEl>
                                          <p:spTgt spid="19472"/>
                                        </p:tgtEl>
                                        <p:attrNameLst>
                                          <p:attrName>ppt_w</p:attrName>
                                        </p:attrNameLst>
                                      </p:cBhvr>
                                      <p:tavLst>
                                        <p:tav tm="0">
                                          <p:val>
                                            <p:fltVal val="0"/>
                                          </p:val>
                                        </p:tav>
                                        <p:tav tm="100000">
                                          <p:val>
                                            <p:strVal val="#ppt_w"/>
                                          </p:val>
                                        </p:tav>
                                      </p:tavLst>
                                    </p:anim>
                                    <p:anim calcmode="lin" valueType="num">
                                      <p:cBhvr>
                                        <p:cTn id="47" dur="1000" fill="hold"/>
                                        <p:tgtEl>
                                          <p:spTgt spid="19472"/>
                                        </p:tgtEl>
                                        <p:attrNameLst>
                                          <p:attrName>ppt_h</p:attrName>
                                        </p:attrNameLst>
                                      </p:cBhvr>
                                      <p:tavLst>
                                        <p:tav tm="0">
                                          <p:val>
                                            <p:strVal val="#ppt_h"/>
                                          </p:val>
                                        </p:tav>
                                        <p:tav tm="100000">
                                          <p:val>
                                            <p:strVal val="#ppt_h"/>
                                          </p:val>
                                        </p:tav>
                                      </p:tavLst>
                                    </p:anim>
                                  </p:childTnLst>
                                </p:cTn>
                              </p:par>
                            </p:childTnLst>
                          </p:cTn>
                        </p:par>
                        <p:par>
                          <p:cTn id="48" fill="hold" nodeType="afterGroup">
                            <p:stCondLst>
                              <p:cond delay="1000"/>
                            </p:stCondLst>
                            <p:childTnLst>
                              <p:par>
                                <p:cTn id="49" presetID="17" presetClass="entr" presetSubtype="8" fill="hold" grpId="0" nodeType="afterEffect">
                                  <p:stCondLst>
                                    <p:cond delay="0"/>
                                  </p:stCondLst>
                                  <p:childTnLst>
                                    <p:set>
                                      <p:cBhvr>
                                        <p:cTn id="50" dur="1" fill="hold">
                                          <p:stCondLst>
                                            <p:cond delay="0"/>
                                          </p:stCondLst>
                                        </p:cTn>
                                        <p:tgtEl>
                                          <p:spTgt spid="19463"/>
                                        </p:tgtEl>
                                        <p:attrNameLst>
                                          <p:attrName>style.visibility</p:attrName>
                                        </p:attrNameLst>
                                      </p:cBhvr>
                                      <p:to>
                                        <p:strVal val="visible"/>
                                      </p:to>
                                    </p:set>
                                    <p:anim calcmode="lin" valueType="num">
                                      <p:cBhvr>
                                        <p:cTn id="51" dur="1000" fill="hold"/>
                                        <p:tgtEl>
                                          <p:spTgt spid="19463"/>
                                        </p:tgtEl>
                                        <p:attrNameLst>
                                          <p:attrName>ppt_x</p:attrName>
                                        </p:attrNameLst>
                                      </p:cBhvr>
                                      <p:tavLst>
                                        <p:tav tm="0">
                                          <p:val>
                                            <p:strVal val="#ppt_x-#ppt_w/2"/>
                                          </p:val>
                                        </p:tav>
                                        <p:tav tm="100000">
                                          <p:val>
                                            <p:strVal val="#ppt_x"/>
                                          </p:val>
                                        </p:tav>
                                      </p:tavLst>
                                    </p:anim>
                                    <p:anim calcmode="lin" valueType="num">
                                      <p:cBhvr>
                                        <p:cTn id="52" dur="1000" fill="hold"/>
                                        <p:tgtEl>
                                          <p:spTgt spid="19463"/>
                                        </p:tgtEl>
                                        <p:attrNameLst>
                                          <p:attrName>ppt_y</p:attrName>
                                        </p:attrNameLst>
                                      </p:cBhvr>
                                      <p:tavLst>
                                        <p:tav tm="0">
                                          <p:val>
                                            <p:strVal val="#ppt_y"/>
                                          </p:val>
                                        </p:tav>
                                        <p:tav tm="100000">
                                          <p:val>
                                            <p:strVal val="#ppt_y"/>
                                          </p:val>
                                        </p:tav>
                                      </p:tavLst>
                                    </p:anim>
                                    <p:anim calcmode="lin" valueType="num">
                                      <p:cBhvr>
                                        <p:cTn id="53" dur="1000" fill="hold"/>
                                        <p:tgtEl>
                                          <p:spTgt spid="19463"/>
                                        </p:tgtEl>
                                        <p:attrNameLst>
                                          <p:attrName>ppt_w</p:attrName>
                                        </p:attrNameLst>
                                      </p:cBhvr>
                                      <p:tavLst>
                                        <p:tav tm="0">
                                          <p:val>
                                            <p:fltVal val="0"/>
                                          </p:val>
                                        </p:tav>
                                        <p:tav tm="100000">
                                          <p:val>
                                            <p:strVal val="#ppt_w"/>
                                          </p:val>
                                        </p:tav>
                                      </p:tavLst>
                                    </p:anim>
                                    <p:anim calcmode="lin" valueType="num">
                                      <p:cBhvr>
                                        <p:cTn id="54" dur="1000" fill="hold"/>
                                        <p:tgtEl>
                                          <p:spTgt spid="19463"/>
                                        </p:tgtEl>
                                        <p:attrNameLst>
                                          <p:attrName>ppt_h</p:attrName>
                                        </p:attrNameLst>
                                      </p:cBhvr>
                                      <p:tavLst>
                                        <p:tav tm="0">
                                          <p:val>
                                            <p:strVal val="#ppt_h"/>
                                          </p:val>
                                        </p:tav>
                                        <p:tav tm="100000">
                                          <p:val>
                                            <p:strVal val="#ppt_h"/>
                                          </p:val>
                                        </p:tav>
                                      </p:tavLst>
                                    </p:anim>
                                  </p:childTnLst>
                                </p:cTn>
                              </p:par>
                            </p:childTnLst>
                          </p:cTn>
                        </p:par>
                        <p:par>
                          <p:cTn id="55" fill="hold" nodeType="afterGroup">
                            <p:stCondLst>
                              <p:cond delay="2000"/>
                            </p:stCondLst>
                            <p:childTnLst>
                              <p:par>
                                <p:cTn id="56" presetID="2" presetClass="entr" presetSubtype="4" fill="hold" grpId="0" nodeType="afterEffect">
                                  <p:stCondLst>
                                    <p:cond delay="0"/>
                                  </p:stCondLst>
                                  <p:childTnLst>
                                    <p:set>
                                      <p:cBhvr>
                                        <p:cTn id="57" dur="1" fill="hold">
                                          <p:stCondLst>
                                            <p:cond delay="0"/>
                                          </p:stCondLst>
                                        </p:cTn>
                                        <p:tgtEl>
                                          <p:spTgt spid="87059"/>
                                        </p:tgtEl>
                                        <p:attrNameLst>
                                          <p:attrName>style.visibility</p:attrName>
                                        </p:attrNameLst>
                                      </p:cBhvr>
                                      <p:to>
                                        <p:strVal val="visible"/>
                                      </p:to>
                                    </p:set>
                                    <p:anim calcmode="lin" valueType="num">
                                      <p:cBhvr additive="base">
                                        <p:cTn id="58" dur="500" fill="hold"/>
                                        <p:tgtEl>
                                          <p:spTgt spid="87059"/>
                                        </p:tgtEl>
                                        <p:attrNameLst>
                                          <p:attrName>ppt_x</p:attrName>
                                        </p:attrNameLst>
                                      </p:cBhvr>
                                      <p:tavLst>
                                        <p:tav tm="0">
                                          <p:val>
                                            <p:strVal val="#ppt_x"/>
                                          </p:val>
                                        </p:tav>
                                        <p:tav tm="100000">
                                          <p:val>
                                            <p:strVal val="#ppt_x"/>
                                          </p:val>
                                        </p:tav>
                                      </p:tavLst>
                                    </p:anim>
                                    <p:anim calcmode="lin" valueType="num">
                                      <p:cBhvr additive="base">
                                        <p:cTn id="59" dur="500" fill="hold"/>
                                        <p:tgtEl>
                                          <p:spTgt spid="8705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87053"/>
                                        </p:tgtEl>
                                        <p:attrNameLst>
                                          <p:attrName>style.visibility</p:attrName>
                                        </p:attrNameLst>
                                      </p:cBhvr>
                                      <p:to>
                                        <p:strVal val="visible"/>
                                      </p:to>
                                    </p:set>
                                    <p:anim calcmode="lin" valueType="num">
                                      <p:cBhvr additive="base">
                                        <p:cTn id="62" dur="500" fill="hold"/>
                                        <p:tgtEl>
                                          <p:spTgt spid="87053"/>
                                        </p:tgtEl>
                                        <p:attrNameLst>
                                          <p:attrName>ppt_x</p:attrName>
                                        </p:attrNameLst>
                                      </p:cBhvr>
                                      <p:tavLst>
                                        <p:tav tm="0">
                                          <p:val>
                                            <p:strVal val="#ppt_x"/>
                                          </p:val>
                                        </p:tav>
                                        <p:tav tm="100000">
                                          <p:val>
                                            <p:strVal val="#ppt_x"/>
                                          </p:val>
                                        </p:tav>
                                      </p:tavLst>
                                    </p:anim>
                                    <p:anim calcmode="lin" valueType="num">
                                      <p:cBhvr additive="base">
                                        <p:cTn id="63" dur="500" fill="hold"/>
                                        <p:tgtEl>
                                          <p:spTgt spid="87053"/>
                                        </p:tgtEl>
                                        <p:attrNameLst>
                                          <p:attrName>ppt_y</p:attrName>
                                        </p:attrNameLst>
                                      </p:cBhvr>
                                      <p:tavLst>
                                        <p:tav tm="0">
                                          <p:val>
                                            <p:strVal val="1+#ppt_h/2"/>
                                          </p:val>
                                        </p:tav>
                                        <p:tav tm="100000">
                                          <p:val>
                                            <p:strVal val="#ppt_y"/>
                                          </p:val>
                                        </p:tav>
                                      </p:tavLst>
                                    </p:anim>
                                  </p:childTnLst>
                                </p:cTn>
                              </p:par>
                            </p:childTnLst>
                          </p:cTn>
                        </p:par>
                        <p:par>
                          <p:cTn id="64" fill="hold" nodeType="afterGroup">
                            <p:stCondLst>
                              <p:cond delay="2500"/>
                            </p:stCondLst>
                            <p:childTnLst>
                              <p:par>
                                <p:cTn id="65" presetID="55" presetClass="entr" presetSubtype="0" fill="hold" grpId="0" nodeType="afterEffect">
                                  <p:stCondLst>
                                    <p:cond delay="0"/>
                                  </p:stCondLst>
                                  <p:childTnLst>
                                    <p:set>
                                      <p:cBhvr>
                                        <p:cTn id="66" dur="1" fill="hold">
                                          <p:stCondLst>
                                            <p:cond delay="0"/>
                                          </p:stCondLst>
                                        </p:cTn>
                                        <p:tgtEl>
                                          <p:spTgt spid="19464"/>
                                        </p:tgtEl>
                                        <p:attrNameLst>
                                          <p:attrName>style.visibility</p:attrName>
                                        </p:attrNameLst>
                                      </p:cBhvr>
                                      <p:to>
                                        <p:strVal val="visible"/>
                                      </p:to>
                                    </p:set>
                                    <p:anim calcmode="lin" valueType="num">
                                      <p:cBhvr>
                                        <p:cTn id="67" dur="1000" fill="hold"/>
                                        <p:tgtEl>
                                          <p:spTgt spid="19464"/>
                                        </p:tgtEl>
                                        <p:attrNameLst>
                                          <p:attrName>ppt_w</p:attrName>
                                        </p:attrNameLst>
                                      </p:cBhvr>
                                      <p:tavLst>
                                        <p:tav tm="0">
                                          <p:val>
                                            <p:strVal val="#ppt_w*0.70"/>
                                          </p:val>
                                        </p:tav>
                                        <p:tav tm="100000">
                                          <p:val>
                                            <p:strVal val="#ppt_w"/>
                                          </p:val>
                                        </p:tav>
                                      </p:tavLst>
                                    </p:anim>
                                    <p:anim calcmode="lin" valueType="num">
                                      <p:cBhvr>
                                        <p:cTn id="68" dur="1000" fill="hold"/>
                                        <p:tgtEl>
                                          <p:spTgt spid="19464"/>
                                        </p:tgtEl>
                                        <p:attrNameLst>
                                          <p:attrName>ppt_h</p:attrName>
                                        </p:attrNameLst>
                                      </p:cBhvr>
                                      <p:tavLst>
                                        <p:tav tm="0">
                                          <p:val>
                                            <p:strVal val="#ppt_h"/>
                                          </p:val>
                                        </p:tav>
                                        <p:tav tm="100000">
                                          <p:val>
                                            <p:strVal val="#ppt_h"/>
                                          </p:val>
                                        </p:tav>
                                      </p:tavLst>
                                    </p:anim>
                                    <p:animEffect transition="in" filter="fade">
                                      <p:cBhvr>
                                        <p:cTn id="69" dur="1000"/>
                                        <p:tgtEl>
                                          <p:spTgt spid="19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nimBg="1" autoUpdateAnimBg="0"/>
      <p:bldP spid="19471" grpId="0" animBg="1"/>
      <p:bldP spid="19462" grpId="0" animBg="1"/>
      <p:bldP spid="19463" grpId="0" animBg="1"/>
      <p:bldP spid="19464" grpId="0"/>
      <p:bldP spid="87056" grpId="0" animBg="1"/>
      <p:bldP spid="87059" grpId="0" animBg="1"/>
      <p:bldP spid="19468" grpId="0"/>
      <p:bldP spid="19472"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sp>
        <p:nvSpPr>
          <p:cNvPr id="207" name="Rectangle 6"/>
          <p:cNvSpPr>
            <a:spLocks noGrp="1" noChangeArrowheads="1"/>
          </p:cNvSpPr>
          <p:nvPr>
            <p:ph type="sldNum" sz="quarter" idx="12"/>
          </p:nvPr>
        </p:nvSpPr>
        <p:spPr>
          <a:ln/>
        </p:spPr>
        <p:txBody>
          <a:bodyPr/>
          <a:lstStyle/>
          <a:p>
            <a:fld id="{FD229087-9C37-482D-9770-6E4C514E3633}" type="slidenum">
              <a:rPr lang="es-ES" altLang="es-AR"/>
              <a:pPr/>
              <a:t>36</a:t>
            </a:fld>
            <a:endParaRPr lang="es-ES" altLang="es-AR"/>
          </a:p>
        </p:txBody>
      </p:sp>
      <p:sp>
        <p:nvSpPr>
          <p:cNvPr id="83971" name="Rectangle 3"/>
          <p:cNvSpPr>
            <a:spLocks noGrp="1" noChangeArrowheads="1"/>
          </p:cNvSpPr>
          <p:nvPr>
            <p:ph type="ctrTitle" idx="4294967295"/>
          </p:nvPr>
        </p:nvSpPr>
        <p:spPr>
          <a:xfrm>
            <a:off x="685800" y="152400"/>
            <a:ext cx="8458200" cy="762000"/>
          </a:xfrm>
          <a:noFill/>
          <a:ln>
            <a:solidFill>
              <a:schemeClr val="tx1"/>
            </a:solidFill>
            <a:miter lim="800000"/>
            <a:headEnd/>
            <a:tailEnd/>
          </a:ln>
        </p:spPr>
        <p:txBody>
          <a:bodyPr>
            <a:normAutofit/>
          </a:bodyPr>
          <a:lstStyle/>
          <a:p>
            <a:pPr eaLnBrk="1" hangingPunct="1"/>
            <a:r>
              <a:rPr lang="es-ES" altLang="es-AR" dirty="0">
                <a:solidFill>
                  <a:srgbClr val="002060"/>
                </a:solidFill>
                <a:latin typeface="Berlin Sans FB Demi" panose="020E0802020502020306" pitchFamily="34" charset="0"/>
              </a:rPr>
              <a:t>Memoria Principal (MP)</a:t>
            </a:r>
          </a:p>
        </p:txBody>
      </p:sp>
      <p:sp>
        <p:nvSpPr>
          <p:cNvPr id="20483" name="5 Marcador de número de diapositiva"/>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32AD8DC3-BAA3-43D1-9D84-E10A8811D251}" type="slidenum">
              <a:rPr lang="es-ES" altLang="es-AR" sz="1400">
                <a:latin typeface="Times New Roman" panose="02020603050405020304" pitchFamily="18" charset="0"/>
              </a:rPr>
              <a:pPr algn="r" eaLnBrk="1" hangingPunct="1"/>
              <a:t>36</a:t>
            </a:fld>
            <a:endParaRPr lang="es-ES" altLang="es-AR" sz="1400">
              <a:latin typeface="Times New Roman" panose="02020603050405020304" pitchFamily="18" charset="0"/>
            </a:endParaRPr>
          </a:p>
        </p:txBody>
      </p:sp>
      <p:grpSp>
        <p:nvGrpSpPr>
          <p:cNvPr id="2" name="Group 222"/>
          <p:cNvGrpSpPr>
            <a:grpSpLocks/>
          </p:cNvGrpSpPr>
          <p:nvPr/>
        </p:nvGrpSpPr>
        <p:grpSpPr bwMode="auto">
          <a:xfrm>
            <a:off x="533400" y="1628775"/>
            <a:ext cx="457200" cy="581025"/>
            <a:chOff x="336" y="1026"/>
            <a:chExt cx="288" cy="366"/>
          </a:xfrm>
        </p:grpSpPr>
        <p:sp>
          <p:nvSpPr>
            <p:cNvPr id="20686" name="Line 6"/>
            <p:cNvSpPr>
              <a:spLocks noChangeShapeType="1"/>
            </p:cNvSpPr>
            <p:nvPr/>
          </p:nvSpPr>
          <p:spPr bwMode="auto">
            <a:xfrm>
              <a:off x="340" y="1026"/>
              <a:ext cx="0" cy="3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s-AR"/>
            </a:p>
          </p:txBody>
        </p:sp>
        <p:sp>
          <p:nvSpPr>
            <p:cNvPr id="20687" name="Line 7"/>
            <p:cNvSpPr>
              <a:spLocks noChangeShapeType="1"/>
            </p:cNvSpPr>
            <p:nvPr/>
          </p:nvSpPr>
          <p:spPr bwMode="auto">
            <a:xfrm>
              <a:off x="336" y="1392"/>
              <a:ext cx="288"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s-AR"/>
            </a:p>
          </p:txBody>
        </p:sp>
      </p:grpSp>
      <p:sp>
        <p:nvSpPr>
          <p:cNvPr id="83982" name="Text Box 14"/>
          <p:cNvSpPr txBox="1">
            <a:spLocks noChangeArrowheads="1"/>
          </p:cNvSpPr>
          <p:nvPr/>
        </p:nvSpPr>
        <p:spPr bwMode="auto">
          <a:xfrm>
            <a:off x="969963" y="2420938"/>
            <a:ext cx="4465637"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a:t>Almacena la dirección de memoria que llega por el bus de direcciones, para entregar la misma al selector.</a:t>
            </a:r>
            <a:endParaRPr lang="es-ES" altLang="es-AR"/>
          </a:p>
        </p:txBody>
      </p:sp>
      <p:grpSp>
        <p:nvGrpSpPr>
          <p:cNvPr id="3" name="Group 15"/>
          <p:cNvGrpSpPr>
            <a:grpSpLocks/>
          </p:cNvGrpSpPr>
          <p:nvPr/>
        </p:nvGrpSpPr>
        <p:grpSpPr bwMode="auto">
          <a:xfrm>
            <a:off x="5292725" y="1052513"/>
            <a:ext cx="3605213" cy="4999037"/>
            <a:chOff x="1665" y="2701"/>
            <a:chExt cx="2367" cy="2814"/>
          </a:xfrm>
        </p:grpSpPr>
        <p:sp>
          <p:nvSpPr>
            <p:cNvPr id="20504" name="Rectangle 16"/>
            <p:cNvSpPr>
              <a:spLocks noChangeArrowheads="1"/>
            </p:cNvSpPr>
            <p:nvPr/>
          </p:nvSpPr>
          <p:spPr bwMode="auto">
            <a:xfrm>
              <a:off x="1914" y="3074"/>
              <a:ext cx="2118" cy="1894"/>
            </a:xfrm>
            <a:prstGeom prst="rect">
              <a:avLst/>
            </a:prstGeom>
            <a:solidFill>
              <a:schemeClr val="bg1"/>
            </a:solidFill>
            <a:ln w="25400">
              <a:solidFill>
                <a:schemeClr val="tx2"/>
              </a:solidFill>
              <a:miter lim="800000"/>
              <a:headEnd/>
              <a:tailEnd/>
            </a:ln>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endParaRPr lang="es-AR" altLang="es-AR" sz="1000">
                <a:latin typeface="Arial" panose="020B0604020202020204" pitchFamily="34" charset="0"/>
              </a:endParaRPr>
            </a:p>
          </p:txBody>
        </p:sp>
        <p:sp>
          <p:nvSpPr>
            <p:cNvPr id="20505" name="Rectangle 17"/>
            <p:cNvSpPr>
              <a:spLocks noChangeArrowheads="1"/>
            </p:cNvSpPr>
            <p:nvPr/>
          </p:nvSpPr>
          <p:spPr bwMode="auto">
            <a:xfrm>
              <a:off x="1907" y="3071"/>
              <a:ext cx="79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a:r>
                <a:rPr lang="es-ES_tradnl" altLang="es-AR" sz="1200">
                  <a:latin typeface="Arial" panose="020B0604020202020204" pitchFamily="34" charset="0"/>
                </a:rPr>
                <a:t>Memoria Princ.</a:t>
              </a:r>
            </a:p>
          </p:txBody>
        </p:sp>
        <p:grpSp>
          <p:nvGrpSpPr>
            <p:cNvPr id="20506" name="Group 18"/>
            <p:cNvGrpSpPr>
              <a:grpSpLocks/>
            </p:cNvGrpSpPr>
            <p:nvPr/>
          </p:nvGrpSpPr>
          <p:grpSpPr bwMode="auto">
            <a:xfrm>
              <a:off x="3209" y="2841"/>
              <a:ext cx="191" cy="227"/>
              <a:chOff x="1825" y="385"/>
              <a:chExt cx="191" cy="239"/>
            </a:xfrm>
          </p:grpSpPr>
          <p:sp>
            <p:nvSpPr>
              <p:cNvPr id="20680" name="Line 19"/>
              <p:cNvSpPr>
                <a:spLocks noChangeShapeType="1"/>
              </p:cNvSpPr>
              <p:nvPr/>
            </p:nvSpPr>
            <p:spPr bwMode="auto">
              <a:xfrm>
                <a:off x="1872" y="385"/>
                <a:ext cx="0" cy="9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81" name="Line 20"/>
              <p:cNvSpPr>
                <a:spLocks noChangeShapeType="1"/>
              </p:cNvSpPr>
              <p:nvPr/>
            </p:nvSpPr>
            <p:spPr bwMode="auto">
              <a:xfrm flipH="1">
                <a:off x="1825" y="480"/>
                <a:ext cx="4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82" name="Line 21"/>
              <p:cNvSpPr>
                <a:spLocks noChangeShapeType="1"/>
              </p:cNvSpPr>
              <p:nvPr/>
            </p:nvSpPr>
            <p:spPr bwMode="auto">
              <a:xfrm>
                <a:off x="1968" y="385"/>
                <a:ext cx="0" cy="9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83" name="Line 22"/>
              <p:cNvSpPr>
                <a:spLocks noChangeShapeType="1"/>
              </p:cNvSpPr>
              <p:nvPr/>
            </p:nvSpPr>
            <p:spPr bwMode="auto">
              <a:xfrm flipH="1">
                <a:off x="1969" y="480"/>
                <a:ext cx="4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84" name="Line 23"/>
              <p:cNvSpPr>
                <a:spLocks noChangeShapeType="1"/>
              </p:cNvSpPr>
              <p:nvPr/>
            </p:nvSpPr>
            <p:spPr bwMode="auto">
              <a:xfrm flipH="1" flipV="1">
                <a:off x="1825" y="481"/>
                <a:ext cx="95" cy="14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85" name="Line 24"/>
              <p:cNvSpPr>
                <a:spLocks noChangeShapeType="1"/>
              </p:cNvSpPr>
              <p:nvPr/>
            </p:nvSpPr>
            <p:spPr bwMode="auto">
              <a:xfrm flipV="1">
                <a:off x="1921" y="481"/>
                <a:ext cx="95" cy="14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grpSp>
        <p:grpSp>
          <p:nvGrpSpPr>
            <p:cNvPr id="20507" name="Group 25"/>
            <p:cNvGrpSpPr>
              <a:grpSpLocks/>
            </p:cNvGrpSpPr>
            <p:nvPr/>
          </p:nvGrpSpPr>
          <p:grpSpPr bwMode="auto">
            <a:xfrm>
              <a:off x="3225" y="4973"/>
              <a:ext cx="191" cy="419"/>
              <a:chOff x="1825" y="1441"/>
              <a:chExt cx="191" cy="671"/>
            </a:xfrm>
          </p:grpSpPr>
          <p:sp>
            <p:nvSpPr>
              <p:cNvPr id="20670" name="Line 26"/>
              <p:cNvSpPr>
                <a:spLocks noChangeShapeType="1"/>
              </p:cNvSpPr>
              <p:nvPr/>
            </p:nvSpPr>
            <p:spPr bwMode="auto">
              <a:xfrm>
                <a:off x="1872" y="1585"/>
                <a:ext cx="0" cy="38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71" name="Line 27"/>
              <p:cNvSpPr>
                <a:spLocks noChangeShapeType="1"/>
              </p:cNvSpPr>
              <p:nvPr/>
            </p:nvSpPr>
            <p:spPr bwMode="auto">
              <a:xfrm>
                <a:off x="1825" y="1584"/>
                <a:ext cx="4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72" name="Line 28"/>
              <p:cNvSpPr>
                <a:spLocks noChangeShapeType="1"/>
              </p:cNvSpPr>
              <p:nvPr/>
            </p:nvSpPr>
            <p:spPr bwMode="auto">
              <a:xfrm>
                <a:off x="1968" y="1585"/>
                <a:ext cx="0" cy="38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73" name="Line 29"/>
              <p:cNvSpPr>
                <a:spLocks noChangeShapeType="1"/>
              </p:cNvSpPr>
              <p:nvPr/>
            </p:nvSpPr>
            <p:spPr bwMode="auto">
              <a:xfrm>
                <a:off x="1969" y="1584"/>
                <a:ext cx="4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74" name="Line 30"/>
              <p:cNvSpPr>
                <a:spLocks noChangeShapeType="1"/>
              </p:cNvSpPr>
              <p:nvPr/>
            </p:nvSpPr>
            <p:spPr bwMode="auto">
              <a:xfrm flipV="1">
                <a:off x="1825" y="1441"/>
                <a:ext cx="95" cy="14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75" name="Line 31"/>
              <p:cNvSpPr>
                <a:spLocks noChangeShapeType="1"/>
              </p:cNvSpPr>
              <p:nvPr/>
            </p:nvSpPr>
            <p:spPr bwMode="auto">
              <a:xfrm flipH="1" flipV="1">
                <a:off x="1921" y="1441"/>
                <a:ext cx="95" cy="14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76" name="Line 32"/>
              <p:cNvSpPr>
                <a:spLocks noChangeShapeType="1"/>
              </p:cNvSpPr>
              <p:nvPr/>
            </p:nvSpPr>
            <p:spPr bwMode="auto">
              <a:xfrm flipH="1">
                <a:off x="1825" y="1968"/>
                <a:ext cx="4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77" name="Line 33"/>
              <p:cNvSpPr>
                <a:spLocks noChangeShapeType="1"/>
              </p:cNvSpPr>
              <p:nvPr/>
            </p:nvSpPr>
            <p:spPr bwMode="auto">
              <a:xfrm flipH="1">
                <a:off x="1969" y="1968"/>
                <a:ext cx="4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78" name="Line 34"/>
              <p:cNvSpPr>
                <a:spLocks noChangeShapeType="1"/>
              </p:cNvSpPr>
              <p:nvPr/>
            </p:nvSpPr>
            <p:spPr bwMode="auto">
              <a:xfrm flipH="1" flipV="1">
                <a:off x="1825" y="1969"/>
                <a:ext cx="95" cy="14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79" name="Line 35"/>
              <p:cNvSpPr>
                <a:spLocks noChangeShapeType="1"/>
              </p:cNvSpPr>
              <p:nvPr/>
            </p:nvSpPr>
            <p:spPr bwMode="auto">
              <a:xfrm flipV="1">
                <a:off x="1921" y="1969"/>
                <a:ext cx="95" cy="14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grpSp>
        <p:sp>
          <p:nvSpPr>
            <p:cNvPr id="20508" name="Line 36"/>
            <p:cNvSpPr>
              <a:spLocks noChangeShapeType="1"/>
            </p:cNvSpPr>
            <p:nvPr/>
          </p:nvSpPr>
          <p:spPr bwMode="auto">
            <a:xfrm flipV="1">
              <a:off x="3351" y="2836"/>
              <a:ext cx="3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grpSp>
          <p:nvGrpSpPr>
            <p:cNvPr id="20509" name="Group 37"/>
            <p:cNvGrpSpPr>
              <a:grpSpLocks/>
            </p:cNvGrpSpPr>
            <p:nvPr/>
          </p:nvGrpSpPr>
          <p:grpSpPr bwMode="auto">
            <a:xfrm>
              <a:off x="1959" y="3324"/>
              <a:ext cx="1995" cy="1494"/>
              <a:chOff x="1959" y="3324"/>
              <a:chExt cx="1995" cy="1494"/>
            </a:xfrm>
          </p:grpSpPr>
          <p:sp>
            <p:nvSpPr>
              <p:cNvPr id="20528" name="Rectangle 38"/>
              <p:cNvSpPr>
                <a:spLocks noChangeArrowheads="1"/>
              </p:cNvSpPr>
              <p:nvPr/>
            </p:nvSpPr>
            <p:spPr bwMode="auto">
              <a:xfrm>
                <a:off x="2292" y="3615"/>
                <a:ext cx="384" cy="13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Dato A</a:t>
                </a:r>
              </a:p>
            </p:txBody>
          </p:sp>
          <p:sp>
            <p:nvSpPr>
              <p:cNvPr id="20529" name="Rectangle 39"/>
              <p:cNvSpPr>
                <a:spLocks noChangeArrowheads="1"/>
              </p:cNvSpPr>
              <p:nvPr/>
            </p:nvSpPr>
            <p:spPr bwMode="auto">
              <a:xfrm>
                <a:off x="2044" y="3649"/>
                <a:ext cx="2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type="none" w="sm" len="sm"/>
                    <a:tailEnd type="none" w="sm" len="sm"/>
                  </a14:hiddenLine>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0000</a:t>
                </a:r>
              </a:p>
            </p:txBody>
          </p:sp>
          <p:sp>
            <p:nvSpPr>
              <p:cNvPr id="20530" name="Rectangle 40"/>
              <p:cNvSpPr>
                <a:spLocks noChangeArrowheads="1"/>
              </p:cNvSpPr>
              <p:nvPr/>
            </p:nvSpPr>
            <p:spPr bwMode="auto">
              <a:xfrm>
                <a:off x="2292" y="3744"/>
                <a:ext cx="384" cy="13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Dato B</a:t>
                </a:r>
              </a:p>
            </p:txBody>
          </p:sp>
          <p:sp>
            <p:nvSpPr>
              <p:cNvPr id="20531" name="Rectangle 41"/>
              <p:cNvSpPr>
                <a:spLocks noChangeArrowheads="1"/>
              </p:cNvSpPr>
              <p:nvPr/>
            </p:nvSpPr>
            <p:spPr bwMode="auto">
              <a:xfrm>
                <a:off x="2044" y="3778"/>
                <a:ext cx="2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type="none" w="sm" len="sm"/>
                    <a:tailEnd type="none" w="sm" len="sm"/>
                  </a14:hiddenLine>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0001</a:t>
                </a:r>
              </a:p>
            </p:txBody>
          </p:sp>
          <p:sp>
            <p:nvSpPr>
              <p:cNvPr id="20532" name="Rectangle 42"/>
              <p:cNvSpPr>
                <a:spLocks noChangeArrowheads="1"/>
              </p:cNvSpPr>
              <p:nvPr/>
            </p:nvSpPr>
            <p:spPr bwMode="auto">
              <a:xfrm>
                <a:off x="2292" y="3873"/>
                <a:ext cx="384" cy="13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Dato C</a:t>
                </a:r>
              </a:p>
            </p:txBody>
          </p:sp>
          <p:sp>
            <p:nvSpPr>
              <p:cNvPr id="20533" name="Rectangle 43"/>
              <p:cNvSpPr>
                <a:spLocks noChangeArrowheads="1"/>
              </p:cNvSpPr>
              <p:nvPr/>
            </p:nvSpPr>
            <p:spPr bwMode="auto">
              <a:xfrm>
                <a:off x="2044" y="3907"/>
                <a:ext cx="2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type="none" w="sm" len="sm"/>
                    <a:tailEnd type="none" w="sm" len="sm"/>
                  </a14:hiddenLine>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0002</a:t>
                </a:r>
              </a:p>
            </p:txBody>
          </p:sp>
          <p:sp>
            <p:nvSpPr>
              <p:cNvPr id="20534" name="Rectangle 44"/>
              <p:cNvSpPr>
                <a:spLocks noChangeArrowheads="1"/>
              </p:cNvSpPr>
              <p:nvPr/>
            </p:nvSpPr>
            <p:spPr bwMode="auto">
              <a:xfrm>
                <a:off x="2292" y="4002"/>
                <a:ext cx="384" cy="13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Dato D</a:t>
                </a:r>
              </a:p>
            </p:txBody>
          </p:sp>
          <p:sp>
            <p:nvSpPr>
              <p:cNvPr id="20535" name="Rectangle 45"/>
              <p:cNvSpPr>
                <a:spLocks noChangeArrowheads="1"/>
              </p:cNvSpPr>
              <p:nvPr/>
            </p:nvSpPr>
            <p:spPr bwMode="auto">
              <a:xfrm>
                <a:off x="2044" y="4036"/>
                <a:ext cx="2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type="none" w="sm" len="sm"/>
                    <a:tailEnd type="none" w="sm" len="sm"/>
                  </a14:hiddenLine>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0003</a:t>
                </a:r>
              </a:p>
            </p:txBody>
          </p:sp>
          <p:sp>
            <p:nvSpPr>
              <p:cNvPr id="20536" name="Rectangle 46"/>
              <p:cNvSpPr>
                <a:spLocks noChangeArrowheads="1"/>
              </p:cNvSpPr>
              <p:nvPr/>
            </p:nvSpPr>
            <p:spPr bwMode="auto">
              <a:xfrm>
                <a:off x="2292" y="4131"/>
                <a:ext cx="384" cy="13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Dato --</a:t>
                </a:r>
              </a:p>
            </p:txBody>
          </p:sp>
          <p:sp>
            <p:nvSpPr>
              <p:cNvPr id="20537" name="Rectangle 47"/>
              <p:cNvSpPr>
                <a:spLocks noChangeArrowheads="1"/>
              </p:cNvSpPr>
              <p:nvPr/>
            </p:nvSpPr>
            <p:spPr bwMode="auto">
              <a:xfrm>
                <a:off x="2044" y="4165"/>
                <a:ext cx="2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type="none" w="sm" len="sm"/>
                    <a:tailEnd type="none" w="sm" len="sm"/>
                  </a14:hiddenLine>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 - -</a:t>
                </a:r>
              </a:p>
            </p:txBody>
          </p:sp>
          <p:sp>
            <p:nvSpPr>
              <p:cNvPr id="20538" name="Rectangle 48"/>
              <p:cNvSpPr>
                <a:spLocks noChangeArrowheads="1"/>
              </p:cNvSpPr>
              <p:nvPr/>
            </p:nvSpPr>
            <p:spPr bwMode="auto">
              <a:xfrm>
                <a:off x="2292" y="4260"/>
                <a:ext cx="384" cy="13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Dato --</a:t>
                </a:r>
              </a:p>
            </p:txBody>
          </p:sp>
          <p:sp>
            <p:nvSpPr>
              <p:cNvPr id="20539" name="Rectangle 49"/>
              <p:cNvSpPr>
                <a:spLocks noChangeArrowheads="1"/>
              </p:cNvSpPr>
              <p:nvPr/>
            </p:nvSpPr>
            <p:spPr bwMode="auto">
              <a:xfrm>
                <a:off x="2044" y="4294"/>
                <a:ext cx="2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type="none" w="sm" len="sm"/>
                    <a:tailEnd type="none" w="sm" len="sm"/>
                  </a14:hiddenLine>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 - -</a:t>
                </a:r>
              </a:p>
            </p:txBody>
          </p:sp>
          <p:sp>
            <p:nvSpPr>
              <p:cNvPr id="20540" name="Rectangle 50"/>
              <p:cNvSpPr>
                <a:spLocks noChangeArrowheads="1"/>
              </p:cNvSpPr>
              <p:nvPr/>
            </p:nvSpPr>
            <p:spPr bwMode="auto">
              <a:xfrm>
                <a:off x="2292" y="4389"/>
                <a:ext cx="384" cy="13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Dato (J-1)</a:t>
                </a:r>
              </a:p>
            </p:txBody>
          </p:sp>
          <p:sp>
            <p:nvSpPr>
              <p:cNvPr id="20541" name="Rectangle 51"/>
              <p:cNvSpPr>
                <a:spLocks noChangeArrowheads="1"/>
              </p:cNvSpPr>
              <p:nvPr/>
            </p:nvSpPr>
            <p:spPr bwMode="auto">
              <a:xfrm>
                <a:off x="2044" y="4423"/>
                <a:ext cx="2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type="none" w="sm" len="sm"/>
                    <a:tailEnd type="none" w="sm" len="sm"/>
                  </a14:hiddenLine>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endParaRPr lang="es-AR" altLang="es-AR" sz="1000">
                  <a:latin typeface="Arial" panose="020B0604020202020204" pitchFamily="34" charset="0"/>
                </a:endParaRPr>
              </a:p>
            </p:txBody>
          </p:sp>
          <p:sp>
            <p:nvSpPr>
              <p:cNvPr id="20542" name="Rectangle 52"/>
              <p:cNvSpPr>
                <a:spLocks noChangeArrowheads="1"/>
              </p:cNvSpPr>
              <p:nvPr/>
            </p:nvSpPr>
            <p:spPr bwMode="auto">
              <a:xfrm>
                <a:off x="2292" y="4518"/>
                <a:ext cx="384" cy="13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Dato J</a:t>
                </a:r>
              </a:p>
            </p:txBody>
          </p:sp>
          <p:sp>
            <p:nvSpPr>
              <p:cNvPr id="20543" name="Rectangle 53"/>
              <p:cNvSpPr>
                <a:spLocks noChangeArrowheads="1"/>
              </p:cNvSpPr>
              <p:nvPr/>
            </p:nvSpPr>
            <p:spPr bwMode="auto">
              <a:xfrm>
                <a:off x="2044" y="4552"/>
                <a:ext cx="2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type="none" w="sm" len="sm"/>
                    <a:tailEnd type="none" w="sm" len="sm"/>
                  </a14:hiddenLine>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00FF</a:t>
                </a:r>
              </a:p>
            </p:txBody>
          </p:sp>
          <p:grpSp>
            <p:nvGrpSpPr>
              <p:cNvPr id="20544" name="Group 54"/>
              <p:cNvGrpSpPr>
                <a:grpSpLocks/>
              </p:cNvGrpSpPr>
              <p:nvPr/>
            </p:nvGrpSpPr>
            <p:grpSpPr bwMode="auto">
              <a:xfrm>
                <a:off x="2689" y="3678"/>
                <a:ext cx="205" cy="924"/>
                <a:chOff x="1302" y="4236"/>
                <a:chExt cx="197" cy="924"/>
              </a:xfrm>
            </p:grpSpPr>
            <p:sp>
              <p:nvSpPr>
                <p:cNvPr id="20662" name="Line 55"/>
                <p:cNvSpPr>
                  <a:spLocks noChangeShapeType="1"/>
                </p:cNvSpPr>
                <p:nvPr/>
              </p:nvSpPr>
              <p:spPr bwMode="auto">
                <a:xfrm>
                  <a:off x="1302" y="4236"/>
                  <a:ext cx="197" cy="0"/>
                </a:xfrm>
                <a:prstGeom prst="line">
                  <a:avLst/>
                </a:prstGeom>
                <a:noFill/>
                <a:ln w="38100" cap="rnd" cmpd="dbl">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63" name="Line 56"/>
                <p:cNvSpPr>
                  <a:spLocks noChangeShapeType="1"/>
                </p:cNvSpPr>
                <p:nvPr/>
              </p:nvSpPr>
              <p:spPr bwMode="auto">
                <a:xfrm>
                  <a:off x="1302" y="4368"/>
                  <a:ext cx="197" cy="0"/>
                </a:xfrm>
                <a:prstGeom prst="line">
                  <a:avLst/>
                </a:prstGeom>
                <a:noFill/>
                <a:ln w="38100" cap="rnd" cmpd="dbl">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64" name="Line 57"/>
                <p:cNvSpPr>
                  <a:spLocks noChangeShapeType="1"/>
                </p:cNvSpPr>
                <p:nvPr/>
              </p:nvSpPr>
              <p:spPr bwMode="auto">
                <a:xfrm>
                  <a:off x="1302" y="4506"/>
                  <a:ext cx="197" cy="0"/>
                </a:xfrm>
                <a:prstGeom prst="line">
                  <a:avLst/>
                </a:prstGeom>
                <a:noFill/>
                <a:ln w="38100" cap="rnd" cmpd="dbl">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65" name="Line 58"/>
                <p:cNvSpPr>
                  <a:spLocks noChangeShapeType="1"/>
                </p:cNvSpPr>
                <p:nvPr/>
              </p:nvSpPr>
              <p:spPr bwMode="auto">
                <a:xfrm>
                  <a:off x="1302" y="4638"/>
                  <a:ext cx="197" cy="0"/>
                </a:xfrm>
                <a:prstGeom prst="line">
                  <a:avLst/>
                </a:prstGeom>
                <a:noFill/>
                <a:ln w="38100" cap="rnd" cmpd="dbl">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66" name="Line 59"/>
                <p:cNvSpPr>
                  <a:spLocks noChangeShapeType="1"/>
                </p:cNvSpPr>
                <p:nvPr/>
              </p:nvSpPr>
              <p:spPr bwMode="auto">
                <a:xfrm>
                  <a:off x="1302" y="4758"/>
                  <a:ext cx="197" cy="0"/>
                </a:xfrm>
                <a:prstGeom prst="line">
                  <a:avLst/>
                </a:prstGeom>
                <a:noFill/>
                <a:ln w="38100" cap="rnd" cmpd="dbl">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67" name="Line 60"/>
                <p:cNvSpPr>
                  <a:spLocks noChangeShapeType="1"/>
                </p:cNvSpPr>
                <p:nvPr/>
              </p:nvSpPr>
              <p:spPr bwMode="auto">
                <a:xfrm>
                  <a:off x="1302" y="4890"/>
                  <a:ext cx="197" cy="0"/>
                </a:xfrm>
                <a:prstGeom prst="line">
                  <a:avLst/>
                </a:prstGeom>
                <a:noFill/>
                <a:ln w="38100" cap="rnd" cmpd="dbl">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68" name="Line 61"/>
                <p:cNvSpPr>
                  <a:spLocks noChangeShapeType="1"/>
                </p:cNvSpPr>
                <p:nvPr/>
              </p:nvSpPr>
              <p:spPr bwMode="auto">
                <a:xfrm>
                  <a:off x="1302" y="5028"/>
                  <a:ext cx="197" cy="0"/>
                </a:xfrm>
                <a:prstGeom prst="line">
                  <a:avLst/>
                </a:prstGeom>
                <a:noFill/>
                <a:ln w="38100" cap="rnd" cmpd="dbl">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69" name="Line 62"/>
                <p:cNvSpPr>
                  <a:spLocks noChangeShapeType="1"/>
                </p:cNvSpPr>
                <p:nvPr/>
              </p:nvSpPr>
              <p:spPr bwMode="auto">
                <a:xfrm>
                  <a:off x="1302" y="5160"/>
                  <a:ext cx="197" cy="0"/>
                </a:xfrm>
                <a:prstGeom prst="line">
                  <a:avLst/>
                </a:prstGeom>
                <a:noFill/>
                <a:ln w="38100" cap="rnd" cmpd="dbl">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grpSp>
          <p:sp>
            <p:nvSpPr>
              <p:cNvPr id="20545" name="Rectangle 63"/>
              <p:cNvSpPr>
                <a:spLocks noChangeArrowheads="1"/>
              </p:cNvSpPr>
              <p:nvPr/>
            </p:nvSpPr>
            <p:spPr bwMode="auto">
              <a:xfrm>
                <a:off x="1968" y="3324"/>
                <a:ext cx="480" cy="12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SELECTOR</a:t>
                </a:r>
              </a:p>
            </p:txBody>
          </p:sp>
          <p:sp>
            <p:nvSpPr>
              <p:cNvPr id="20546" name="Line 64"/>
              <p:cNvSpPr>
                <a:spLocks noChangeShapeType="1"/>
              </p:cNvSpPr>
              <p:nvPr/>
            </p:nvSpPr>
            <p:spPr bwMode="auto">
              <a:xfrm>
                <a:off x="1983" y="3448"/>
                <a:ext cx="0" cy="11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547" name="Line 65"/>
              <p:cNvSpPr>
                <a:spLocks noChangeShapeType="1"/>
              </p:cNvSpPr>
              <p:nvPr/>
            </p:nvSpPr>
            <p:spPr bwMode="auto">
              <a:xfrm>
                <a:off x="1983" y="4042"/>
                <a:ext cx="0" cy="11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cxnSp>
            <p:nvCxnSpPr>
              <p:cNvPr id="20548" name="AutoShape 66"/>
              <p:cNvCxnSpPr>
                <a:cxnSpLocks noChangeShapeType="1"/>
                <a:stCxn id="20547" idx="1"/>
                <a:endCxn id="20542" idx="1"/>
              </p:cNvCxnSpPr>
              <p:nvPr/>
            </p:nvCxnSpPr>
            <p:spPr bwMode="auto">
              <a:xfrm rot="16200000" flipH="1">
                <a:off x="1926" y="4216"/>
                <a:ext cx="424" cy="309"/>
              </a:xfrm>
              <a:prstGeom prst="curvedConnector2">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20549" name="AutoShape 67"/>
              <p:cNvCxnSpPr>
                <a:cxnSpLocks noChangeShapeType="1"/>
                <a:stCxn id="20547" idx="1"/>
                <a:endCxn id="20540" idx="1"/>
              </p:cNvCxnSpPr>
              <p:nvPr/>
            </p:nvCxnSpPr>
            <p:spPr bwMode="auto">
              <a:xfrm rot="16200000" flipH="1">
                <a:off x="1990" y="4152"/>
                <a:ext cx="295" cy="309"/>
              </a:xfrm>
              <a:prstGeom prst="curvedConnector2">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20550" name="AutoShape 68"/>
              <p:cNvCxnSpPr>
                <a:cxnSpLocks noChangeShapeType="1"/>
                <a:stCxn id="20547" idx="1"/>
                <a:endCxn id="20538" idx="1"/>
              </p:cNvCxnSpPr>
              <p:nvPr/>
            </p:nvCxnSpPr>
            <p:spPr bwMode="auto">
              <a:xfrm rot="16200000" flipH="1">
                <a:off x="2055" y="4087"/>
                <a:ext cx="166" cy="309"/>
              </a:xfrm>
              <a:prstGeom prst="curvedConnector2">
                <a:avLst/>
              </a:prstGeom>
              <a:noFill/>
              <a:ln w="127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cxnSp>
          <p:cxnSp>
            <p:nvCxnSpPr>
              <p:cNvPr id="20551" name="AutoShape 69"/>
              <p:cNvCxnSpPr>
                <a:cxnSpLocks noChangeShapeType="1"/>
                <a:stCxn id="20547" idx="1"/>
                <a:endCxn id="20536" idx="1"/>
              </p:cNvCxnSpPr>
              <p:nvPr/>
            </p:nvCxnSpPr>
            <p:spPr bwMode="auto">
              <a:xfrm rot="16200000" flipH="1">
                <a:off x="2119" y="4023"/>
                <a:ext cx="37" cy="309"/>
              </a:xfrm>
              <a:prstGeom prst="curvedConnector2">
                <a:avLst/>
              </a:prstGeom>
              <a:noFill/>
              <a:ln w="127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cxnSp>
          <p:sp>
            <p:nvSpPr>
              <p:cNvPr id="20552" name="Line 70"/>
              <p:cNvSpPr>
                <a:spLocks noChangeShapeType="1"/>
              </p:cNvSpPr>
              <p:nvPr/>
            </p:nvSpPr>
            <p:spPr bwMode="auto">
              <a:xfrm>
                <a:off x="1983" y="3565"/>
                <a:ext cx="0" cy="11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553" name="Line 71"/>
              <p:cNvSpPr>
                <a:spLocks noChangeShapeType="1"/>
              </p:cNvSpPr>
              <p:nvPr/>
            </p:nvSpPr>
            <p:spPr bwMode="auto">
              <a:xfrm>
                <a:off x="1983" y="3682"/>
                <a:ext cx="0" cy="11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554" name="Line 72"/>
              <p:cNvSpPr>
                <a:spLocks noChangeShapeType="1"/>
              </p:cNvSpPr>
              <p:nvPr/>
            </p:nvSpPr>
            <p:spPr bwMode="auto">
              <a:xfrm>
                <a:off x="1983" y="3797"/>
                <a:ext cx="0" cy="11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555" name="Line 73"/>
              <p:cNvSpPr>
                <a:spLocks noChangeShapeType="1"/>
              </p:cNvSpPr>
              <p:nvPr/>
            </p:nvSpPr>
            <p:spPr bwMode="auto">
              <a:xfrm>
                <a:off x="1983" y="3909"/>
                <a:ext cx="0" cy="13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cxnSp>
            <p:nvCxnSpPr>
              <p:cNvPr id="20556" name="AutoShape 74"/>
              <p:cNvCxnSpPr>
                <a:cxnSpLocks noChangeShapeType="1"/>
                <a:stCxn id="20546" idx="1"/>
                <a:endCxn id="20528" idx="1"/>
              </p:cNvCxnSpPr>
              <p:nvPr/>
            </p:nvCxnSpPr>
            <p:spPr bwMode="auto">
              <a:xfrm rot="16200000" flipH="1">
                <a:off x="2080" y="3468"/>
                <a:ext cx="115" cy="309"/>
              </a:xfrm>
              <a:prstGeom prst="curvedConnector2">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20557" name="AutoShape 75"/>
              <p:cNvCxnSpPr>
                <a:cxnSpLocks noChangeShapeType="1"/>
                <a:stCxn id="20553" idx="1"/>
                <a:endCxn id="20530" idx="1"/>
              </p:cNvCxnSpPr>
              <p:nvPr/>
            </p:nvCxnSpPr>
            <p:spPr bwMode="auto">
              <a:xfrm rot="16200000" flipH="1">
                <a:off x="2133" y="3649"/>
                <a:ext cx="10" cy="309"/>
              </a:xfrm>
              <a:prstGeom prst="curvedConnector2">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20558" name="AutoShape 76"/>
              <p:cNvCxnSpPr>
                <a:cxnSpLocks noChangeShapeType="1"/>
                <a:stCxn id="20554" idx="1"/>
                <a:endCxn id="20532" idx="1"/>
              </p:cNvCxnSpPr>
              <p:nvPr/>
            </p:nvCxnSpPr>
            <p:spPr bwMode="auto">
              <a:xfrm rot="16200000" flipH="1">
                <a:off x="2126" y="3771"/>
                <a:ext cx="24" cy="309"/>
              </a:xfrm>
              <a:prstGeom prst="curvedConnector2">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20559" name="AutoShape 77"/>
              <p:cNvCxnSpPr>
                <a:cxnSpLocks noChangeShapeType="1"/>
                <a:stCxn id="20555" idx="1"/>
                <a:endCxn id="20534" idx="1"/>
              </p:cNvCxnSpPr>
              <p:nvPr/>
            </p:nvCxnSpPr>
            <p:spPr bwMode="auto">
              <a:xfrm rot="16200000" flipH="1">
                <a:off x="2127" y="3902"/>
                <a:ext cx="21" cy="309"/>
              </a:xfrm>
              <a:prstGeom prst="curvedConnector2">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cxnSp>
          <p:sp>
            <p:nvSpPr>
              <p:cNvPr id="20560" name="Line 78"/>
              <p:cNvSpPr>
                <a:spLocks noChangeShapeType="1"/>
              </p:cNvSpPr>
              <p:nvPr/>
            </p:nvSpPr>
            <p:spPr bwMode="auto">
              <a:xfrm>
                <a:off x="2076" y="3448"/>
                <a:ext cx="0" cy="11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561" name="Line 79"/>
              <p:cNvSpPr>
                <a:spLocks noChangeShapeType="1"/>
              </p:cNvSpPr>
              <p:nvPr/>
            </p:nvSpPr>
            <p:spPr bwMode="auto">
              <a:xfrm>
                <a:off x="2172" y="3448"/>
                <a:ext cx="0" cy="11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562" name="Line 80"/>
              <p:cNvSpPr>
                <a:spLocks noChangeShapeType="1"/>
              </p:cNvSpPr>
              <p:nvPr/>
            </p:nvSpPr>
            <p:spPr bwMode="auto">
              <a:xfrm>
                <a:off x="2254" y="3448"/>
                <a:ext cx="0" cy="117"/>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563" name="Line 81"/>
              <p:cNvSpPr>
                <a:spLocks noChangeShapeType="1"/>
              </p:cNvSpPr>
              <p:nvPr/>
            </p:nvSpPr>
            <p:spPr bwMode="auto">
              <a:xfrm flipH="1">
                <a:off x="2356" y="3448"/>
                <a:ext cx="0" cy="95"/>
              </a:xfrm>
              <a:prstGeom prst="line">
                <a:avLst/>
              </a:prstGeom>
              <a:noFill/>
              <a:ln w="12700">
                <a:solidFill>
                  <a:schemeClr val="tx1"/>
                </a:solidFill>
                <a:prstDash val="dash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564" name="Line 82"/>
              <p:cNvSpPr>
                <a:spLocks noChangeShapeType="1"/>
              </p:cNvSpPr>
              <p:nvPr/>
            </p:nvSpPr>
            <p:spPr bwMode="auto">
              <a:xfrm>
                <a:off x="2431" y="3448"/>
                <a:ext cx="0" cy="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565" name="Line 83"/>
              <p:cNvSpPr>
                <a:spLocks noChangeShapeType="1"/>
              </p:cNvSpPr>
              <p:nvPr/>
            </p:nvSpPr>
            <p:spPr bwMode="auto">
              <a:xfrm rot="5400000">
                <a:off x="2840" y="3466"/>
                <a:ext cx="0" cy="11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cxnSp>
            <p:nvCxnSpPr>
              <p:cNvPr id="20566" name="AutoShape 84"/>
              <p:cNvCxnSpPr>
                <a:cxnSpLocks noChangeShapeType="1"/>
                <a:stCxn id="20564" idx="1"/>
                <a:endCxn id="20565" idx="1"/>
              </p:cNvCxnSpPr>
              <p:nvPr/>
            </p:nvCxnSpPr>
            <p:spPr bwMode="auto">
              <a:xfrm>
                <a:off x="2431" y="3524"/>
                <a:ext cx="350" cy="1"/>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20567" name="AutoShape 85"/>
              <p:cNvCxnSpPr>
                <a:cxnSpLocks noChangeShapeType="1"/>
                <a:stCxn id="20565" idx="0"/>
                <a:endCxn id="20612" idx="0"/>
              </p:cNvCxnSpPr>
              <p:nvPr/>
            </p:nvCxnSpPr>
            <p:spPr bwMode="auto">
              <a:xfrm>
                <a:off x="2898" y="3525"/>
                <a:ext cx="153" cy="40"/>
              </a:xfrm>
              <a:prstGeom prst="curvedConnector2">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cxnSp>
          <p:sp>
            <p:nvSpPr>
              <p:cNvPr id="20568" name="Line 86"/>
              <p:cNvSpPr>
                <a:spLocks noChangeShapeType="1"/>
              </p:cNvSpPr>
              <p:nvPr/>
            </p:nvSpPr>
            <p:spPr bwMode="auto">
              <a:xfrm rot="5400000">
                <a:off x="2738" y="3491"/>
                <a:ext cx="0" cy="104"/>
              </a:xfrm>
              <a:prstGeom prst="line">
                <a:avLst/>
              </a:prstGeom>
              <a:noFill/>
              <a:ln w="127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cxnSp>
            <p:nvCxnSpPr>
              <p:cNvPr id="20569" name="AutoShape 87"/>
              <p:cNvCxnSpPr>
                <a:cxnSpLocks noChangeShapeType="1"/>
                <a:stCxn id="20563" idx="1"/>
                <a:endCxn id="20568" idx="1"/>
              </p:cNvCxnSpPr>
              <p:nvPr/>
            </p:nvCxnSpPr>
            <p:spPr bwMode="auto">
              <a:xfrm>
                <a:off x="2356" y="3542"/>
                <a:ext cx="329" cy="0"/>
              </a:xfrm>
              <a:prstGeom prst="straightConnector1">
                <a:avLst/>
              </a:prstGeom>
              <a:noFill/>
              <a:ln w="127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cxnSp>
          <p:cxnSp>
            <p:nvCxnSpPr>
              <p:cNvPr id="20570" name="AutoShape 88"/>
              <p:cNvCxnSpPr>
                <a:cxnSpLocks noChangeShapeType="1"/>
                <a:stCxn id="20568" idx="0"/>
                <a:endCxn id="20579" idx="0"/>
              </p:cNvCxnSpPr>
              <p:nvPr/>
            </p:nvCxnSpPr>
            <p:spPr bwMode="auto">
              <a:xfrm>
                <a:off x="2789" y="3542"/>
                <a:ext cx="151" cy="37"/>
              </a:xfrm>
              <a:prstGeom prst="curvedConnector2">
                <a:avLst/>
              </a:prstGeom>
              <a:noFill/>
              <a:ln w="12700" cap="rnd">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cxnSp>
          <p:sp>
            <p:nvSpPr>
              <p:cNvPr id="20571" name="Line 89"/>
              <p:cNvSpPr>
                <a:spLocks noChangeShapeType="1"/>
              </p:cNvSpPr>
              <p:nvPr/>
            </p:nvSpPr>
            <p:spPr bwMode="auto">
              <a:xfrm rot="5400000">
                <a:off x="2638" y="3512"/>
                <a:ext cx="0" cy="10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cxnSp>
            <p:nvCxnSpPr>
              <p:cNvPr id="20572" name="AutoShape 90"/>
              <p:cNvCxnSpPr>
                <a:cxnSpLocks noChangeShapeType="1"/>
                <a:endCxn id="20571" idx="1"/>
              </p:cNvCxnSpPr>
              <p:nvPr/>
            </p:nvCxnSpPr>
            <p:spPr bwMode="auto">
              <a:xfrm>
                <a:off x="2255" y="3562"/>
                <a:ext cx="330" cy="1"/>
              </a:xfrm>
              <a:prstGeom prst="straightConnector1">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cxnSp>
          <p:cxnSp>
            <p:nvCxnSpPr>
              <p:cNvPr id="20573" name="AutoShape 91"/>
              <p:cNvCxnSpPr>
                <a:cxnSpLocks noChangeShapeType="1"/>
                <a:stCxn id="20571" idx="0"/>
              </p:cNvCxnSpPr>
              <p:nvPr/>
            </p:nvCxnSpPr>
            <p:spPr bwMode="auto">
              <a:xfrm>
                <a:off x="2689" y="3563"/>
                <a:ext cx="138" cy="40"/>
              </a:xfrm>
              <a:prstGeom prst="curvedConnector2">
                <a:avLst/>
              </a:prstGeom>
              <a:noFill/>
              <a:ln w="127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cxnSp>
          <p:sp>
            <p:nvSpPr>
              <p:cNvPr id="20574" name="Line 92"/>
              <p:cNvSpPr>
                <a:spLocks noChangeShapeType="1"/>
              </p:cNvSpPr>
              <p:nvPr/>
            </p:nvSpPr>
            <p:spPr bwMode="auto">
              <a:xfrm>
                <a:off x="2948" y="4060"/>
                <a:ext cx="0" cy="117"/>
              </a:xfrm>
              <a:prstGeom prst="line">
                <a:avLst/>
              </a:prstGeom>
              <a:noFill/>
              <a:ln w="3175"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cxnSp>
            <p:nvCxnSpPr>
              <p:cNvPr id="20575" name="AutoShape 93"/>
              <p:cNvCxnSpPr>
                <a:cxnSpLocks noChangeShapeType="1"/>
                <a:stCxn id="20574" idx="1"/>
              </p:cNvCxnSpPr>
              <p:nvPr/>
            </p:nvCxnSpPr>
            <p:spPr bwMode="auto">
              <a:xfrm rot="16200000" flipH="1">
                <a:off x="2774" y="4351"/>
                <a:ext cx="425" cy="77"/>
              </a:xfrm>
              <a:prstGeom prst="curvedConnector2">
                <a:avLst/>
              </a:prstGeom>
              <a:noFill/>
              <a:ln w="3175" cap="rnd">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cxnSp>
          <p:cxnSp>
            <p:nvCxnSpPr>
              <p:cNvPr id="20576" name="AutoShape 94"/>
              <p:cNvCxnSpPr>
                <a:cxnSpLocks noChangeShapeType="1"/>
                <a:stCxn id="20574" idx="1"/>
              </p:cNvCxnSpPr>
              <p:nvPr/>
            </p:nvCxnSpPr>
            <p:spPr bwMode="auto">
              <a:xfrm rot="16200000" flipH="1">
                <a:off x="2839" y="4286"/>
                <a:ext cx="296" cy="77"/>
              </a:xfrm>
              <a:prstGeom prst="curvedConnector2">
                <a:avLst/>
              </a:prstGeom>
              <a:noFill/>
              <a:ln w="3175" cap="rnd">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cxnSp>
          <p:cxnSp>
            <p:nvCxnSpPr>
              <p:cNvPr id="20577" name="AutoShape 95"/>
              <p:cNvCxnSpPr>
                <a:cxnSpLocks noChangeShapeType="1"/>
                <a:stCxn id="20574" idx="1"/>
              </p:cNvCxnSpPr>
              <p:nvPr/>
            </p:nvCxnSpPr>
            <p:spPr bwMode="auto">
              <a:xfrm rot="16200000" flipH="1">
                <a:off x="2903" y="4222"/>
                <a:ext cx="167" cy="77"/>
              </a:xfrm>
              <a:prstGeom prst="curvedConnector2">
                <a:avLst/>
              </a:prstGeom>
              <a:noFill/>
              <a:ln w="3175" cap="rnd">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cxnSp>
          <p:cxnSp>
            <p:nvCxnSpPr>
              <p:cNvPr id="20578" name="AutoShape 96"/>
              <p:cNvCxnSpPr>
                <a:cxnSpLocks noChangeShapeType="1"/>
                <a:stCxn id="20574" idx="1"/>
              </p:cNvCxnSpPr>
              <p:nvPr/>
            </p:nvCxnSpPr>
            <p:spPr bwMode="auto">
              <a:xfrm rot="16200000" flipH="1">
                <a:off x="2968" y="4157"/>
                <a:ext cx="38" cy="77"/>
              </a:xfrm>
              <a:prstGeom prst="curvedConnector2">
                <a:avLst/>
              </a:prstGeom>
              <a:noFill/>
              <a:ln w="3175" cap="rnd">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cxnSp>
          <p:sp>
            <p:nvSpPr>
              <p:cNvPr id="20579" name="Line 97"/>
              <p:cNvSpPr>
                <a:spLocks noChangeShapeType="1"/>
              </p:cNvSpPr>
              <p:nvPr/>
            </p:nvSpPr>
            <p:spPr bwMode="auto">
              <a:xfrm>
                <a:off x="2940" y="3579"/>
                <a:ext cx="0" cy="117"/>
              </a:xfrm>
              <a:prstGeom prst="line">
                <a:avLst/>
              </a:prstGeom>
              <a:noFill/>
              <a:ln w="3175"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580" name="Line 98"/>
              <p:cNvSpPr>
                <a:spLocks noChangeShapeType="1"/>
              </p:cNvSpPr>
              <p:nvPr/>
            </p:nvSpPr>
            <p:spPr bwMode="auto">
              <a:xfrm>
                <a:off x="2940" y="3696"/>
                <a:ext cx="0" cy="117"/>
              </a:xfrm>
              <a:prstGeom prst="line">
                <a:avLst/>
              </a:prstGeom>
              <a:noFill/>
              <a:ln w="3175"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581" name="Line 99"/>
              <p:cNvSpPr>
                <a:spLocks noChangeShapeType="1"/>
              </p:cNvSpPr>
              <p:nvPr/>
            </p:nvSpPr>
            <p:spPr bwMode="auto">
              <a:xfrm>
                <a:off x="2948" y="3815"/>
                <a:ext cx="0" cy="117"/>
              </a:xfrm>
              <a:prstGeom prst="line">
                <a:avLst/>
              </a:prstGeom>
              <a:noFill/>
              <a:ln w="3175"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582" name="Line 100"/>
              <p:cNvSpPr>
                <a:spLocks noChangeShapeType="1"/>
              </p:cNvSpPr>
              <p:nvPr/>
            </p:nvSpPr>
            <p:spPr bwMode="auto">
              <a:xfrm>
                <a:off x="2948" y="3927"/>
                <a:ext cx="0" cy="137"/>
              </a:xfrm>
              <a:prstGeom prst="line">
                <a:avLst/>
              </a:prstGeom>
              <a:noFill/>
              <a:ln w="3175"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cxnSp>
            <p:nvCxnSpPr>
              <p:cNvPr id="20583" name="AutoShape 101"/>
              <p:cNvCxnSpPr>
                <a:cxnSpLocks noChangeShapeType="1"/>
                <a:stCxn id="20579" idx="0"/>
              </p:cNvCxnSpPr>
              <p:nvPr/>
            </p:nvCxnSpPr>
            <p:spPr bwMode="auto">
              <a:xfrm rot="5400000" flipV="1">
                <a:off x="2923" y="3596"/>
                <a:ext cx="120" cy="85"/>
              </a:xfrm>
              <a:prstGeom prst="curvedConnector3">
                <a:avLst>
                  <a:gd name="adj1" fmla="val 98329"/>
                </a:avLst>
              </a:prstGeom>
              <a:noFill/>
              <a:ln w="3175" cap="rnd">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cxnSp>
          <p:cxnSp>
            <p:nvCxnSpPr>
              <p:cNvPr id="20584" name="AutoShape 102"/>
              <p:cNvCxnSpPr>
                <a:cxnSpLocks noChangeShapeType="1"/>
              </p:cNvCxnSpPr>
              <p:nvPr/>
            </p:nvCxnSpPr>
            <p:spPr bwMode="auto">
              <a:xfrm rot="16200000" flipH="1">
                <a:off x="2981" y="3784"/>
                <a:ext cx="11" cy="77"/>
              </a:xfrm>
              <a:prstGeom prst="curvedConnector2">
                <a:avLst/>
              </a:prstGeom>
              <a:noFill/>
              <a:ln w="3175" cap="rnd">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cxnSp>
          <p:cxnSp>
            <p:nvCxnSpPr>
              <p:cNvPr id="20585" name="AutoShape 103"/>
              <p:cNvCxnSpPr>
                <a:cxnSpLocks noChangeShapeType="1"/>
                <a:stCxn id="20581" idx="1"/>
              </p:cNvCxnSpPr>
              <p:nvPr/>
            </p:nvCxnSpPr>
            <p:spPr bwMode="auto">
              <a:xfrm rot="16200000" flipH="1">
                <a:off x="2974" y="3906"/>
                <a:ext cx="25" cy="77"/>
              </a:xfrm>
              <a:prstGeom prst="curvedConnector2">
                <a:avLst/>
              </a:prstGeom>
              <a:noFill/>
              <a:ln w="3175" cap="rnd">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cxnSp>
          <p:cxnSp>
            <p:nvCxnSpPr>
              <p:cNvPr id="20586" name="AutoShape 104"/>
              <p:cNvCxnSpPr>
                <a:cxnSpLocks noChangeShapeType="1"/>
                <a:stCxn id="20582" idx="1"/>
              </p:cNvCxnSpPr>
              <p:nvPr/>
            </p:nvCxnSpPr>
            <p:spPr bwMode="auto">
              <a:xfrm rot="16200000" flipH="1">
                <a:off x="2976" y="4036"/>
                <a:ext cx="22" cy="77"/>
              </a:xfrm>
              <a:prstGeom prst="curvedConnector2">
                <a:avLst/>
              </a:prstGeom>
              <a:noFill/>
              <a:ln w="3175" cap="rnd">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cxnSp>
          <p:sp>
            <p:nvSpPr>
              <p:cNvPr id="20587" name="AutoShape 105"/>
              <p:cNvSpPr>
                <a:spLocks/>
              </p:cNvSpPr>
              <p:nvPr/>
            </p:nvSpPr>
            <p:spPr bwMode="auto">
              <a:xfrm rot="-5400000">
                <a:off x="2121" y="4591"/>
                <a:ext cx="76" cy="214"/>
              </a:xfrm>
              <a:prstGeom prst="leftBrace">
                <a:avLst>
                  <a:gd name="adj1" fmla="val 52405"/>
                  <a:gd name="adj2" fmla="val 37222"/>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20588" name="Rectangle 106"/>
              <p:cNvSpPr>
                <a:spLocks noChangeArrowheads="1"/>
              </p:cNvSpPr>
              <p:nvPr/>
            </p:nvSpPr>
            <p:spPr bwMode="auto">
              <a:xfrm>
                <a:off x="1959" y="4743"/>
                <a:ext cx="343" cy="75"/>
              </a:xfrm>
              <a:prstGeom prst="rect">
                <a:avLst/>
              </a:prstGeom>
              <a:noFill/>
              <a:ln w="31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Dirección</a:t>
                </a:r>
              </a:p>
            </p:txBody>
          </p:sp>
          <p:sp>
            <p:nvSpPr>
              <p:cNvPr id="20589" name="AutoShape 107"/>
              <p:cNvSpPr>
                <a:spLocks/>
              </p:cNvSpPr>
              <p:nvPr/>
            </p:nvSpPr>
            <p:spPr bwMode="auto">
              <a:xfrm rot="-5400000">
                <a:off x="2447" y="4507"/>
                <a:ext cx="76" cy="379"/>
              </a:xfrm>
              <a:prstGeom prst="leftBrace">
                <a:avLst>
                  <a:gd name="adj1" fmla="val 77619"/>
                  <a:gd name="adj2" fmla="val 68870"/>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20590" name="Rectangle 108"/>
              <p:cNvSpPr>
                <a:spLocks noChangeArrowheads="1"/>
              </p:cNvSpPr>
              <p:nvPr/>
            </p:nvSpPr>
            <p:spPr bwMode="auto">
              <a:xfrm>
                <a:off x="2372" y="4741"/>
                <a:ext cx="370" cy="75"/>
              </a:xfrm>
              <a:prstGeom prst="rect">
                <a:avLst/>
              </a:prstGeom>
              <a:noFill/>
              <a:ln w="31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Contenido</a:t>
                </a:r>
              </a:p>
            </p:txBody>
          </p:sp>
          <p:sp>
            <p:nvSpPr>
              <p:cNvPr id="20591" name="Rectangle 109"/>
              <p:cNvSpPr>
                <a:spLocks noChangeArrowheads="1"/>
              </p:cNvSpPr>
              <p:nvPr/>
            </p:nvSpPr>
            <p:spPr bwMode="auto">
              <a:xfrm>
                <a:off x="3360" y="3615"/>
                <a:ext cx="384" cy="13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Inst. P</a:t>
                </a:r>
              </a:p>
            </p:txBody>
          </p:sp>
          <p:sp>
            <p:nvSpPr>
              <p:cNvPr id="20592" name="Rectangle 110"/>
              <p:cNvSpPr>
                <a:spLocks noChangeArrowheads="1"/>
              </p:cNvSpPr>
              <p:nvPr/>
            </p:nvSpPr>
            <p:spPr bwMode="auto">
              <a:xfrm>
                <a:off x="3108" y="3649"/>
                <a:ext cx="2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type="none" w="sm" len="sm"/>
                    <a:tailEnd type="none" w="sm" len="sm"/>
                  </a14:hiddenLine>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FF00</a:t>
                </a:r>
              </a:p>
            </p:txBody>
          </p:sp>
          <p:sp>
            <p:nvSpPr>
              <p:cNvPr id="20593" name="Rectangle 111"/>
              <p:cNvSpPr>
                <a:spLocks noChangeArrowheads="1"/>
              </p:cNvSpPr>
              <p:nvPr/>
            </p:nvSpPr>
            <p:spPr bwMode="auto">
              <a:xfrm>
                <a:off x="3360" y="3744"/>
                <a:ext cx="384" cy="13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Inst. Q</a:t>
                </a:r>
              </a:p>
            </p:txBody>
          </p:sp>
          <p:sp>
            <p:nvSpPr>
              <p:cNvPr id="20594" name="Rectangle 112"/>
              <p:cNvSpPr>
                <a:spLocks noChangeArrowheads="1"/>
              </p:cNvSpPr>
              <p:nvPr/>
            </p:nvSpPr>
            <p:spPr bwMode="auto">
              <a:xfrm>
                <a:off x="3108" y="3778"/>
                <a:ext cx="2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type="none" w="sm" len="sm"/>
                    <a:tailEnd type="none" w="sm" len="sm"/>
                  </a14:hiddenLine>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FF01</a:t>
                </a:r>
              </a:p>
            </p:txBody>
          </p:sp>
          <p:sp>
            <p:nvSpPr>
              <p:cNvPr id="20595" name="Rectangle 113"/>
              <p:cNvSpPr>
                <a:spLocks noChangeArrowheads="1"/>
              </p:cNvSpPr>
              <p:nvPr/>
            </p:nvSpPr>
            <p:spPr bwMode="auto">
              <a:xfrm>
                <a:off x="3360" y="3873"/>
                <a:ext cx="384" cy="13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Inst. R</a:t>
                </a:r>
              </a:p>
            </p:txBody>
          </p:sp>
          <p:sp>
            <p:nvSpPr>
              <p:cNvPr id="20596" name="Rectangle 114"/>
              <p:cNvSpPr>
                <a:spLocks noChangeArrowheads="1"/>
              </p:cNvSpPr>
              <p:nvPr/>
            </p:nvSpPr>
            <p:spPr bwMode="auto">
              <a:xfrm>
                <a:off x="3108" y="3907"/>
                <a:ext cx="2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type="none" w="sm" len="sm"/>
                    <a:tailEnd type="none" w="sm" len="sm"/>
                  </a14:hiddenLine>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FF02</a:t>
                </a:r>
              </a:p>
            </p:txBody>
          </p:sp>
          <p:sp>
            <p:nvSpPr>
              <p:cNvPr id="20597" name="Rectangle 115"/>
              <p:cNvSpPr>
                <a:spLocks noChangeArrowheads="1"/>
              </p:cNvSpPr>
              <p:nvPr/>
            </p:nvSpPr>
            <p:spPr bwMode="auto">
              <a:xfrm>
                <a:off x="3360" y="4002"/>
                <a:ext cx="384" cy="13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Inst. S</a:t>
                </a:r>
              </a:p>
            </p:txBody>
          </p:sp>
          <p:sp>
            <p:nvSpPr>
              <p:cNvPr id="20598" name="Rectangle 116"/>
              <p:cNvSpPr>
                <a:spLocks noChangeArrowheads="1"/>
              </p:cNvSpPr>
              <p:nvPr/>
            </p:nvSpPr>
            <p:spPr bwMode="auto">
              <a:xfrm>
                <a:off x="3108" y="4036"/>
                <a:ext cx="2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type="none" w="sm" len="sm"/>
                    <a:tailEnd type="none" w="sm" len="sm"/>
                  </a14:hiddenLine>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FF03</a:t>
                </a:r>
              </a:p>
            </p:txBody>
          </p:sp>
          <p:sp>
            <p:nvSpPr>
              <p:cNvPr id="20599" name="Rectangle 117"/>
              <p:cNvSpPr>
                <a:spLocks noChangeArrowheads="1"/>
              </p:cNvSpPr>
              <p:nvPr/>
            </p:nvSpPr>
            <p:spPr bwMode="auto">
              <a:xfrm>
                <a:off x="3360" y="4131"/>
                <a:ext cx="384" cy="13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Inst. --</a:t>
                </a:r>
              </a:p>
            </p:txBody>
          </p:sp>
          <p:sp>
            <p:nvSpPr>
              <p:cNvPr id="20600" name="Rectangle 118"/>
              <p:cNvSpPr>
                <a:spLocks noChangeArrowheads="1"/>
              </p:cNvSpPr>
              <p:nvPr/>
            </p:nvSpPr>
            <p:spPr bwMode="auto">
              <a:xfrm>
                <a:off x="3108" y="4165"/>
                <a:ext cx="2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type="none" w="sm" len="sm"/>
                    <a:tailEnd type="none" w="sm" len="sm"/>
                  </a14:hiddenLine>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 - -</a:t>
                </a:r>
              </a:p>
            </p:txBody>
          </p:sp>
          <p:sp>
            <p:nvSpPr>
              <p:cNvPr id="20601" name="Rectangle 119"/>
              <p:cNvSpPr>
                <a:spLocks noChangeArrowheads="1"/>
              </p:cNvSpPr>
              <p:nvPr/>
            </p:nvSpPr>
            <p:spPr bwMode="auto">
              <a:xfrm>
                <a:off x="3360" y="4260"/>
                <a:ext cx="384" cy="13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Inst. --</a:t>
                </a:r>
              </a:p>
            </p:txBody>
          </p:sp>
          <p:sp>
            <p:nvSpPr>
              <p:cNvPr id="20602" name="Rectangle 120"/>
              <p:cNvSpPr>
                <a:spLocks noChangeArrowheads="1"/>
              </p:cNvSpPr>
              <p:nvPr/>
            </p:nvSpPr>
            <p:spPr bwMode="auto">
              <a:xfrm>
                <a:off x="3108" y="4294"/>
                <a:ext cx="2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type="none" w="sm" len="sm"/>
                    <a:tailEnd type="none" w="sm" len="sm"/>
                  </a14:hiddenLine>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 - -</a:t>
                </a:r>
              </a:p>
            </p:txBody>
          </p:sp>
          <p:sp>
            <p:nvSpPr>
              <p:cNvPr id="20603" name="Rectangle 121"/>
              <p:cNvSpPr>
                <a:spLocks noChangeArrowheads="1"/>
              </p:cNvSpPr>
              <p:nvPr/>
            </p:nvSpPr>
            <p:spPr bwMode="auto">
              <a:xfrm>
                <a:off x="3360" y="4389"/>
                <a:ext cx="384" cy="13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Inst. (X-1)</a:t>
                </a:r>
              </a:p>
            </p:txBody>
          </p:sp>
          <p:sp>
            <p:nvSpPr>
              <p:cNvPr id="20604" name="Rectangle 122"/>
              <p:cNvSpPr>
                <a:spLocks noChangeArrowheads="1"/>
              </p:cNvSpPr>
              <p:nvPr/>
            </p:nvSpPr>
            <p:spPr bwMode="auto">
              <a:xfrm>
                <a:off x="3108" y="4423"/>
                <a:ext cx="2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type="none" w="sm" len="sm"/>
                    <a:tailEnd type="none" w="sm" len="sm"/>
                  </a14:hiddenLine>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endParaRPr lang="es-AR" altLang="es-AR" sz="1000">
                  <a:latin typeface="Arial" panose="020B0604020202020204" pitchFamily="34" charset="0"/>
                </a:endParaRPr>
              </a:p>
            </p:txBody>
          </p:sp>
          <p:sp>
            <p:nvSpPr>
              <p:cNvPr id="20605" name="Rectangle 123"/>
              <p:cNvSpPr>
                <a:spLocks noChangeArrowheads="1"/>
              </p:cNvSpPr>
              <p:nvPr/>
            </p:nvSpPr>
            <p:spPr bwMode="auto">
              <a:xfrm>
                <a:off x="3360" y="4518"/>
                <a:ext cx="384" cy="13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Inst. X</a:t>
                </a:r>
              </a:p>
            </p:txBody>
          </p:sp>
          <p:sp>
            <p:nvSpPr>
              <p:cNvPr id="20606" name="Rectangle 124"/>
              <p:cNvSpPr>
                <a:spLocks noChangeArrowheads="1"/>
              </p:cNvSpPr>
              <p:nvPr/>
            </p:nvSpPr>
            <p:spPr bwMode="auto">
              <a:xfrm>
                <a:off x="3108" y="4552"/>
                <a:ext cx="2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rnd">
                    <a:solidFill>
                      <a:srgbClr val="000000"/>
                    </a:solidFill>
                    <a:prstDash val="sysDot"/>
                    <a:miter lim="800000"/>
                    <a:headEnd type="none" w="sm" len="sm"/>
                    <a:tailEnd type="none" w="sm" len="sm"/>
                  </a14:hiddenLine>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FFFF</a:t>
                </a:r>
              </a:p>
            </p:txBody>
          </p:sp>
          <p:sp>
            <p:nvSpPr>
              <p:cNvPr id="20607" name="Line 125"/>
              <p:cNvSpPr>
                <a:spLocks noChangeShapeType="1"/>
              </p:cNvSpPr>
              <p:nvPr/>
            </p:nvSpPr>
            <p:spPr bwMode="auto">
              <a:xfrm>
                <a:off x="3051" y="4042"/>
                <a:ext cx="0" cy="11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cxnSp>
            <p:nvCxnSpPr>
              <p:cNvPr id="20608" name="AutoShape 126"/>
              <p:cNvCxnSpPr>
                <a:cxnSpLocks noChangeShapeType="1"/>
                <a:stCxn id="20607" idx="1"/>
                <a:endCxn id="20605" idx="1"/>
              </p:cNvCxnSpPr>
              <p:nvPr/>
            </p:nvCxnSpPr>
            <p:spPr bwMode="auto">
              <a:xfrm rot="16200000" flipH="1">
                <a:off x="2994" y="4216"/>
                <a:ext cx="424" cy="309"/>
              </a:xfrm>
              <a:prstGeom prst="curvedConnector2">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20609" name="AutoShape 127"/>
              <p:cNvCxnSpPr>
                <a:cxnSpLocks noChangeShapeType="1"/>
                <a:stCxn id="20607" idx="1"/>
                <a:endCxn id="20603" idx="1"/>
              </p:cNvCxnSpPr>
              <p:nvPr/>
            </p:nvCxnSpPr>
            <p:spPr bwMode="auto">
              <a:xfrm rot="16200000" flipH="1">
                <a:off x="3058" y="4152"/>
                <a:ext cx="295" cy="309"/>
              </a:xfrm>
              <a:prstGeom prst="curvedConnector2">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20610" name="AutoShape 128"/>
              <p:cNvCxnSpPr>
                <a:cxnSpLocks noChangeShapeType="1"/>
                <a:stCxn id="20607" idx="1"/>
                <a:endCxn id="20601" idx="1"/>
              </p:cNvCxnSpPr>
              <p:nvPr/>
            </p:nvCxnSpPr>
            <p:spPr bwMode="auto">
              <a:xfrm rot="16200000" flipH="1">
                <a:off x="3123" y="4087"/>
                <a:ext cx="166" cy="309"/>
              </a:xfrm>
              <a:prstGeom prst="curvedConnector2">
                <a:avLst/>
              </a:prstGeom>
              <a:noFill/>
              <a:ln w="127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cxnSp>
          <p:cxnSp>
            <p:nvCxnSpPr>
              <p:cNvPr id="20611" name="AutoShape 129"/>
              <p:cNvCxnSpPr>
                <a:cxnSpLocks noChangeShapeType="1"/>
                <a:stCxn id="20607" idx="1"/>
                <a:endCxn id="20599" idx="1"/>
              </p:cNvCxnSpPr>
              <p:nvPr/>
            </p:nvCxnSpPr>
            <p:spPr bwMode="auto">
              <a:xfrm rot="16200000" flipH="1">
                <a:off x="3187" y="4023"/>
                <a:ext cx="37" cy="309"/>
              </a:xfrm>
              <a:prstGeom prst="curvedConnector2">
                <a:avLst/>
              </a:prstGeom>
              <a:noFill/>
              <a:ln w="127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cxnSp>
          <p:sp>
            <p:nvSpPr>
              <p:cNvPr id="20612" name="Line 130"/>
              <p:cNvSpPr>
                <a:spLocks noChangeShapeType="1"/>
              </p:cNvSpPr>
              <p:nvPr/>
            </p:nvSpPr>
            <p:spPr bwMode="auto">
              <a:xfrm>
                <a:off x="3051" y="3565"/>
                <a:ext cx="0" cy="11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13" name="Line 131"/>
              <p:cNvSpPr>
                <a:spLocks noChangeShapeType="1"/>
              </p:cNvSpPr>
              <p:nvPr/>
            </p:nvSpPr>
            <p:spPr bwMode="auto">
              <a:xfrm>
                <a:off x="3051" y="3682"/>
                <a:ext cx="0" cy="11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14" name="Line 132"/>
              <p:cNvSpPr>
                <a:spLocks noChangeShapeType="1"/>
              </p:cNvSpPr>
              <p:nvPr/>
            </p:nvSpPr>
            <p:spPr bwMode="auto">
              <a:xfrm>
                <a:off x="3051" y="3797"/>
                <a:ext cx="0" cy="11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15" name="Line 133"/>
              <p:cNvSpPr>
                <a:spLocks noChangeShapeType="1"/>
              </p:cNvSpPr>
              <p:nvPr/>
            </p:nvSpPr>
            <p:spPr bwMode="auto">
              <a:xfrm>
                <a:off x="3051" y="3909"/>
                <a:ext cx="0" cy="13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cxnSp>
            <p:nvCxnSpPr>
              <p:cNvPr id="20616" name="AutoShape 134"/>
              <p:cNvCxnSpPr>
                <a:cxnSpLocks noChangeShapeType="1"/>
                <a:endCxn id="20591" idx="1"/>
              </p:cNvCxnSpPr>
              <p:nvPr/>
            </p:nvCxnSpPr>
            <p:spPr bwMode="auto">
              <a:xfrm rot="16200000" flipH="1">
                <a:off x="3148" y="3468"/>
                <a:ext cx="115" cy="309"/>
              </a:xfrm>
              <a:prstGeom prst="curvedConnector2">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20617" name="AutoShape 135"/>
              <p:cNvCxnSpPr>
                <a:cxnSpLocks noChangeShapeType="1"/>
                <a:stCxn id="20613" idx="1"/>
                <a:endCxn id="20593" idx="1"/>
              </p:cNvCxnSpPr>
              <p:nvPr/>
            </p:nvCxnSpPr>
            <p:spPr bwMode="auto">
              <a:xfrm rot="16200000" flipH="1">
                <a:off x="3201" y="3649"/>
                <a:ext cx="10" cy="309"/>
              </a:xfrm>
              <a:prstGeom prst="curvedConnector2">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20618" name="AutoShape 136"/>
              <p:cNvCxnSpPr>
                <a:cxnSpLocks noChangeShapeType="1"/>
                <a:stCxn id="20614" idx="1"/>
                <a:endCxn id="20595" idx="1"/>
              </p:cNvCxnSpPr>
              <p:nvPr/>
            </p:nvCxnSpPr>
            <p:spPr bwMode="auto">
              <a:xfrm rot="16200000" flipH="1">
                <a:off x="3194" y="3771"/>
                <a:ext cx="24" cy="309"/>
              </a:xfrm>
              <a:prstGeom prst="curvedConnector2">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cxnSp>
          <p:cxnSp>
            <p:nvCxnSpPr>
              <p:cNvPr id="20619" name="AutoShape 137"/>
              <p:cNvCxnSpPr>
                <a:cxnSpLocks noChangeShapeType="1"/>
                <a:stCxn id="20615" idx="1"/>
                <a:endCxn id="20597" idx="1"/>
              </p:cNvCxnSpPr>
              <p:nvPr/>
            </p:nvCxnSpPr>
            <p:spPr bwMode="auto">
              <a:xfrm rot="16200000" flipH="1">
                <a:off x="3195" y="3902"/>
                <a:ext cx="21" cy="309"/>
              </a:xfrm>
              <a:prstGeom prst="curvedConnector2">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cxnSp>
          <p:sp>
            <p:nvSpPr>
              <p:cNvPr id="20620" name="Line 138"/>
              <p:cNvSpPr>
                <a:spLocks noChangeShapeType="1"/>
              </p:cNvSpPr>
              <p:nvPr/>
            </p:nvSpPr>
            <p:spPr bwMode="auto">
              <a:xfrm>
                <a:off x="3858" y="3744"/>
                <a:ext cx="0" cy="66"/>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21" name="Line 139"/>
              <p:cNvSpPr>
                <a:spLocks noChangeShapeType="1"/>
              </p:cNvSpPr>
              <p:nvPr/>
            </p:nvSpPr>
            <p:spPr bwMode="auto">
              <a:xfrm>
                <a:off x="3858" y="3810"/>
                <a:ext cx="0" cy="144"/>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22" name="Line 140"/>
              <p:cNvSpPr>
                <a:spLocks noChangeShapeType="1"/>
              </p:cNvSpPr>
              <p:nvPr/>
            </p:nvSpPr>
            <p:spPr bwMode="auto">
              <a:xfrm>
                <a:off x="3858" y="3954"/>
                <a:ext cx="0" cy="144"/>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23" name="Line 141"/>
              <p:cNvSpPr>
                <a:spLocks noChangeShapeType="1"/>
              </p:cNvSpPr>
              <p:nvPr/>
            </p:nvSpPr>
            <p:spPr bwMode="auto">
              <a:xfrm>
                <a:off x="3858" y="4098"/>
                <a:ext cx="0" cy="144"/>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24" name="Line 142"/>
              <p:cNvSpPr>
                <a:spLocks noChangeShapeType="1"/>
              </p:cNvSpPr>
              <p:nvPr/>
            </p:nvSpPr>
            <p:spPr bwMode="auto">
              <a:xfrm>
                <a:off x="3858" y="4242"/>
                <a:ext cx="0" cy="144"/>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25" name="Line 143"/>
              <p:cNvSpPr>
                <a:spLocks noChangeShapeType="1"/>
              </p:cNvSpPr>
              <p:nvPr/>
            </p:nvSpPr>
            <p:spPr bwMode="auto">
              <a:xfrm>
                <a:off x="3858" y="4386"/>
                <a:ext cx="0" cy="144"/>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cxnSp>
            <p:nvCxnSpPr>
              <p:cNvPr id="20626" name="AutoShape 144"/>
              <p:cNvCxnSpPr>
                <a:cxnSpLocks noChangeShapeType="1"/>
                <a:stCxn id="20591" idx="3"/>
                <a:endCxn id="20620" idx="0"/>
              </p:cNvCxnSpPr>
              <p:nvPr/>
            </p:nvCxnSpPr>
            <p:spPr bwMode="auto">
              <a:xfrm>
                <a:off x="3744" y="3680"/>
                <a:ext cx="114" cy="40"/>
              </a:xfrm>
              <a:prstGeom prst="curvedConnector2">
                <a:avLst/>
              </a:prstGeom>
              <a:noFill/>
              <a:ln w="12700">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cxnSp>
            <p:nvCxnSpPr>
              <p:cNvPr id="20627" name="AutoShape 145"/>
              <p:cNvCxnSpPr>
                <a:cxnSpLocks noChangeShapeType="1"/>
                <a:stCxn id="20593" idx="3"/>
                <a:endCxn id="20621" idx="0"/>
              </p:cNvCxnSpPr>
              <p:nvPr/>
            </p:nvCxnSpPr>
            <p:spPr bwMode="auto">
              <a:xfrm flipV="1">
                <a:off x="3744" y="3786"/>
                <a:ext cx="114" cy="23"/>
              </a:xfrm>
              <a:prstGeom prst="curvedConnector2">
                <a:avLst/>
              </a:prstGeom>
              <a:noFill/>
              <a:ln w="12700">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cxnSp>
            <p:nvCxnSpPr>
              <p:cNvPr id="20628" name="AutoShape 146"/>
              <p:cNvCxnSpPr>
                <a:cxnSpLocks noChangeShapeType="1"/>
                <a:stCxn id="20595" idx="3"/>
                <a:endCxn id="20622" idx="0"/>
              </p:cNvCxnSpPr>
              <p:nvPr/>
            </p:nvCxnSpPr>
            <p:spPr bwMode="auto">
              <a:xfrm flipV="1">
                <a:off x="3744" y="3930"/>
                <a:ext cx="114" cy="8"/>
              </a:xfrm>
              <a:prstGeom prst="curvedConnector2">
                <a:avLst/>
              </a:prstGeom>
              <a:noFill/>
              <a:ln w="12700">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cxnSp>
            <p:nvCxnSpPr>
              <p:cNvPr id="20629" name="AutoShape 147"/>
              <p:cNvCxnSpPr>
                <a:cxnSpLocks noChangeShapeType="1"/>
                <a:stCxn id="20597" idx="3"/>
                <a:endCxn id="20623" idx="0"/>
              </p:cNvCxnSpPr>
              <p:nvPr/>
            </p:nvCxnSpPr>
            <p:spPr bwMode="auto">
              <a:xfrm>
                <a:off x="3744" y="4067"/>
                <a:ext cx="114" cy="7"/>
              </a:xfrm>
              <a:prstGeom prst="curvedConnector2">
                <a:avLst/>
              </a:prstGeom>
              <a:noFill/>
              <a:ln w="12700">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cxnSp>
            <p:nvCxnSpPr>
              <p:cNvPr id="20630" name="AutoShape 148"/>
              <p:cNvCxnSpPr>
                <a:cxnSpLocks noChangeShapeType="1"/>
                <a:stCxn id="20599" idx="3"/>
                <a:endCxn id="20624" idx="0"/>
              </p:cNvCxnSpPr>
              <p:nvPr/>
            </p:nvCxnSpPr>
            <p:spPr bwMode="auto">
              <a:xfrm>
                <a:off x="3744" y="4196"/>
                <a:ext cx="114" cy="22"/>
              </a:xfrm>
              <a:prstGeom prst="curvedConnector2">
                <a:avLst/>
              </a:prstGeom>
              <a:noFill/>
              <a:ln w="12700">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cxnSp>
            <p:nvCxnSpPr>
              <p:cNvPr id="20631" name="AutoShape 149"/>
              <p:cNvCxnSpPr>
                <a:cxnSpLocks noChangeShapeType="1"/>
                <a:stCxn id="20601" idx="3"/>
                <a:endCxn id="20625" idx="0"/>
              </p:cNvCxnSpPr>
              <p:nvPr/>
            </p:nvCxnSpPr>
            <p:spPr bwMode="auto">
              <a:xfrm>
                <a:off x="3744" y="4325"/>
                <a:ext cx="114" cy="37"/>
              </a:xfrm>
              <a:prstGeom prst="curvedConnector2">
                <a:avLst/>
              </a:prstGeom>
              <a:noFill/>
              <a:ln w="12700">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cxnSp>
            <p:nvCxnSpPr>
              <p:cNvPr id="20632" name="AutoShape 150"/>
              <p:cNvCxnSpPr>
                <a:cxnSpLocks noChangeShapeType="1"/>
                <a:stCxn id="20603" idx="3"/>
                <a:endCxn id="20641" idx="0"/>
              </p:cNvCxnSpPr>
              <p:nvPr/>
            </p:nvCxnSpPr>
            <p:spPr bwMode="auto">
              <a:xfrm>
                <a:off x="3744" y="4454"/>
                <a:ext cx="114" cy="52"/>
              </a:xfrm>
              <a:prstGeom prst="curvedConnector2">
                <a:avLst/>
              </a:prstGeom>
              <a:noFill/>
              <a:ln w="12700">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cxnSp>
            <p:nvCxnSpPr>
              <p:cNvPr id="20633" name="AutoShape 151"/>
              <p:cNvCxnSpPr>
                <a:cxnSpLocks noChangeShapeType="1"/>
                <a:stCxn id="20605" idx="3"/>
                <a:endCxn id="20641" idx="1"/>
              </p:cNvCxnSpPr>
              <p:nvPr/>
            </p:nvCxnSpPr>
            <p:spPr bwMode="auto">
              <a:xfrm>
                <a:off x="3744" y="4583"/>
                <a:ext cx="114" cy="15"/>
              </a:xfrm>
              <a:prstGeom prst="curvedConnector2">
                <a:avLst/>
              </a:prstGeom>
              <a:noFill/>
              <a:ln w="12700">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sp>
            <p:nvSpPr>
              <p:cNvPr id="20634" name="Line 152"/>
              <p:cNvSpPr>
                <a:spLocks noChangeShapeType="1"/>
              </p:cNvSpPr>
              <p:nvPr/>
            </p:nvSpPr>
            <p:spPr bwMode="auto">
              <a:xfrm>
                <a:off x="3562" y="4770"/>
                <a:ext cx="198" cy="0"/>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35" name="Line 153"/>
              <p:cNvSpPr>
                <a:spLocks noChangeShapeType="1"/>
              </p:cNvSpPr>
              <p:nvPr/>
            </p:nvSpPr>
            <p:spPr bwMode="auto">
              <a:xfrm>
                <a:off x="3760" y="4770"/>
                <a:ext cx="128" cy="0"/>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36" name="Line 154"/>
              <p:cNvSpPr>
                <a:spLocks noChangeShapeType="1"/>
              </p:cNvSpPr>
              <p:nvPr/>
            </p:nvSpPr>
            <p:spPr bwMode="auto">
              <a:xfrm>
                <a:off x="3364" y="4770"/>
                <a:ext cx="198" cy="0"/>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37" name="Line 155"/>
              <p:cNvSpPr>
                <a:spLocks noChangeShapeType="1"/>
              </p:cNvSpPr>
              <p:nvPr/>
            </p:nvSpPr>
            <p:spPr bwMode="auto">
              <a:xfrm>
                <a:off x="3169" y="4770"/>
                <a:ext cx="198" cy="0"/>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38" name="Line 156"/>
              <p:cNvSpPr>
                <a:spLocks noChangeShapeType="1"/>
              </p:cNvSpPr>
              <p:nvPr/>
            </p:nvSpPr>
            <p:spPr bwMode="auto">
              <a:xfrm>
                <a:off x="2971" y="4770"/>
                <a:ext cx="198" cy="0"/>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39" name="Line 157"/>
              <p:cNvSpPr>
                <a:spLocks noChangeShapeType="1"/>
              </p:cNvSpPr>
              <p:nvPr/>
            </p:nvSpPr>
            <p:spPr bwMode="auto">
              <a:xfrm>
                <a:off x="2773" y="4770"/>
                <a:ext cx="198" cy="0"/>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cxnSp>
            <p:nvCxnSpPr>
              <p:cNvPr id="20640" name="AutoShape 158"/>
              <p:cNvCxnSpPr>
                <a:cxnSpLocks noChangeShapeType="1"/>
                <a:stCxn id="20625" idx="1"/>
                <a:endCxn id="20635" idx="1"/>
              </p:cNvCxnSpPr>
              <p:nvPr/>
            </p:nvCxnSpPr>
            <p:spPr bwMode="auto">
              <a:xfrm rot="16200000" flipH="1">
                <a:off x="3753" y="4659"/>
                <a:ext cx="240" cy="30"/>
              </a:xfrm>
              <a:prstGeom prst="curvedConnector5">
                <a:avLst>
                  <a:gd name="adj1" fmla="val 48745"/>
                  <a:gd name="adj2" fmla="val 289995"/>
                  <a:gd name="adj3" fmla="val 96662"/>
                </a:avLst>
              </a:prstGeom>
              <a:noFill/>
              <a:ln w="57150">
                <a:solidFill>
                  <a:srgbClr val="777777"/>
                </a:solidFill>
                <a:round/>
                <a:headEnd type="triangle" w="sm" len="sm"/>
                <a:tailEnd type="triangle" w="sm" len="sm"/>
              </a:ln>
              <a:extLst>
                <a:ext uri="{909E8E84-426E-40DD-AFC4-6F175D3DCCD1}">
                  <a14:hiddenFill xmlns:a14="http://schemas.microsoft.com/office/drawing/2010/main">
                    <a:noFill/>
                  </a14:hiddenFill>
                </a:ext>
              </a:extLst>
            </p:spPr>
          </p:cxnSp>
          <p:sp>
            <p:nvSpPr>
              <p:cNvPr id="20641" name="Line 159"/>
              <p:cNvSpPr>
                <a:spLocks noChangeShapeType="1"/>
              </p:cNvSpPr>
              <p:nvPr/>
            </p:nvSpPr>
            <p:spPr bwMode="auto">
              <a:xfrm>
                <a:off x="3858" y="4530"/>
                <a:ext cx="0" cy="44"/>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42" name="Line 160"/>
              <p:cNvSpPr>
                <a:spLocks noChangeShapeType="1"/>
              </p:cNvSpPr>
              <p:nvPr/>
            </p:nvSpPr>
            <p:spPr bwMode="auto">
              <a:xfrm>
                <a:off x="3888" y="4770"/>
                <a:ext cx="66" cy="0"/>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43" name="Line 161"/>
              <p:cNvSpPr>
                <a:spLocks noChangeShapeType="1"/>
              </p:cNvSpPr>
              <p:nvPr/>
            </p:nvSpPr>
            <p:spPr bwMode="auto">
              <a:xfrm>
                <a:off x="3858" y="3678"/>
                <a:ext cx="0" cy="66"/>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44" name="Line 162"/>
              <p:cNvSpPr>
                <a:spLocks noChangeShapeType="1"/>
              </p:cNvSpPr>
              <p:nvPr/>
            </p:nvSpPr>
            <p:spPr bwMode="auto">
              <a:xfrm>
                <a:off x="2790" y="3744"/>
                <a:ext cx="0" cy="66"/>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45" name="Line 163"/>
              <p:cNvSpPr>
                <a:spLocks noChangeShapeType="1"/>
              </p:cNvSpPr>
              <p:nvPr/>
            </p:nvSpPr>
            <p:spPr bwMode="auto">
              <a:xfrm>
                <a:off x="2790" y="3810"/>
                <a:ext cx="0" cy="144"/>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46" name="Line 164"/>
              <p:cNvSpPr>
                <a:spLocks noChangeShapeType="1"/>
              </p:cNvSpPr>
              <p:nvPr/>
            </p:nvSpPr>
            <p:spPr bwMode="auto">
              <a:xfrm>
                <a:off x="2790" y="3954"/>
                <a:ext cx="0" cy="144"/>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47" name="Line 165"/>
              <p:cNvSpPr>
                <a:spLocks noChangeShapeType="1"/>
              </p:cNvSpPr>
              <p:nvPr/>
            </p:nvSpPr>
            <p:spPr bwMode="auto">
              <a:xfrm>
                <a:off x="2790" y="4098"/>
                <a:ext cx="0" cy="144"/>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48" name="Line 166"/>
              <p:cNvSpPr>
                <a:spLocks noChangeShapeType="1"/>
              </p:cNvSpPr>
              <p:nvPr/>
            </p:nvSpPr>
            <p:spPr bwMode="auto">
              <a:xfrm>
                <a:off x="2790" y="4242"/>
                <a:ext cx="0" cy="144"/>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49" name="Line 167"/>
              <p:cNvSpPr>
                <a:spLocks noChangeShapeType="1"/>
              </p:cNvSpPr>
              <p:nvPr/>
            </p:nvSpPr>
            <p:spPr bwMode="auto">
              <a:xfrm>
                <a:off x="2790" y="4386"/>
                <a:ext cx="0" cy="144"/>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cxnSp>
            <p:nvCxnSpPr>
              <p:cNvPr id="20650" name="AutoShape 168"/>
              <p:cNvCxnSpPr>
                <a:cxnSpLocks noChangeShapeType="1"/>
                <a:stCxn id="20528" idx="3"/>
                <a:endCxn id="20644" idx="0"/>
              </p:cNvCxnSpPr>
              <p:nvPr/>
            </p:nvCxnSpPr>
            <p:spPr bwMode="auto">
              <a:xfrm>
                <a:off x="2676" y="3680"/>
                <a:ext cx="114" cy="40"/>
              </a:xfrm>
              <a:prstGeom prst="curvedConnector2">
                <a:avLst/>
              </a:prstGeom>
              <a:noFill/>
              <a:ln w="12700">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cxnSp>
            <p:nvCxnSpPr>
              <p:cNvPr id="20651" name="AutoShape 169"/>
              <p:cNvCxnSpPr>
                <a:cxnSpLocks noChangeShapeType="1"/>
                <a:stCxn id="20530" idx="3"/>
                <a:endCxn id="20645" idx="0"/>
              </p:cNvCxnSpPr>
              <p:nvPr/>
            </p:nvCxnSpPr>
            <p:spPr bwMode="auto">
              <a:xfrm flipV="1">
                <a:off x="2676" y="3786"/>
                <a:ext cx="114" cy="23"/>
              </a:xfrm>
              <a:prstGeom prst="curvedConnector2">
                <a:avLst/>
              </a:prstGeom>
              <a:noFill/>
              <a:ln w="12700">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cxnSp>
            <p:nvCxnSpPr>
              <p:cNvPr id="20652" name="AutoShape 170"/>
              <p:cNvCxnSpPr>
                <a:cxnSpLocks noChangeShapeType="1"/>
                <a:stCxn id="20532" idx="3"/>
                <a:endCxn id="20646" idx="0"/>
              </p:cNvCxnSpPr>
              <p:nvPr/>
            </p:nvCxnSpPr>
            <p:spPr bwMode="auto">
              <a:xfrm flipV="1">
                <a:off x="2676" y="3930"/>
                <a:ext cx="114" cy="8"/>
              </a:xfrm>
              <a:prstGeom prst="curvedConnector2">
                <a:avLst/>
              </a:prstGeom>
              <a:noFill/>
              <a:ln w="12700">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cxnSp>
            <p:nvCxnSpPr>
              <p:cNvPr id="20653" name="AutoShape 171"/>
              <p:cNvCxnSpPr>
                <a:cxnSpLocks noChangeShapeType="1"/>
                <a:stCxn id="20534" idx="3"/>
                <a:endCxn id="20647" idx="0"/>
              </p:cNvCxnSpPr>
              <p:nvPr/>
            </p:nvCxnSpPr>
            <p:spPr bwMode="auto">
              <a:xfrm>
                <a:off x="2676" y="4067"/>
                <a:ext cx="114" cy="7"/>
              </a:xfrm>
              <a:prstGeom prst="curvedConnector2">
                <a:avLst/>
              </a:prstGeom>
              <a:noFill/>
              <a:ln w="12700">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cxnSp>
            <p:nvCxnSpPr>
              <p:cNvPr id="20654" name="AutoShape 172"/>
              <p:cNvCxnSpPr>
                <a:cxnSpLocks noChangeShapeType="1"/>
                <a:stCxn id="20536" idx="3"/>
                <a:endCxn id="20648" idx="0"/>
              </p:cNvCxnSpPr>
              <p:nvPr/>
            </p:nvCxnSpPr>
            <p:spPr bwMode="auto">
              <a:xfrm>
                <a:off x="2676" y="4196"/>
                <a:ext cx="114" cy="22"/>
              </a:xfrm>
              <a:prstGeom prst="curvedConnector2">
                <a:avLst/>
              </a:prstGeom>
              <a:noFill/>
              <a:ln w="12700">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cxnSp>
            <p:nvCxnSpPr>
              <p:cNvPr id="20655" name="AutoShape 173"/>
              <p:cNvCxnSpPr>
                <a:cxnSpLocks noChangeShapeType="1"/>
                <a:stCxn id="20538" idx="3"/>
                <a:endCxn id="20649" idx="0"/>
              </p:cNvCxnSpPr>
              <p:nvPr/>
            </p:nvCxnSpPr>
            <p:spPr bwMode="auto">
              <a:xfrm>
                <a:off x="2676" y="4325"/>
                <a:ext cx="114" cy="37"/>
              </a:xfrm>
              <a:prstGeom prst="curvedConnector2">
                <a:avLst/>
              </a:prstGeom>
              <a:noFill/>
              <a:ln w="12700">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cxnSp>
            <p:nvCxnSpPr>
              <p:cNvPr id="20656" name="AutoShape 174"/>
              <p:cNvCxnSpPr>
                <a:cxnSpLocks noChangeShapeType="1"/>
                <a:stCxn id="20540" idx="3"/>
                <a:endCxn id="20658" idx="0"/>
              </p:cNvCxnSpPr>
              <p:nvPr/>
            </p:nvCxnSpPr>
            <p:spPr bwMode="auto">
              <a:xfrm>
                <a:off x="2676" y="4454"/>
                <a:ext cx="114" cy="52"/>
              </a:xfrm>
              <a:prstGeom prst="curvedConnector2">
                <a:avLst/>
              </a:prstGeom>
              <a:noFill/>
              <a:ln w="12700">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cxnSp>
            <p:nvCxnSpPr>
              <p:cNvPr id="20657" name="AutoShape 175"/>
              <p:cNvCxnSpPr>
                <a:cxnSpLocks noChangeShapeType="1"/>
                <a:stCxn id="20542" idx="3"/>
                <a:endCxn id="20658" idx="1"/>
              </p:cNvCxnSpPr>
              <p:nvPr/>
            </p:nvCxnSpPr>
            <p:spPr bwMode="auto">
              <a:xfrm>
                <a:off x="2676" y="4583"/>
                <a:ext cx="114" cy="15"/>
              </a:xfrm>
              <a:prstGeom prst="curvedConnector2">
                <a:avLst/>
              </a:prstGeom>
              <a:noFill/>
              <a:ln w="12700">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sp>
            <p:nvSpPr>
              <p:cNvPr id="20658" name="Line 176"/>
              <p:cNvSpPr>
                <a:spLocks noChangeShapeType="1"/>
              </p:cNvSpPr>
              <p:nvPr/>
            </p:nvSpPr>
            <p:spPr bwMode="auto">
              <a:xfrm>
                <a:off x="2790" y="4530"/>
                <a:ext cx="0" cy="44"/>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659" name="Line 177"/>
              <p:cNvSpPr>
                <a:spLocks noChangeShapeType="1"/>
              </p:cNvSpPr>
              <p:nvPr/>
            </p:nvSpPr>
            <p:spPr bwMode="auto">
              <a:xfrm>
                <a:off x="2790" y="3678"/>
                <a:ext cx="0" cy="66"/>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cxnSp>
            <p:nvCxnSpPr>
              <p:cNvPr id="20660" name="AutoShape 178"/>
              <p:cNvCxnSpPr>
                <a:cxnSpLocks noChangeShapeType="1"/>
                <a:stCxn id="20649" idx="1"/>
                <a:endCxn id="20639" idx="1"/>
              </p:cNvCxnSpPr>
              <p:nvPr/>
            </p:nvCxnSpPr>
            <p:spPr bwMode="auto">
              <a:xfrm rot="16200000" flipH="1">
                <a:off x="2761" y="4583"/>
                <a:ext cx="240" cy="181"/>
              </a:xfrm>
              <a:prstGeom prst="curvedConnector5">
                <a:avLst>
                  <a:gd name="adj1" fmla="val 60829"/>
                  <a:gd name="adj2" fmla="val 45852"/>
                  <a:gd name="adj3" fmla="val 60829"/>
                </a:avLst>
              </a:prstGeom>
              <a:noFill/>
              <a:ln w="57150">
                <a:solidFill>
                  <a:srgbClr val="777777"/>
                </a:solidFill>
                <a:round/>
                <a:headEnd type="triangle" w="sm" len="sm"/>
                <a:tailEnd type="triangle" w="sm" len="sm"/>
              </a:ln>
              <a:extLst>
                <a:ext uri="{909E8E84-426E-40DD-AFC4-6F175D3DCCD1}">
                  <a14:hiddenFill xmlns:a14="http://schemas.microsoft.com/office/drawing/2010/main">
                    <a:noFill/>
                  </a14:hiddenFill>
                </a:ext>
              </a:extLst>
            </p:spPr>
          </p:cxnSp>
          <p:sp>
            <p:nvSpPr>
              <p:cNvPr id="20661" name="Line 179"/>
              <p:cNvSpPr>
                <a:spLocks noChangeShapeType="1"/>
              </p:cNvSpPr>
              <p:nvPr/>
            </p:nvSpPr>
            <p:spPr bwMode="auto">
              <a:xfrm>
                <a:off x="2790" y="4574"/>
                <a:ext cx="0" cy="28"/>
              </a:xfrm>
              <a:prstGeom prst="line">
                <a:avLst/>
              </a:prstGeom>
              <a:noFill/>
              <a:ln w="76200">
                <a:solidFill>
                  <a:srgbClr val="777777"/>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grpSp>
        <p:sp>
          <p:nvSpPr>
            <p:cNvPr id="20510" name="AutoShape 180"/>
            <p:cNvSpPr>
              <a:spLocks noChangeArrowheads="1"/>
            </p:cNvSpPr>
            <p:nvPr/>
          </p:nvSpPr>
          <p:spPr bwMode="auto">
            <a:xfrm rot="5400000" flipV="1">
              <a:off x="2668" y="3049"/>
              <a:ext cx="192" cy="60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4412 h 21600"/>
                <a:gd name="T20" fmla="*/ 18563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s-AR"/>
            </a:p>
          </p:txBody>
        </p:sp>
        <p:sp>
          <p:nvSpPr>
            <p:cNvPr id="20511" name="Text Box 181"/>
            <p:cNvSpPr txBox="1">
              <a:spLocks noChangeArrowheads="1"/>
            </p:cNvSpPr>
            <p:nvPr/>
          </p:nvSpPr>
          <p:spPr bwMode="auto">
            <a:xfrm>
              <a:off x="2698" y="3095"/>
              <a:ext cx="1265" cy="145"/>
            </a:xfrm>
            <a:prstGeom prst="rect">
              <a:avLst/>
            </a:prstGeom>
            <a:noFill/>
            <a:ln w="12700" cap="rnd">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s-ES_tradnl" altLang="es-AR" sz="1000">
                  <a:latin typeface="Arial" panose="020B0604020202020204" pitchFamily="34" charset="0"/>
                </a:rPr>
                <a:t>Reg. De Dirección de Memoria</a:t>
              </a:r>
            </a:p>
          </p:txBody>
        </p:sp>
        <p:sp>
          <p:nvSpPr>
            <p:cNvPr id="20512" name="Rectangle 182"/>
            <p:cNvSpPr>
              <a:spLocks noChangeArrowheads="1"/>
            </p:cNvSpPr>
            <p:nvPr/>
          </p:nvSpPr>
          <p:spPr bwMode="auto">
            <a:xfrm>
              <a:off x="2880" y="3246"/>
              <a:ext cx="178" cy="4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20513" name="Line 183"/>
            <p:cNvSpPr>
              <a:spLocks noChangeShapeType="1"/>
            </p:cNvSpPr>
            <p:nvPr/>
          </p:nvSpPr>
          <p:spPr bwMode="auto">
            <a:xfrm>
              <a:off x="2874" y="3256"/>
              <a:ext cx="192" cy="0"/>
            </a:xfrm>
            <a:prstGeom prst="line">
              <a:avLst/>
            </a:prstGeom>
            <a:noFill/>
            <a:ln w="127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514" name="Rectangle 184"/>
            <p:cNvSpPr>
              <a:spLocks noChangeArrowheads="1"/>
            </p:cNvSpPr>
            <p:nvPr/>
          </p:nvSpPr>
          <p:spPr bwMode="auto">
            <a:xfrm>
              <a:off x="2840" y="4858"/>
              <a:ext cx="956" cy="86"/>
            </a:xfrm>
            <a:prstGeom prst="rect">
              <a:avLst/>
            </a:prstGeom>
            <a:noFill/>
            <a:ln w="12700" cap="rnd">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ES_tradnl" altLang="es-AR" sz="1000">
                  <a:latin typeface="Arial" panose="020B0604020202020204" pitchFamily="34" charset="0"/>
                </a:rPr>
                <a:t>Reg. de intercambio de M.</a:t>
              </a:r>
            </a:p>
          </p:txBody>
        </p:sp>
        <p:sp>
          <p:nvSpPr>
            <p:cNvPr id="20515" name="AutoShape 185"/>
            <p:cNvSpPr>
              <a:spLocks noChangeArrowheads="1"/>
            </p:cNvSpPr>
            <p:nvPr/>
          </p:nvSpPr>
          <p:spPr bwMode="auto">
            <a:xfrm>
              <a:off x="3798" y="4791"/>
              <a:ext cx="152" cy="15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17694720 60000 65536"/>
                <a:gd name="T17" fmla="*/ 11796480 60000 65536"/>
                <a:gd name="T18" fmla="*/ 17694720 60000 65536"/>
                <a:gd name="T19" fmla="*/ 11796480 60000 65536"/>
                <a:gd name="T20" fmla="*/ 5898240 60000 65536"/>
                <a:gd name="T21" fmla="*/ 5898240 60000 65536"/>
                <a:gd name="T22" fmla="*/ 0 60000 65536"/>
                <a:gd name="T23" fmla="*/ 0 60000 65536"/>
                <a:gd name="T24" fmla="*/ 2274 w 21600"/>
                <a:gd name="T25" fmla="*/ 13271 h 21600"/>
                <a:gd name="T26" fmla="*/ 18047 w 21600"/>
                <a:gd name="T27" fmla="*/ 1807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5632" y="0"/>
                  </a:moveTo>
                  <a:lnTo>
                    <a:pt x="9663" y="5788"/>
                  </a:lnTo>
                  <a:lnTo>
                    <a:pt x="13216" y="5788"/>
                  </a:lnTo>
                  <a:lnTo>
                    <a:pt x="13216" y="13216"/>
                  </a:lnTo>
                  <a:lnTo>
                    <a:pt x="5788" y="13216"/>
                  </a:lnTo>
                  <a:lnTo>
                    <a:pt x="5788" y="9663"/>
                  </a:lnTo>
                  <a:lnTo>
                    <a:pt x="0" y="15632"/>
                  </a:lnTo>
                  <a:lnTo>
                    <a:pt x="5788" y="21600"/>
                  </a:lnTo>
                  <a:lnTo>
                    <a:pt x="5788" y="18047"/>
                  </a:lnTo>
                  <a:lnTo>
                    <a:pt x="18047" y="18047"/>
                  </a:lnTo>
                  <a:lnTo>
                    <a:pt x="18047" y="5788"/>
                  </a:lnTo>
                  <a:lnTo>
                    <a:pt x="21600" y="5788"/>
                  </a:lnTo>
                  <a:close/>
                </a:path>
              </a:pathLst>
            </a:custGeom>
            <a:solidFill>
              <a:srgbClr val="777777"/>
            </a:solidFill>
            <a:ln w="12700">
              <a:solidFill>
                <a:srgbClr val="777777"/>
              </a:solidFill>
              <a:miter lim="800000"/>
              <a:headEnd type="none" w="sm" len="sm"/>
              <a:tailEnd type="none" w="sm" len="sm"/>
            </a:ln>
          </p:spPr>
          <p:txBody>
            <a:bodyPr wrap="none" anchor="ctr"/>
            <a:lstStyle/>
            <a:p>
              <a:endParaRPr lang="es-AR"/>
            </a:p>
          </p:txBody>
        </p:sp>
        <p:sp>
          <p:nvSpPr>
            <p:cNvPr id="20516" name="Line 186"/>
            <p:cNvSpPr>
              <a:spLocks noChangeShapeType="1"/>
            </p:cNvSpPr>
            <p:nvPr/>
          </p:nvSpPr>
          <p:spPr bwMode="auto">
            <a:xfrm flipV="1">
              <a:off x="2947" y="2836"/>
              <a:ext cx="3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517" name="Line 187"/>
            <p:cNvSpPr>
              <a:spLocks noChangeShapeType="1"/>
            </p:cNvSpPr>
            <p:nvPr/>
          </p:nvSpPr>
          <p:spPr bwMode="auto">
            <a:xfrm flipV="1">
              <a:off x="2890" y="2729"/>
              <a:ext cx="77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518" name="Text Box 188"/>
            <p:cNvSpPr txBox="1">
              <a:spLocks noChangeArrowheads="1"/>
            </p:cNvSpPr>
            <p:nvPr/>
          </p:nvSpPr>
          <p:spPr bwMode="auto">
            <a:xfrm>
              <a:off x="2858" y="2701"/>
              <a:ext cx="836"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s-ES_tradnl" altLang="es-AR" sz="1000">
                  <a:latin typeface="Arial" panose="020B0604020202020204" pitchFamily="34" charset="0"/>
                </a:rPr>
                <a:t>Bus de Direcciones</a:t>
              </a:r>
            </a:p>
          </p:txBody>
        </p:sp>
        <p:sp>
          <p:nvSpPr>
            <p:cNvPr id="20519" name="Line 189"/>
            <p:cNvSpPr>
              <a:spLocks noChangeShapeType="1"/>
            </p:cNvSpPr>
            <p:nvPr/>
          </p:nvSpPr>
          <p:spPr bwMode="auto">
            <a:xfrm>
              <a:off x="1757" y="5389"/>
              <a:ext cx="208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520" name="Rectangle 190"/>
            <p:cNvSpPr>
              <a:spLocks noChangeArrowheads="1"/>
            </p:cNvSpPr>
            <p:nvPr/>
          </p:nvSpPr>
          <p:spPr bwMode="auto">
            <a:xfrm>
              <a:off x="2032" y="5368"/>
              <a:ext cx="163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r>
                <a:rPr lang="es-ES_tradnl" altLang="es-AR" sz="1000">
                  <a:latin typeface="Arial" panose="020B0604020202020204" pitchFamily="34" charset="0"/>
                </a:rPr>
                <a:t>Bus de Datos, Instrucciones, Información</a:t>
              </a:r>
              <a:endParaRPr lang="es-ES_tradnl" altLang="es-AR" sz="1200">
                <a:latin typeface="Arial" panose="020B0604020202020204" pitchFamily="34" charset="0"/>
              </a:endParaRPr>
            </a:p>
          </p:txBody>
        </p:sp>
        <p:sp>
          <p:nvSpPr>
            <p:cNvPr id="20521" name="Line 191"/>
            <p:cNvSpPr>
              <a:spLocks noChangeShapeType="1"/>
            </p:cNvSpPr>
            <p:nvPr/>
          </p:nvSpPr>
          <p:spPr bwMode="auto">
            <a:xfrm>
              <a:off x="1765" y="5515"/>
              <a:ext cx="208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grpSp>
          <p:nvGrpSpPr>
            <p:cNvPr id="20522" name="Group 192"/>
            <p:cNvGrpSpPr>
              <a:grpSpLocks/>
            </p:cNvGrpSpPr>
            <p:nvPr/>
          </p:nvGrpSpPr>
          <p:grpSpPr bwMode="auto">
            <a:xfrm>
              <a:off x="1665" y="4979"/>
              <a:ext cx="861" cy="201"/>
              <a:chOff x="1665" y="4979"/>
              <a:chExt cx="861" cy="201"/>
            </a:xfrm>
          </p:grpSpPr>
          <p:grpSp>
            <p:nvGrpSpPr>
              <p:cNvPr id="20523" name="Group 193"/>
              <p:cNvGrpSpPr>
                <a:grpSpLocks/>
              </p:cNvGrpSpPr>
              <p:nvPr/>
            </p:nvGrpSpPr>
            <p:grpSpPr bwMode="auto">
              <a:xfrm>
                <a:off x="1665" y="5042"/>
                <a:ext cx="861" cy="138"/>
                <a:chOff x="1665" y="5042"/>
                <a:chExt cx="861" cy="138"/>
              </a:xfrm>
            </p:grpSpPr>
            <p:sp>
              <p:nvSpPr>
                <p:cNvPr id="20525" name="Line 194"/>
                <p:cNvSpPr>
                  <a:spLocks noChangeShapeType="1"/>
                </p:cNvSpPr>
                <p:nvPr/>
              </p:nvSpPr>
              <p:spPr bwMode="auto">
                <a:xfrm>
                  <a:off x="1665" y="5080"/>
                  <a:ext cx="73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526" name="Line 195"/>
                <p:cNvSpPr>
                  <a:spLocks noChangeShapeType="1"/>
                </p:cNvSpPr>
                <p:nvPr/>
              </p:nvSpPr>
              <p:spPr bwMode="auto">
                <a:xfrm>
                  <a:off x="1665" y="5156"/>
                  <a:ext cx="861"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20527" name="Rectangle 196"/>
                <p:cNvSpPr>
                  <a:spLocks noChangeArrowheads="1"/>
                </p:cNvSpPr>
                <p:nvPr/>
              </p:nvSpPr>
              <p:spPr bwMode="auto">
                <a:xfrm>
                  <a:off x="1939" y="5042"/>
                  <a:ext cx="389"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r>
                    <a:rPr lang="es-ES_tradnl" altLang="es-AR" sz="1000">
                      <a:latin typeface="Arial" panose="020B0604020202020204" pitchFamily="34" charset="0"/>
                    </a:rPr>
                    <a:t>Control</a:t>
                  </a:r>
                </a:p>
              </p:txBody>
            </p:sp>
          </p:grpSp>
          <p:sp>
            <p:nvSpPr>
              <p:cNvPr id="20524" name="AutoShape 197"/>
              <p:cNvSpPr>
                <a:spLocks noChangeArrowheads="1"/>
              </p:cNvSpPr>
              <p:nvPr/>
            </p:nvSpPr>
            <p:spPr bwMode="auto">
              <a:xfrm>
                <a:off x="2291" y="4979"/>
                <a:ext cx="67" cy="102"/>
              </a:xfrm>
              <a:prstGeom prst="upArrow">
                <a:avLst>
                  <a:gd name="adj1" fmla="val 50000"/>
                  <a:gd name="adj2" fmla="val 38060"/>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grpSp>
      </p:grpSp>
      <p:sp>
        <p:nvSpPr>
          <p:cNvPr id="84166" name="Text Box 198"/>
          <p:cNvSpPr txBox="1">
            <a:spLocks noChangeArrowheads="1"/>
          </p:cNvSpPr>
          <p:nvPr/>
        </p:nvSpPr>
        <p:spPr bwMode="auto">
          <a:xfrm>
            <a:off x="971550" y="4149725"/>
            <a:ext cx="3887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just" eaLnBrk="1" hangingPunct="1">
              <a:spcBef>
                <a:spcPct val="50000"/>
              </a:spcBef>
            </a:pPr>
            <a:r>
              <a:rPr lang="es-AR" altLang="es-AR"/>
              <a:t>Fija la posición de memoria que quedará conectada al Bus de Datos.</a:t>
            </a:r>
            <a:endParaRPr lang="es-ES" altLang="es-AR"/>
          </a:p>
        </p:txBody>
      </p:sp>
      <p:sp>
        <p:nvSpPr>
          <p:cNvPr id="84167" name="Text Box 199"/>
          <p:cNvSpPr txBox="1">
            <a:spLocks noChangeArrowheads="1"/>
          </p:cNvSpPr>
          <p:nvPr/>
        </p:nvSpPr>
        <p:spPr bwMode="auto">
          <a:xfrm>
            <a:off x="684213" y="5734050"/>
            <a:ext cx="4191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just" eaLnBrk="1" hangingPunct="1">
              <a:spcBef>
                <a:spcPct val="50000"/>
              </a:spcBef>
            </a:pPr>
            <a:r>
              <a:rPr lang="es-AR" altLang="es-AR"/>
              <a:t>Establece el vínculo entre el bus de datos y el contenido de la celda seleccionada en la MP.</a:t>
            </a:r>
            <a:endParaRPr lang="es-ES" altLang="es-AR"/>
          </a:p>
        </p:txBody>
      </p:sp>
      <p:sp>
        <p:nvSpPr>
          <p:cNvPr id="84170" name="Text Box 202"/>
          <p:cNvSpPr txBox="1">
            <a:spLocks noChangeArrowheads="1"/>
          </p:cNvSpPr>
          <p:nvPr/>
        </p:nvSpPr>
        <p:spPr bwMode="auto">
          <a:xfrm>
            <a:off x="468313" y="1052513"/>
            <a:ext cx="3455987" cy="592137"/>
          </a:xfrm>
          <a:prstGeom prst="rect">
            <a:avLst/>
          </a:prstGeom>
          <a:solidFill>
            <a:schemeClr val="accent2">
              <a:lumMod val="20000"/>
              <a:lumOff val="80000"/>
            </a:schemeClr>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s-ES" sz="2800" b="1">
                <a:solidFill>
                  <a:schemeClr val="tx1"/>
                </a:solidFill>
                <a:effectLst>
                  <a:outerShdw blurRad="38100" dist="38100" dir="2700000" algn="tl">
                    <a:srgbClr val="FFFFFF"/>
                  </a:outerShdw>
                </a:effectLst>
                <a:latin typeface="Bookman Old Style" pitchFamily="18" charset="0"/>
              </a:rPr>
              <a:t>REGISTROS</a:t>
            </a:r>
          </a:p>
        </p:txBody>
      </p:sp>
      <p:grpSp>
        <p:nvGrpSpPr>
          <p:cNvPr id="10" name="Group 203"/>
          <p:cNvGrpSpPr>
            <a:grpSpLocks/>
          </p:cNvGrpSpPr>
          <p:nvPr/>
        </p:nvGrpSpPr>
        <p:grpSpPr bwMode="auto">
          <a:xfrm>
            <a:off x="990600" y="1916113"/>
            <a:ext cx="4438650" cy="457200"/>
            <a:chOff x="960" y="2112"/>
            <a:chExt cx="1684" cy="336"/>
          </a:xfrm>
          <a:solidFill>
            <a:schemeClr val="accent2">
              <a:lumMod val="20000"/>
              <a:lumOff val="80000"/>
            </a:schemeClr>
          </a:solidFill>
        </p:grpSpPr>
        <p:sp>
          <p:nvSpPr>
            <p:cNvPr id="84172" name="AutoShape 204"/>
            <p:cNvSpPr>
              <a:spLocks noChangeArrowheads="1"/>
            </p:cNvSpPr>
            <p:nvPr/>
          </p:nvSpPr>
          <p:spPr bwMode="auto">
            <a:xfrm>
              <a:off x="960" y="2112"/>
              <a:ext cx="1680" cy="336"/>
            </a:xfrm>
            <a:prstGeom prst="roundRect">
              <a:avLst>
                <a:gd name="adj" fmla="val 16667"/>
              </a:avLst>
            </a:prstGeom>
            <a:grp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defRPr/>
              </a:pPr>
              <a:endParaRPr lang="es-AR"/>
            </a:p>
          </p:txBody>
        </p:sp>
        <p:sp>
          <p:nvSpPr>
            <p:cNvPr id="84173" name="Text Box 205"/>
            <p:cNvSpPr txBox="1">
              <a:spLocks noChangeArrowheads="1"/>
            </p:cNvSpPr>
            <p:nvPr/>
          </p:nvSpPr>
          <p:spPr bwMode="auto">
            <a:xfrm>
              <a:off x="964" y="2114"/>
              <a:ext cx="1680" cy="267"/>
            </a:xfrm>
            <a:prstGeom prst="rect">
              <a:avLst/>
            </a:prstGeom>
            <a:grp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defRPr/>
              </a:pPr>
              <a:r>
                <a:rPr lang="es-AR" sz="2800" b="1">
                  <a:solidFill>
                    <a:schemeClr val="tx1"/>
                  </a:solidFill>
                  <a:effectLst>
                    <a:outerShdw blurRad="38100" dist="38100" dir="2700000" algn="tl">
                      <a:srgbClr val="FFFFFF"/>
                    </a:outerShdw>
                  </a:effectLst>
                  <a:latin typeface="Bookman Old Style" pitchFamily="18" charset="0"/>
                </a:rPr>
                <a:t>Dirección de Memoria</a:t>
              </a:r>
              <a:endParaRPr lang="es-ES" sz="2800" b="1">
                <a:solidFill>
                  <a:schemeClr val="tx1"/>
                </a:solidFill>
                <a:effectLst>
                  <a:outerShdw blurRad="38100" dist="38100" dir="2700000" algn="tl">
                    <a:srgbClr val="FFFFFF"/>
                  </a:outerShdw>
                </a:effectLst>
                <a:latin typeface="Bookman Old Style" pitchFamily="18" charset="0"/>
              </a:endParaRPr>
            </a:p>
          </p:txBody>
        </p:sp>
      </p:grpSp>
      <p:grpSp>
        <p:nvGrpSpPr>
          <p:cNvPr id="11" name="Group 206"/>
          <p:cNvGrpSpPr>
            <a:grpSpLocks/>
          </p:cNvGrpSpPr>
          <p:nvPr/>
        </p:nvGrpSpPr>
        <p:grpSpPr bwMode="auto">
          <a:xfrm>
            <a:off x="468313" y="5229225"/>
            <a:ext cx="4724400" cy="457200"/>
            <a:chOff x="960" y="2112"/>
            <a:chExt cx="1680" cy="336"/>
          </a:xfrm>
          <a:solidFill>
            <a:schemeClr val="accent2">
              <a:lumMod val="20000"/>
              <a:lumOff val="80000"/>
            </a:schemeClr>
          </a:solidFill>
        </p:grpSpPr>
        <p:sp>
          <p:nvSpPr>
            <p:cNvPr id="84175" name="AutoShape 207"/>
            <p:cNvSpPr>
              <a:spLocks noChangeArrowheads="1"/>
            </p:cNvSpPr>
            <p:nvPr/>
          </p:nvSpPr>
          <p:spPr bwMode="auto">
            <a:xfrm>
              <a:off x="960" y="2112"/>
              <a:ext cx="1680" cy="336"/>
            </a:xfrm>
            <a:prstGeom prst="roundRect">
              <a:avLst>
                <a:gd name="adj" fmla="val 16667"/>
              </a:avLst>
            </a:prstGeom>
            <a:grp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defRPr/>
              </a:pPr>
              <a:endParaRPr lang="es-AR"/>
            </a:p>
          </p:txBody>
        </p:sp>
        <p:sp>
          <p:nvSpPr>
            <p:cNvPr id="84176" name="Text Box 208"/>
            <p:cNvSpPr txBox="1">
              <a:spLocks noChangeArrowheads="1"/>
            </p:cNvSpPr>
            <p:nvPr/>
          </p:nvSpPr>
          <p:spPr bwMode="auto">
            <a:xfrm>
              <a:off x="960" y="2112"/>
              <a:ext cx="1680" cy="271"/>
            </a:xfrm>
            <a:prstGeom prst="rect">
              <a:avLst/>
            </a:prstGeom>
            <a:grp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defRPr/>
              </a:pPr>
              <a:r>
                <a:rPr lang="es-AR" sz="2800" b="1" dirty="0">
                  <a:solidFill>
                    <a:schemeClr val="tx1"/>
                  </a:solidFill>
                  <a:effectLst>
                    <a:outerShdw blurRad="38100" dist="38100" dir="2700000" algn="tl">
                      <a:srgbClr val="FFFFFF"/>
                    </a:outerShdw>
                  </a:effectLst>
                  <a:latin typeface="Bookman Old Style" pitchFamily="18" charset="0"/>
                </a:rPr>
                <a:t>Intercambio de Memoria</a:t>
              </a:r>
              <a:endParaRPr lang="es-ES" sz="2800" b="1" dirty="0">
                <a:solidFill>
                  <a:schemeClr val="tx1"/>
                </a:solidFill>
                <a:effectLst>
                  <a:outerShdw blurRad="38100" dist="38100" dir="2700000" algn="tl">
                    <a:srgbClr val="FFFFFF"/>
                  </a:outerShdw>
                </a:effectLst>
                <a:latin typeface="Bookman Old Style" pitchFamily="18" charset="0"/>
              </a:endParaRPr>
            </a:p>
          </p:txBody>
        </p:sp>
      </p:grpSp>
      <p:grpSp>
        <p:nvGrpSpPr>
          <p:cNvPr id="12" name="Group 209"/>
          <p:cNvGrpSpPr>
            <a:grpSpLocks/>
          </p:cNvGrpSpPr>
          <p:nvPr/>
        </p:nvGrpSpPr>
        <p:grpSpPr bwMode="auto">
          <a:xfrm>
            <a:off x="971550" y="3644900"/>
            <a:ext cx="3886200" cy="457200"/>
            <a:chOff x="960" y="2112"/>
            <a:chExt cx="1680" cy="336"/>
          </a:xfrm>
          <a:solidFill>
            <a:schemeClr val="accent2">
              <a:lumMod val="20000"/>
              <a:lumOff val="80000"/>
            </a:schemeClr>
          </a:solidFill>
        </p:grpSpPr>
        <p:sp>
          <p:nvSpPr>
            <p:cNvPr id="84178" name="AutoShape 210"/>
            <p:cNvSpPr>
              <a:spLocks noChangeArrowheads="1"/>
            </p:cNvSpPr>
            <p:nvPr/>
          </p:nvSpPr>
          <p:spPr bwMode="auto">
            <a:xfrm>
              <a:off x="960" y="2112"/>
              <a:ext cx="1680" cy="336"/>
            </a:xfrm>
            <a:prstGeom prst="roundRect">
              <a:avLst>
                <a:gd name="adj" fmla="val 16667"/>
              </a:avLst>
            </a:prstGeom>
            <a:grp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defRPr/>
              </a:pPr>
              <a:endParaRPr lang="es-AR"/>
            </a:p>
          </p:txBody>
        </p:sp>
        <p:sp>
          <p:nvSpPr>
            <p:cNvPr id="84179" name="Text Box 211"/>
            <p:cNvSpPr txBox="1">
              <a:spLocks noChangeArrowheads="1"/>
            </p:cNvSpPr>
            <p:nvPr/>
          </p:nvSpPr>
          <p:spPr bwMode="auto">
            <a:xfrm>
              <a:off x="960" y="2112"/>
              <a:ext cx="1680" cy="271"/>
            </a:xfrm>
            <a:prstGeom prst="rect">
              <a:avLst/>
            </a:prstGeom>
            <a:grp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s-AR" sz="2800" b="1">
                  <a:solidFill>
                    <a:schemeClr val="tx1"/>
                  </a:solidFill>
                  <a:effectLst>
                    <a:outerShdw blurRad="38100" dist="38100" dir="2700000" algn="tl">
                      <a:srgbClr val="FFFFFF"/>
                    </a:outerShdw>
                  </a:effectLst>
                  <a:latin typeface="Bookman Old Style" pitchFamily="18" charset="0"/>
                </a:rPr>
                <a:t>Selector</a:t>
              </a:r>
              <a:endParaRPr lang="es-ES" sz="2800" b="1">
                <a:solidFill>
                  <a:schemeClr val="tx1"/>
                </a:solidFill>
                <a:effectLst>
                  <a:outerShdw blurRad="38100" dist="38100" dir="2700000" algn="tl">
                    <a:srgbClr val="FFFFFF"/>
                  </a:outerShdw>
                </a:effectLst>
                <a:latin typeface="Bookman Old Style" pitchFamily="18" charset="0"/>
              </a:endParaRPr>
            </a:p>
          </p:txBody>
        </p:sp>
      </p:grpSp>
      <p:grpSp>
        <p:nvGrpSpPr>
          <p:cNvPr id="13" name="Group 223"/>
          <p:cNvGrpSpPr>
            <a:grpSpLocks/>
          </p:cNvGrpSpPr>
          <p:nvPr/>
        </p:nvGrpSpPr>
        <p:grpSpPr bwMode="auto">
          <a:xfrm>
            <a:off x="539750" y="2205038"/>
            <a:ext cx="457200" cy="1655762"/>
            <a:chOff x="340" y="1389"/>
            <a:chExt cx="288" cy="1043"/>
          </a:xfrm>
        </p:grpSpPr>
        <p:sp>
          <p:nvSpPr>
            <p:cNvPr id="20496" name="Line 10"/>
            <p:cNvSpPr>
              <a:spLocks noChangeShapeType="1"/>
            </p:cNvSpPr>
            <p:nvPr/>
          </p:nvSpPr>
          <p:spPr bwMode="auto">
            <a:xfrm>
              <a:off x="340" y="2432"/>
              <a:ext cx="288"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s-AR"/>
            </a:p>
          </p:txBody>
        </p:sp>
        <p:sp>
          <p:nvSpPr>
            <p:cNvPr id="20497" name="Line 12"/>
            <p:cNvSpPr>
              <a:spLocks noChangeShapeType="1"/>
            </p:cNvSpPr>
            <p:nvPr/>
          </p:nvSpPr>
          <p:spPr bwMode="auto">
            <a:xfrm>
              <a:off x="340" y="1389"/>
              <a:ext cx="0" cy="104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s-AR"/>
            </a:p>
          </p:txBody>
        </p:sp>
      </p:grpSp>
      <p:sp>
        <p:nvSpPr>
          <p:cNvPr id="53469" name="Line 221"/>
          <p:cNvSpPr>
            <a:spLocks noChangeShapeType="1"/>
          </p:cNvSpPr>
          <p:nvPr/>
        </p:nvSpPr>
        <p:spPr bwMode="auto">
          <a:xfrm>
            <a:off x="539750" y="3860800"/>
            <a:ext cx="0" cy="12969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83971"/>
                                        </p:tgtEl>
                                        <p:attrNameLst>
                                          <p:attrName>style.visibility</p:attrName>
                                        </p:attrNameLst>
                                      </p:cBhvr>
                                      <p:to>
                                        <p:strVal val="visible"/>
                                      </p:to>
                                    </p:set>
                                    <p:animEffect transition="in" filter="fade">
                                      <p:cBhvr>
                                        <p:cTn id="7" dur="1000"/>
                                        <p:tgtEl>
                                          <p:spTgt spid="83971"/>
                                        </p:tgtEl>
                                      </p:cBhvr>
                                    </p:animEffect>
                                    <p:anim calcmode="lin" valueType="num">
                                      <p:cBhvr>
                                        <p:cTn id="8" dur="1000" fill="hold"/>
                                        <p:tgtEl>
                                          <p:spTgt spid="83971"/>
                                        </p:tgtEl>
                                        <p:attrNameLst>
                                          <p:attrName>style.rotation</p:attrName>
                                        </p:attrNameLst>
                                      </p:cBhvr>
                                      <p:tavLst>
                                        <p:tav tm="0">
                                          <p:val>
                                            <p:fltVal val="720"/>
                                          </p:val>
                                        </p:tav>
                                        <p:tav tm="100000">
                                          <p:val>
                                            <p:fltVal val="0"/>
                                          </p:val>
                                        </p:tav>
                                      </p:tavLst>
                                    </p:anim>
                                    <p:anim calcmode="lin" valueType="num">
                                      <p:cBhvr>
                                        <p:cTn id="9" dur="1000" fill="hold"/>
                                        <p:tgtEl>
                                          <p:spTgt spid="83971"/>
                                        </p:tgtEl>
                                        <p:attrNameLst>
                                          <p:attrName>ppt_h</p:attrName>
                                        </p:attrNameLst>
                                      </p:cBhvr>
                                      <p:tavLst>
                                        <p:tav tm="0">
                                          <p:val>
                                            <p:fltVal val="0"/>
                                          </p:val>
                                        </p:tav>
                                        <p:tav tm="100000">
                                          <p:val>
                                            <p:strVal val="#ppt_h"/>
                                          </p:val>
                                        </p:tav>
                                      </p:tavLst>
                                    </p:anim>
                                    <p:anim calcmode="lin" valueType="num">
                                      <p:cBhvr>
                                        <p:cTn id="10" dur="1000" fill="hold"/>
                                        <p:tgtEl>
                                          <p:spTgt spid="83971"/>
                                        </p:tgtEl>
                                        <p:attrNameLst>
                                          <p:attrName>ppt_w</p:attrName>
                                        </p:attrNameLst>
                                      </p:cBhvr>
                                      <p:tavLst>
                                        <p:tav tm="0">
                                          <p:val>
                                            <p:fltVal val="0"/>
                                          </p:val>
                                        </p:tav>
                                        <p:tav tm="100000">
                                          <p:val>
                                            <p:strVal val="#ppt_w"/>
                                          </p:val>
                                        </p:tav>
                                      </p:tavLst>
                                    </p:anim>
                                  </p:childTnLst>
                                </p:cTn>
                              </p:par>
                            </p:childTnLst>
                          </p:cTn>
                        </p:par>
                        <p:par>
                          <p:cTn id="11" fill="hold" nodeType="afterGroup">
                            <p:stCondLst>
                              <p:cond delay="1000"/>
                            </p:stCondLst>
                            <p:childTnLst>
                              <p:par>
                                <p:cTn id="12" presetID="26" presetClass="entr" presetSubtype="0" fill="hold" grpId="0" nodeType="afterEffect">
                                  <p:stCondLst>
                                    <p:cond delay="0"/>
                                  </p:stCondLst>
                                  <p:childTnLst>
                                    <p:set>
                                      <p:cBhvr>
                                        <p:cTn id="13" dur="1" fill="hold">
                                          <p:stCondLst>
                                            <p:cond delay="0"/>
                                          </p:stCondLst>
                                        </p:cTn>
                                        <p:tgtEl>
                                          <p:spTgt spid="84170"/>
                                        </p:tgtEl>
                                        <p:attrNameLst>
                                          <p:attrName>style.visibility</p:attrName>
                                        </p:attrNameLst>
                                      </p:cBhvr>
                                      <p:to>
                                        <p:strVal val="visible"/>
                                      </p:to>
                                    </p:set>
                                    <p:animEffect transition="in" filter="wipe(down)">
                                      <p:cBhvr>
                                        <p:cTn id="14" dur="580">
                                          <p:stCondLst>
                                            <p:cond delay="0"/>
                                          </p:stCondLst>
                                        </p:cTn>
                                        <p:tgtEl>
                                          <p:spTgt spid="84170"/>
                                        </p:tgtEl>
                                      </p:cBhvr>
                                    </p:animEffect>
                                    <p:anim calcmode="lin" valueType="num">
                                      <p:cBhvr>
                                        <p:cTn id="15" dur="1822" tmFilter="0,0; 0.14,0.36; 0.43,0.73; 0.71,0.91; 1.0,1.0">
                                          <p:stCondLst>
                                            <p:cond delay="0"/>
                                          </p:stCondLst>
                                        </p:cTn>
                                        <p:tgtEl>
                                          <p:spTgt spid="84170"/>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84170"/>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84170"/>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84170"/>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84170"/>
                                        </p:tgtEl>
                                        <p:attrNameLst>
                                          <p:attrName>ppt_y</p:attrName>
                                        </p:attrNameLst>
                                      </p:cBhvr>
                                      <p:tavLst>
                                        <p:tav tm="0" fmla="#ppt_y-sin(pi*$)/81">
                                          <p:val>
                                            <p:fltVal val="0"/>
                                          </p:val>
                                        </p:tav>
                                        <p:tav tm="100000">
                                          <p:val>
                                            <p:fltVal val="1"/>
                                          </p:val>
                                        </p:tav>
                                      </p:tavLst>
                                    </p:anim>
                                    <p:animScale>
                                      <p:cBhvr>
                                        <p:cTn id="20" dur="26">
                                          <p:stCondLst>
                                            <p:cond delay="650"/>
                                          </p:stCondLst>
                                        </p:cTn>
                                        <p:tgtEl>
                                          <p:spTgt spid="84170"/>
                                        </p:tgtEl>
                                      </p:cBhvr>
                                      <p:to x="100000" y="60000"/>
                                    </p:animScale>
                                    <p:animScale>
                                      <p:cBhvr>
                                        <p:cTn id="21" dur="166" decel="50000">
                                          <p:stCondLst>
                                            <p:cond delay="676"/>
                                          </p:stCondLst>
                                        </p:cTn>
                                        <p:tgtEl>
                                          <p:spTgt spid="84170"/>
                                        </p:tgtEl>
                                      </p:cBhvr>
                                      <p:to x="100000" y="100000"/>
                                    </p:animScale>
                                    <p:animScale>
                                      <p:cBhvr>
                                        <p:cTn id="22" dur="26">
                                          <p:stCondLst>
                                            <p:cond delay="1312"/>
                                          </p:stCondLst>
                                        </p:cTn>
                                        <p:tgtEl>
                                          <p:spTgt spid="84170"/>
                                        </p:tgtEl>
                                      </p:cBhvr>
                                      <p:to x="100000" y="80000"/>
                                    </p:animScale>
                                    <p:animScale>
                                      <p:cBhvr>
                                        <p:cTn id="23" dur="166" decel="50000">
                                          <p:stCondLst>
                                            <p:cond delay="1338"/>
                                          </p:stCondLst>
                                        </p:cTn>
                                        <p:tgtEl>
                                          <p:spTgt spid="84170"/>
                                        </p:tgtEl>
                                      </p:cBhvr>
                                      <p:to x="100000" y="100000"/>
                                    </p:animScale>
                                    <p:animScale>
                                      <p:cBhvr>
                                        <p:cTn id="24" dur="26">
                                          <p:stCondLst>
                                            <p:cond delay="1642"/>
                                          </p:stCondLst>
                                        </p:cTn>
                                        <p:tgtEl>
                                          <p:spTgt spid="84170"/>
                                        </p:tgtEl>
                                      </p:cBhvr>
                                      <p:to x="100000" y="90000"/>
                                    </p:animScale>
                                    <p:animScale>
                                      <p:cBhvr>
                                        <p:cTn id="25" dur="166" decel="50000">
                                          <p:stCondLst>
                                            <p:cond delay="1668"/>
                                          </p:stCondLst>
                                        </p:cTn>
                                        <p:tgtEl>
                                          <p:spTgt spid="84170"/>
                                        </p:tgtEl>
                                      </p:cBhvr>
                                      <p:to x="100000" y="100000"/>
                                    </p:animScale>
                                    <p:animScale>
                                      <p:cBhvr>
                                        <p:cTn id="26" dur="26">
                                          <p:stCondLst>
                                            <p:cond delay="1808"/>
                                          </p:stCondLst>
                                        </p:cTn>
                                        <p:tgtEl>
                                          <p:spTgt spid="84170"/>
                                        </p:tgtEl>
                                      </p:cBhvr>
                                      <p:to x="100000" y="95000"/>
                                    </p:animScale>
                                    <p:animScale>
                                      <p:cBhvr>
                                        <p:cTn id="27" dur="166" decel="50000">
                                          <p:stCondLst>
                                            <p:cond delay="1834"/>
                                          </p:stCondLst>
                                        </p:cTn>
                                        <p:tgtEl>
                                          <p:spTgt spid="84170"/>
                                        </p:tgtEl>
                                      </p:cBhvr>
                                      <p:to x="100000" y="100000"/>
                                    </p:animScale>
                                  </p:childTnLst>
                                </p:cTn>
                              </p:par>
                              <p:par>
                                <p:cTn id="28" presetID="52"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Scale>
                                      <p:cBhvr>
                                        <p:cTn id="30"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3"/>
                                        </p:tgtEl>
                                        <p:attrNameLst>
                                          <p:attrName>ppt_x</p:attrName>
                                          <p:attrName>ppt_y</p:attrName>
                                        </p:attrNameLst>
                                      </p:cBhvr>
                                    </p:animMotion>
                                    <p:animEffect transition="in" filter="fade">
                                      <p:cBhvr>
                                        <p:cTn id="32" dur="10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ppt_x</p:attrName>
                                        </p:attrNameLst>
                                      </p:cBhvr>
                                      <p:tavLst>
                                        <p:tav tm="0">
                                          <p:val>
                                            <p:strVal val="#ppt_x"/>
                                          </p:val>
                                        </p:tav>
                                        <p:tav tm="100000">
                                          <p:val>
                                            <p:strVal val="#ppt_x"/>
                                          </p:val>
                                        </p:tav>
                                      </p:tavLst>
                                    </p:anim>
                                    <p:anim calcmode="lin" valueType="num">
                                      <p:cBhvr>
                                        <p:cTn id="38" dur="500" fill="hold"/>
                                        <p:tgtEl>
                                          <p:spTgt spid="2"/>
                                        </p:tgtEl>
                                        <p:attrNameLst>
                                          <p:attrName>ppt_y</p:attrName>
                                        </p:attrNameLst>
                                      </p:cBhvr>
                                      <p:tavLst>
                                        <p:tav tm="0">
                                          <p:val>
                                            <p:strVal val="#ppt_y-#ppt_h/2"/>
                                          </p:val>
                                        </p:tav>
                                        <p:tav tm="100000">
                                          <p:val>
                                            <p:strVal val="#ppt_y"/>
                                          </p:val>
                                        </p:tav>
                                      </p:tavLst>
                                    </p:anim>
                                    <p:anim calcmode="lin" valueType="num">
                                      <p:cBhvr>
                                        <p:cTn id="39" dur="500" fill="hold"/>
                                        <p:tgtEl>
                                          <p:spTgt spid="2"/>
                                        </p:tgtEl>
                                        <p:attrNameLst>
                                          <p:attrName>ppt_w</p:attrName>
                                        </p:attrNameLst>
                                      </p:cBhvr>
                                      <p:tavLst>
                                        <p:tav tm="0">
                                          <p:val>
                                            <p:strVal val="#ppt_w"/>
                                          </p:val>
                                        </p:tav>
                                        <p:tav tm="100000">
                                          <p:val>
                                            <p:strVal val="#ppt_w"/>
                                          </p:val>
                                        </p:tav>
                                      </p:tavLst>
                                    </p:anim>
                                    <p:anim calcmode="lin" valueType="num">
                                      <p:cBhvr>
                                        <p:cTn id="40" dur="500" fill="hold"/>
                                        <p:tgtEl>
                                          <p:spTgt spid="2"/>
                                        </p:tgtEl>
                                        <p:attrNameLst>
                                          <p:attrName>ppt_h</p:attrName>
                                        </p:attrNameLst>
                                      </p:cBhvr>
                                      <p:tavLst>
                                        <p:tav tm="0">
                                          <p:val>
                                            <p:fltVal val="0"/>
                                          </p:val>
                                        </p:tav>
                                        <p:tav tm="100000">
                                          <p:val>
                                            <p:strVal val="#ppt_h"/>
                                          </p:val>
                                        </p:tav>
                                      </p:tavLst>
                                    </p:anim>
                                  </p:childTnLst>
                                </p:cTn>
                              </p:par>
                            </p:childTnLst>
                          </p:cTn>
                        </p:par>
                        <p:par>
                          <p:cTn id="41" fill="hold" nodeType="afterGroup">
                            <p:stCondLst>
                              <p:cond delay="500"/>
                            </p:stCondLst>
                            <p:childTnLst>
                              <p:par>
                                <p:cTn id="42" presetID="3" presetClass="entr" presetSubtype="5"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blinds(vertical)">
                                      <p:cBhvr>
                                        <p:cTn id="44" dur="500"/>
                                        <p:tgtEl>
                                          <p:spTgt spid="10"/>
                                        </p:tgtEl>
                                      </p:cBhvr>
                                    </p:animEffect>
                                  </p:childTnLst>
                                </p:cTn>
                              </p:par>
                            </p:childTnLst>
                          </p:cTn>
                        </p:par>
                        <p:par>
                          <p:cTn id="45" fill="hold" nodeType="afterGroup">
                            <p:stCondLst>
                              <p:cond delay="1000"/>
                            </p:stCondLst>
                            <p:childTnLst>
                              <p:par>
                                <p:cTn id="46" presetID="43" presetClass="entr" presetSubtype="0" fill="hold" grpId="0" nodeType="afterEffect">
                                  <p:stCondLst>
                                    <p:cond delay="0"/>
                                  </p:stCondLst>
                                  <p:childTnLst>
                                    <p:set>
                                      <p:cBhvr>
                                        <p:cTn id="47" dur="1" fill="hold">
                                          <p:stCondLst>
                                            <p:cond delay="0"/>
                                          </p:stCondLst>
                                        </p:cTn>
                                        <p:tgtEl>
                                          <p:spTgt spid="83982"/>
                                        </p:tgtEl>
                                        <p:attrNameLst>
                                          <p:attrName>style.visibility</p:attrName>
                                        </p:attrNameLst>
                                      </p:cBhvr>
                                      <p:to>
                                        <p:strVal val="visible"/>
                                      </p:to>
                                    </p:set>
                                    <p:animEffect transition="in" filter="fade">
                                      <p:cBhvr>
                                        <p:cTn id="48" dur="100"/>
                                        <p:tgtEl>
                                          <p:spTgt spid="83982"/>
                                        </p:tgtEl>
                                      </p:cBhvr>
                                    </p:animEffect>
                                    <p:anim calcmode="lin" valueType="num">
                                      <p:cBhvr>
                                        <p:cTn id="49" dur="400" fill="hold"/>
                                        <p:tgtEl>
                                          <p:spTgt spid="83982"/>
                                        </p:tgtEl>
                                        <p:attrNameLst>
                                          <p:attrName>ppt_x</p:attrName>
                                        </p:attrNameLst>
                                      </p:cBhvr>
                                      <p:tavLst>
                                        <p:tav tm="0">
                                          <p:val>
                                            <p:strVal val="#ppt_x"/>
                                          </p:val>
                                        </p:tav>
                                        <p:tav tm="100000">
                                          <p:val>
                                            <p:strVal val="#ppt_x"/>
                                          </p:val>
                                        </p:tav>
                                      </p:tavLst>
                                    </p:anim>
                                    <p:anim calcmode="lin" valueType="num">
                                      <p:cBhvr>
                                        <p:cTn id="50" dur="400" fill="hold"/>
                                        <p:tgtEl>
                                          <p:spTgt spid="83982"/>
                                        </p:tgtEl>
                                        <p:attrNameLst>
                                          <p:attrName>ppt_y</p:attrName>
                                        </p:attrNameLst>
                                      </p:cBhvr>
                                      <p:tavLst>
                                        <p:tav tm="0">
                                          <p:val>
                                            <p:strVal val="#ppt_y+0.31"/>
                                          </p:val>
                                        </p:tav>
                                        <p:tav tm="100000">
                                          <p:val>
                                            <p:strVal val="#ppt_y+0.31"/>
                                          </p:val>
                                        </p:tav>
                                      </p:tavLst>
                                    </p:anim>
                                    <p:anim calcmode="lin" valueType="num">
                                      <p:cBhvr>
                                        <p:cTn id="51" dur="600" decel="50000" fill="hold">
                                          <p:stCondLst>
                                            <p:cond delay="400"/>
                                          </p:stCondLst>
                                        </p:cTn>
                                        <p:tgtEl>
                                          <p:spTgt spid="8398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2" dur="600" decel="50000" fill="hold">
                                          <p:stCondLst>
                                            <p:cond delay="400"/>
                                          </p:stCondLst>
                                        </p:cTn>
                                        <p:tgtEl>
                                          <p:spTgt spid="8398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17" presetClass="entr" presetSubtype="1"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500" fill="hold"/>
                                        <p:tgtEl>
                                          <p:spTgt spid="13"/>
                                        </p:tgtEl>
                                        <p:attrNameLst>
                                          <p:attrName>ppt_x</p:attrName>
                                        </p:attrNameLst>
                                      </p:cBhvr>
                                      <p:tavLst>
                                        <p:tav tm="0">
                                          <p:val>
                                            <p:strVal val="#ppt_x"/>
                                          </p:val>
                                        </p:tav>
                                        <p:tav tm="100000">
                                          <p:val>
                                            <p:strVal val="#ppt_x"/>
                                          </p:val>
                                        </p:tav>
                                      </p:tavLst>
                                    </p:anim>
                                    <p:anim calcmode="lin" valueType="num">
                                      <p:cBhvr>
                                        <p:cTn id="58" dur="500" fill="hold"/>
                                        <p:tgtEl>
                                          <p:spTgt spid="13"/>
                                        </p:tgtEl>
                                        <p:attrNameLst>
                                          <p:attrName>ppt_y</p:attrName>
                                        </p:attrNameLst>
                                      </p:cBhvr>
                                      <p:tavLst>
                                        <p:tav tm="0">
                                          <p:val>
                                            <p:strVal val="#ppt_y-#ppt_h/2"/>
                                          </p:val>
                                        </p:tav>
                                        <p:tav tm="100000">
                                          <p:val>
                                            <p:strVal val="#ppt_y"/>
                                          </p:val>
                                        </p:tav>
                                      </p:tavLst>
                                    </p:anim>
                                    <p:anim calcmode="lin" valueType="num">
                                      <p:cBhvr>
                                        <p:cTn id="59" dur="500" fill="hold"/>
                                        <p:tgtEl>
                                          <p:spTgt spid="13"/>
                                        </p:tgtEl>
                                        <p:attrNameLst>
                                          <p:attrName>ppt_w</p:attrName>
                                        </p:attrNameLst>
                                      </p:cBhvr>
                                      <p:tavLst>
                                        <p:tav tm="0">
                                          <p:val>
                                            <p:strVal val="#ppt_w"/>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childTnLst>
                                </p:cTn>
                              </p:par>
                            </p:childTnLst>
                          </p:cTn>
                        </p:par>
                        <p:par>
                          <p:cTn id="61" fill="hold" nodeType="afterGroup">
                            <p:stCondLst>
                              <p:cond delay="500"/>
                            </p:stCondLst>
                            <p:childTnLst>
                              <p:par>
                                <p:cTn id="62" presetID="3" presetClass="entr" presetSubtype="5" fill="hold"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blinds(vertical)">
                                      <p:cBhvr>
                                        <p:cTn id="64" dur="500"/>
                                        <p:tgtEl>
                                          <p:spTgt spid="12"/>
                                        </p:tgtEl>
                                      </p:cBhvr>
                                    </p:animEffect>
                                  </p:childTnLst>
                                </p:cTn>
                              </p:par>
                            </p:childTnLst>
                          </p:cTn>
                        </p:par>
                        <p:par>
                          <p:cTn id="65" fill="hold" nodeType="afterGroup">
                            <p:stCondLst>
                              <p:cond delay="1000"/>
                            </p:stCondLst>
                            <p:childTnLst>
                              <p:par>
                                <p:cTn id="66" presetID="43" presetClass="entr" presetSubtype="0" fill="hold" grpId="0" nodeType="afterEffect">
                                  <p:stCondLst>
                                    <p:cond delay="0"/>
                                  </p:stCondLst>
                                  <p:childTnLst>
                                    <p:set>
                                      <p:cBhvr>
                                        <p:cTn id="67" dur="1" fill="hold">
                                          <p:stCondLst>
                                            <p:cond delay="0"/>
                                          </p:stCondLst>
                                        </p:cTn>
                                        <p:tgtEl>
                                          <p:spTgt spid="84166"/>
                                        </p:tgtEl>
                                        <p:attrNameLst>
                                          <p:attrName>style.visibility</p:attrName>
                                        </p:attrNameLst>
                                      </p:cBhvr>
                                      <p:to>
                                        <p:strVal val="visible"/>
                                      </p:to>
                                    </p:set>
                                    <p:animEffect transition="in" filter="fade">
                                      <p:cBhvr>
                                        <p:cTn id="68" dur="100"/>
                                        <p:tgtEl>
                                          <p:spTgt spid="84166"/>
                                        </p:tgtEl>
                                      </p:cBhvr>
                                    </p:animEffect>
                                    <p:anim calcmode="lin" valueType="num">
                                      <p:cBhvr>
                                        <p:cTn id="69" dur="400" fill="hold"/>
                                        <p:tgtEl>
                                          <p:spTgt spid="84166"/>
                                        </p:tgtEl>
                                        <p:attrNameLst>
                                          <p:attrName>ppt_x</p:attrName>
                                        </p:attrNameLst>
                                      </p:cBhvr>
                                      <p:tavLst>
                                        <p:tav tm="0">
                                          <p:val>
                                            <p:strVal val="#ppt_x"/>
                                          </p:val>
                                        </p:tav>
                                        <p:tav tm="100000">
                                          <p:val>
                                            <p:strVal val="#ppt_x"/>
                                          </p:val>
                                        </p:tav>
                                      </p:tavLst>
                                    </p:anim>
                                    <p:anim calcmode="lin" valueType="num">
                                      <p:cBhvr>
                                        <p:cTn id="70" dur="400" fill="hold"/>
                                        <p:tgtEl>
                                          <p:spTgt spid="84166"/>
                                        </p:tgtEl>
                                        <p:attrNameLst>
                                          <p:attrName>ppt_y</p:attrName>
                                        </p:attrNameLst>
                                      </p:cBhvr>
                                      <p:tavLst>
                                        <p:tav tm="0">
                                          <p:val>
                                            <p:strVal val="#ppt_y+0.31"/>
                                          </p:val>
                                        </p:tav>
                                        <p:tav tm="100000">
                                          <p:val>
                                            <p:strVal val="#ppt_y+0.31"/>
                                          </p:val>
                                        </p:tav>
                                      </p:tavLst>
                                    </p:anim>
                                    <p:anim calcmode="lin" valueType="num">
                                      <p:cBhvr>
                                        <p:cTn id="71" dur="600" decel="50000" fill="hold">
                                          <p:stCondLst>
                                            <p:cond delay="400"/>
                                          </p:stCondLst>
                                        </p:cTn>
                                        <p:tgtEl>
                                          <p:spTgt spid="8416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2" dur="600" decel="50000" fill="hold">
                                          <p:stCondLst>
                                            <p:cond delay="400"/>
                                          </p:stCondLst>
                                        </p:cTn>
                                        <p:tgtEl>
                                          <p:spTgt spid="8416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1" fill="hold" grpId="0" nodeType="clickEffect">
                                  <p:stCondLst>
                                    <p:cond delay="0"/>
                                  </p:stCondLst>
                                  <p:childTnLst>
                                    <p:set>
                                      <p:cBhvr>
                                        <p:cTn id="76" dur="1" fill="hold">
                                          <p:stCondLst>
                                            <p:cond delay="0"/>
                                          </p:stCondLst>
                                        </p:cTn>
                                        <p:tgtEl>
                                          <p:spTgt spid="53469"/>
                                        </p:tgtEl>
                                        <p:attrNameLst>
                                          <p:attrName>style.visibility</p:attrName>
                                        </p:attrNameLst>
                                      </p:cBhvr>
                                      <p:to>
                                        <p:strVal val="visible"/>
                                      </p:to>
                                    </p:set>
                                    <p:anim calcmode="lin" valueType="num">
                                      <p:cBhvr>
                                        <p:cTn id="77" dur="500" fill="hold"/>
                                        <p:tgtEl>
                                          <p:spTgt spid="53469"/>
                                        </p:tgtEl>
                                        <p:attrNameLst>
                                          <p:attrName>ppt_x</p:attrName>
                                        </p:attrNameLst>
                                      </p:cBhvr>
                                      <p:tavLst>
                                        <p:tav tm="0">
                                          <p:val>
                                            <p:strVal val="#ppt_x"/>
                                          </p:val>
                                        </p:tav>
                                        <p:tav tm="100000">
                                          <p:val>
                                            <p:strVal val="#ppt_x"/>
                                          </p:val>
                                        </p:tav>
                                      </p:tavLst>
                                    </p:anim>
                                    <p:anim calcmode="lin" valueType="num">
                                      <p:cBhvr>
                                        <p:cTn id="78" dur="500" fill="hold"/>
                                        <p:tgtEl>
                                          <p:spTgt spid="53469"/>
                                        </p:tgtEl>
                                        <p:attrNameLst>
                                          <p:attrName>ppt_y</p:attrName>
                                        </p:attrNameLst>
                                      </p:cBhvr>
                                      <p:tavLst>
                                        <p:tav tm="0">
                                          <p:val>
                                            <p:strVal val="#ppt_y-#ppt_h/2"/>
                                          </p:val>
                                        </p:tav>
                                        <p:tav tm="100000">
                                          <p:val>
                                            <p:strVal val="#ppt_y"/>
                                          </p:val>
                                        </p:tav>
                                      </p:tavLst>
                                    </p:anim>
                                    <p:anim calcmode="lin" valueType="num">
                                      <p:cBhvr>
                                        <p:cTn id="79" dur="500" fill="hold"/>
                                        <p:tgtEl>
                                          <p:spTgt spid="53469"/>
                                        </p:tgtEl>
                                        <p:attrNameLst>
                                          <p:attrName>ppt_w</p:attrName>
                                        </p:attrNameLst>
                                      </p:cBhvr>
                                      <p:tavLst>
                                        <p:tav tm="0">
                                          <p:val>
                                            <p:strVal val="#ppt_w"/>
                                          </p:val>
                                        </p:tav>
                                        <p:tav tm="100000">
                                          <p:val>
                                            <p:strVal val="#ppt_w"/>
                                          </p:val>
                                        </p:tav>
                                      </p:tavLst>
                                    </p:anim>
                                    <p:anim calcmode="lin" valueType="num">
                                      <p:cBhvr>
                                        <p:cTn id="80" dur="500" fill="hold"/>
                                        <p:tgtEl>
                                          <p:spTgt spid="53469"/>
                                        </p:tgtEl>
                                        <p:attrNameLst>
                                          <p:attrName>ppt_h</p:attrName>
                                        </p:attrNameLst>
                                      </p:cBhvr>
                                      <p:tavLst>
                                        <p:tav tm="0">
                                          <p:val>
                                            <p:fltVal val="0"/>
                                          </p:val>
                                        </p:tav>
                                        <p:tav tm="100000">
                                          <p:val>
                                            <p:strVal val="#ppt_h"/>
                                          </p:val>
                                        </p:tav>
                                      </p:tavLst>
                                    </p:anim>
                                  </p:childTnLst>
                                </p:cTn>
                              </p:par>
                            </p:childTnLst>
                          </p:cTn>
                        </p:par>
                        <p:par>
                          <p:cTn id="81" fill="hold" nodeType="afterGroup">
                            <p:stCondLst>
                              <p:cond delay="500"/>
                            </p:stCondLst>
                            <p:childTnLst>
                              <p:par>
                                <p:cTn id="82" presetID="3" presetClass="entr" presetSubtype="5"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blinds(vertical)">
                                      <p:cBhvr>
                                        <p:cTn id="84" dur="500"/>
                                        <p:tgtEl>
                                          <p:spTgt spid="11"/>
                                        </p:tgtEl>
                                      </p:cBhvr>
                                    </p:animEffect>
                                  </p:childTnLst>
                                </p:cTn>
                              </p:par>
                            </p:childTnLst>
                          </p:cTn>
                        </p:par>
                        <p:par>
                          <p:cTn id="85" fill="hold" nodeType="afterGroup">
                            <p:stCondLst>
                              <p:cond delay="1000"/>
                            </p:stCondLst>
                            <p:childTnLst>
                              <p:par>
                                <p:cTn id="86" presetID="43" presetClass="entr" presetSubtype="0" fill="hold" grpId="0" nodeType="afterEffect">
                                  <p:stCondLst>
                                    <p:cond delay="0"/>
                                  </p:stCondLst>
                                  <p:childTnLst>
                                    <p:set>
                                      <p:cBhvr>
                                        <p:cTn id="87" dur="1" fill="hold">
                                          <p:stCondLst>
                                            <p:cond delay="0"/>
                                          </p:stCondLst>
                                        </p:cTn>
                                        <p:tgtEl>
                                          <p:spTgt spid="84167"/>
                                        </p:tgtEl>
                                        <p:attrNameLst>
                                          <p:attrName>style.visibility</p:attrName>
                                        </p:attrNameLst>
                                      </p:cBhvr>
                                      <p:to>
                                        <p:strVal val="visible"/>
                                      </p:to>
                                    </p:set>
                                    <p:animEffect transition="in" filter="fade">
                                      <p:cBhvr>
                                        <p:cTn id="88" dur="100"/>
                                        <p:tgtEl>
                                          <p:spTgt spid="84167"/>
                                        </p:tgtEl>
                                      </p:cBhvr>
                                    </p:animEffect>
                                    <p:anim calcmode="lin" valueType="num">
                                      <p:cBhvr>
                                        <p:cTn id="89" dur="400" fill="hold"/>
                                        <p:tgtEl>
                                          <p:spTgt spid="84167"/>
                                        </p:tgtEl>
                                        <p:attrNameLst>
                                          <p:attrName>ppt_x</p:attrName>
                                        </p:attrNameLst>
                                      </p:cBhvr>
                                      <p:tavLst>
                                        <p:tav tm="0">
                                          <p:val>
                                            <p:strVal val="#ppt_x"/>
                                          </p:val>
                                        </p:tav>
                                        <p:tav tm="100000">
                                          <p:val>
                                            <p:strVal val="#ppt_x"/>
                                          </p:val>
                                        </p:tav>
                                      </p:tavLst>
                                    </p:anim>
                                    <p:anim calcmode="lin" valueType="num">
                                      <p:cBhvr>
                                        <p:cTn id="90" dur="400" fill="hold"/>
                                        <p:tgtEl>
                                          <p:spTgt spid="84167"/>
                                        </p:tgtEl>
                                        <p:attrNameLst>
                                          <p:attrName>ppt_y</p:attrName>
                                        </p:attrNameLst>
                                      </p:cBhvr>
                                      <p:tavLst>
                                        <p:tav tm="0">
                                          <p:val>
                                            <p:strVal val="#ppt_y+0.31"/>
                                          </p:val>
                                        </p:tav>
                                        <p:tav tm="100000">
                                          <p:val>
                                            <p:strVal val="#ppt_y+0.31"/>
                                          </p:val>
                                        </p:tav>
                                      </p:tavLst>
                                    </p:anim>
                                    <p:anim calcmode="lin" valueType="num">
                                      <p:cBhvr>
                                        <p:cTn id="91" dur="600" decel="50000" fill="hold">
                                          <p:stCondLst>
                                            <p:cond delay="400"/>
                                          </p:stCondLst>
                                        </p:cTn>
                                        <p:tgtEl>
                                          <p:spTgt spid="8416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2" dur="600" decel="50000" fill="hold">
                                          <p:stCondLst>
                                            <p:cond delay="400"/>
                                          </p:stCondLst>
                                        </p:cTn>
                                        <p:tgtEl>
                                          <p:spTgt spid="8416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animBg="1"/>
      <p:bldP spid="83982" grpId="0"/>
      <p:bldP spid="84166" grpId="0"/>
      <p:bldP spid="84167" grpId="0"/>
      <p:bldP spid="84170" grpId="0" animBg="1"/>
      <p:bldP spid="53469"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sp>
        <p:nvSpPr>
          <p:cNvPr id="20" name="Rectangle 6"/>
          <p:cNvSpPr>
            <a:spLocks noGrp="1" noChangeArrowheads="1"/>
          </p:cNvSpPr>
          <p:nvPr>
            <p:ph type="sldNum" sz="quarter" idx="12"/>
          </p:nvPr>
        </p:nvSpPr>
        <p:spPr>
          <a:ln/>
        </p:spPr>
        <p:txBody>
          <a:bodyPr/>
          <a:lstStyle/>
          <a:p>
            <a:fld id="{2D85AAC3-660B-427F-81EB-3EFA36C89946}" type="slidenum">
              <a:rPr lang="es-ES" altLang="es-AR"/>
              <a:pPr/>
              <a:t>37</a:t>
            </a:fld>
            <a:endParaRPr lang="es-ES" altLang="es-AR"/>
          </a:p>
        </p:txBody>
      </p:sp>
      <p:sp>
        <p:nvSpPr>
          <p:cNvPr id="7171" name="Rectangle 3"/>
          <p:cNvSpPr>
            <a:spLocks noGrp="1" noChangeArrowheads="1"/>
          </p:cNvSpPr>
          <p:nvPr>
            <p:ph type="ctrTitle" idx="4294967295"/>
          </p:nvPr>
        </p:nvSpPr>
        <p:spPr>
          <a:xfrm>
            <a:off x="323850" y="69850"/>
            <a:ext cx="8820150" cy="762000"/>
          </a:xfrm>
          <a:noFill/>
          <a:ln w="38100">
            <a:solidFill>
              <a:schemeClr val="tx1"/>
            </a:solidFill>
            <a:miter lim="800000"/>
            <a:headEnd/>
            <a:tailEnd/>
          </a:ln>
        </p:spPr>
        <p:txBody>
          <a:bodyPr>
            <a:noAutofit/>
          </a:bodyPr>
          <a:lstStyle/>
          <a:p>
            <a:pPr eaLnBrk="1" hangingPunct="1"/>
            <a:r>
              <a:rPr lang="es-ES" altLang="es-AR" dirty="0">
                <a:solidFill>
                  <a:srgbClr val="002060"/>
                </a:solidFill>
                <a:latin typeface="Berlin Sans FB Demi" panose="020E0802020502020306" pitchFamily="34" charset="0"/>
              </a:rPr>
              <a:t>Interconexiones en el Procesador</a:t>
            </a:r>
          </a:p>
        </p:txBody>
      </p:sp>
      <p:sp>
        <p:nvSpPr>
          <p:cNvPr id="21507" name="5 Marcador de número de diapositiva"/>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C5F1968A-41FF-46C9-A24A-8EF4D6BA57DE}" type="slidenum">
              <a:rPr lang="es-ES" altLang="es-AR" sz="1400">
                <a:latin typeface="Times New Roman" panose="02020603050405020304" pitchFamily="18" charset="0"/>
              </a:rPr>
              <a:pPr algn="r" eaLnBrk="1" hangingPunct="1"/>
              <a:t>37</a:t>
            </a:fld>
            <a:endParaRPr lang="es-ES" altLang="es-AR" sz="1400">
              <a:latin typeface="Times New Roman" panose="02020603050405020304" pitchFamily="18" charset="0"/>
            </a:endParaRPr>
          </a:p>
        </p:txBody>
      </p:sp>
      <p:sp>
        <p:nvSpPr>
          <p:cNvPr id="7172" name="Text Box 4"/>
          <p:cNvSpPr txBox="1">
            <a:spLocks noChangeArrowheads="1"/>
          </p:cNvSpPr>
          <p:nvPr/>
        </p:nvSpPr>
        <p:spPr bwMode="auto">
          <a:xfrm>
            <a:off x="515938" y="2441575"/>
            <a:ext cx="5351462"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dirty="0"/>
              <a:t>Se puede representar como una línea, que lleva energía desde una fuente hacia algún dispositivo. (Nivel de Energía 1 ó 0)</a:t>
            </a:r>
            <a:endParaRPr lang="es-ES" altLang="es-AR" dirty="0"/>
          </a:p>
        </p:txBody>
      </p:sp>
      <p:grpSp>
        <p:nvGrpSpPr>
          <p:cNvPr id="2" name="Group 25"/>
          <p:cNvGrpSpPr>
            <a:grpSpLocks/>
          </p:cNvGrpSpPr>
          <p:nvPr/>
        </p:nvGrpSpPr>
        <p:grpSpPr bwMode="auto">
          <a:xfrm>
            <a:off x="5867400" y="1412875"/>
            <a:ext cx="2808288" cy="503238"/>
            <a:chOff x="3696" y="890"/>
            <a:chExt cx="1769" cy="317"/>
          </a:xfrm>
        </p:grpSpPr>
        <p:sp>
          <p:nvSpPr>
            <p:cNvPr id="21527" name="Line 5"/>
            <p:cNvSpPr>
              <a:spLocks noChangeShapeType="1"/>
            </p:cNvSpPr>
            <p:nvPr/>
          </p:nvSpPr>
          <p:spPr bwMode="auto">
            <a:xfrm>
              <a:off x="3696" y="1207"/>
              <a:ext cx="1769"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s-AR"/>
            </a:p>
          </p:txBody>
        </p:sp>
        <p:sp>
          <p:nvSpPr>
            <p:cNvPr id="21528" name="Text Box 6"/>
            <p:cNvSpPr txBox="1">
              <a:spLocks noChangeArrowheads="1"/>
            </p:cNvSpPr>
            <p:nvPr/>
          </p:nvSpPr>
          <p:spPr bwMode="auto">
            <a:xfrm>
              <a:off x="3969" y="890"/>
              <a:ext cx="12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sz="2000"/>
                <a:t>Conductor único</a:t>
              </a:r>
              <a:endParaRPr lang="es-ES" altLang="es-AR" sz="2000"/>
            </a:p>
          </p:txBody>
        </p:sp>
      </p:grpSp>
      <p:sp>
        <p:nvSpPr>
          <p:cNvPr id="7175" name="AutoShape 7"/>
          <p:cNvSpPr>
            <a:spLocks noChangeArrowheads="1"/>
          </p:cNvSpPr>
          <p:nvPr/>
        </p:nvSpPr>
        <p:spPr bwMode="auto">
          <a:xfrm>
            <a:off x="2555875" y="3573463"/>
            <a:ext cx="1079500" cy="935037"/>
          </a:xfrm>
          <a:prstGeom prst="downArrow">
            <a:avLst>
              <a:gd name="adj1" fmla="val 50000"/>
              <a:gd name="adj2" fmla="val 25000"/>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defRPr/>
            </a:pPr>
            <a:endParaRPr lang="es-AR"/>
          </a:p>
        </p:txBody>
      </p:sp>
      <p:grpSp>
        <p:nvGrpSpPr>
          <p:cNvPr id="3" name="Group 24"/>
          <p:cNvGrpSpPr>
            <a:grpSpLocks/>
          </p:cNvGrpSpPr>
          <p:nvPr/>
        </p:nvGrpSpPr>
        <p:grpSpPr bwMode="auto">
          <a:xfrm>
            <a:off x="725488" y="1125538"/>
            <a:ext cx="4340225" cy="1111250"/>
            <a:chOff x="457" y="709"/>
            <a:chExt cx="2734" cy="700"/>
          </a:xfrm>
        </p:grpSpPr>
        <p:sp>
          <p:nvSpPr>
            <p:cNvPr id="7177" name="AutoShape 9"/>
            <p:cNvSpPr>
              <a:spLocks noChangeArrowheads="1"/>
            </p:cNvSpPr>
            <p:nvPr/>
          </p:nvSpPr>
          <p:spPr bwMode="auto">
            <a:xfrm>
              <a:off x="495" y="810"/>
              <a:ext cx="2662" cy="540"/>
            </a:xfrm>
            <a:prstGeom prst="roundRect">
              <a:avLst>
                <a:gd name="adj" fmla="val 16667"/>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es-AR"/>
            </a:p>
          </p:txBody>
        </p:sp>
        <p:sp>
          <p:nvSpPr>
            <p:cNvPr id="7178" name="Text Box 10"/>
            <p:cNvSpPr txBox="1">
              <a:spLocks noChangeArrowheads="1"/>
            </p:cNvSpPr>
            <p:nvPr/>
          </p:nvSpPr>
          <p:spPr bwMode="auto">
            <a:xfrm>
              <a:off x="743" y="918"/>
              <a:ext cx="2205" cy="349"/>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r>
                <a:rPr lang="es-AR" dirty="0"/>
                <a:t>      </a:t>
              </a:r>
              <a:r>
                <a:rPr lang="es-AR" sz="3600" dirty="0">
                  <a:ln w="18415" cmpd="sng">
                    <a:solidFill>
                      <a:srgbClr val="FFFFFF"/>
                    </a:solidFill>
                    <a:prstDash val="solid"/>
                  </a:ln>
                  <a:solidFill>
                    <a:srgbClr val="FFFFFF"/>
                  </a:solidFill>
                  <a:effectLst>
                    <a:outerShdw blurRad="63500" dir="3600000" algn="tl" rotWithShape="0">
                      <a:srgbClr val="000000">
                        <a:alpha val="70000"/>
                      </a:srgbClr>
                    </a:outerShdw>
                  </a:effectLst>
                </a:rPr>
                <a:t>Conductores</a:t>
              </a:r>
              <a:endParaRPr lang="es-ES" sz="3600" dirty="0"/>
            </a:p>
          </p:txBody>
        </p:sp>
      </p:grpSp>
      <p:grpSp>
        <p:nvGrpSpPr>
          <p:cNvPr id="4" name="Group 11"/>
          <p:cNvGrpSpPr>
            <a:grpSpLocks/>
          </p:cNvGrpSpPr>
          <p:nvPr/>
        </p:nvGrpSpPr>
        <p:grpSpPr bwMode="auto">
          <a:xfrm>
            <a:off x="873125" y="4659313"/>
            <a:ext cx="4511675" cy="857250"/>
            <a:chOff x="550" y="2604"/>
            <a:chExt cx="2842" cy="540"/>
          </a:xfrm>
        </p:grpSpPr>
        <p:sp>
          <p:nvSpPr>
            <p:cNvPr id="7180" name="AutoShape 12"/>
            <p:cNvSpPr>
              <a:spLocks noChangeArrowheads="1"/>
            </p:cNvSpPr>
            <p:nvPr/>
          </p:nvSpPr>
          <p:spPr bwMode="auto">
            <a:xfrm>
              <a:off x="550" y="2604"/>
              <a:ext cx="2842" cy="540"/>
            </a:xfrm>
            <a:prstGeom prst="roundRect">
              <a:avLst>
                <a:gd name="adj" fmla="val 16667"/>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defRPr/>
              </a:pPr>
              <a:endParaRPr lang="es-AR"/>
            </a:p>
          </p:txBody>
        </p:sp>
        <p:sp>
          <p:nvSpPr>
            <p:cNvPr id="7181" name="Text Box 13"/>
            <p:cNvSpPr txBox="1">
              <a:spLocks noChangeArrowheads="1"/>
            </p:cNvSpPr>
            <p:nvPr/>
          </p:nvSpPr>
          <p:spPr bwMode="auto">
            <a:xfrm>
              <a:off x="1087" y="2696"/>
              <a:ext cx="1715" cy="407"/>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spAutoFit/>
            </a:bodyPr>
            <a:lstStyle/>
            <a:p>
              <a:pPr algn="ctr">
                <a:spcBef>
                  <a:spcPct val="50000"/>
                </a:spcBef>
                <a:defRPr/>
              </a:pPr>
              <a:r>
                <a:rPr lang="es-AR" sz="3600" dirty="0">
                  <a:ln w="18415" cmpd="sng">
                    <a:solidFill>
                      <a:srgbClr val="FFFFFF"/>
                    </a:solidFill>
                    <a:prstDash val="solid"/>
                  </a:ln>
                  <a:solidFill>
                    <a:srgbClr val="FFFFFF"/>
                  </a:solidFill>
                  <a:effectLst>
                    <a:outerShdw blurRad="63500" dir="3600000" algn="tl" rotWithShape="0">
                      <a:srgbClr val="000000">
                        <a:alpha val="70000"/>
                      </a:srgbClr>
                    </a:outerShdw>
                  </a:effectLst>
                </a:rPr>
                <a:t>B U S</a:t>
              </a:r>
              <a:endParaRPr lang="es-ES" sz="36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7182" name="Text Box 14"/>
          <p:cNvSpPr txBox="1">
            <a:spLocks noChangeArrowheads="1"/>
          </p:cNvSpPr>
          <p:nvPr/>
        </p:nvSpPr>
        <p:spPr bwMode="auto">
          <a:xfrm>
            <a:off x="611188" y="5667375"/>
            <a:ext cx="57610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a:t>Conjunto de conductores en paralelo que llevan una cantidad de variables lógicas (1 ó 0). </a:t>
            </a:r>
            <a:endParaRPr lang="es-ES" altLang="es-AR"/>
          </a:p>
        </p:txBody>
      </p:sp>
      <p:grpSp>
        <p:nvGrpSpPr>
          <p:cNvPr id="5" name="Group 26"/>
          <p:cNvGrpSpPr>
            <a:grpSpLocks/>
          </p:cNvGrpSpPr>
          <p:nvPr/>
        </p:nvGrpSpPr>
        <p:grpSpPr bwMode="auto">
          <a:xfrm>
            <a:off x="5867400" y="4652963"/>
            <a:ext cx="2967038" cy="792162"/>
            <a:chOff x="3696" y="2931"/>
            <a:chExt cx="1869" cy="499"/>
          </a:xfrm>
        </p:grpSpPr>
        <p:sp>
          <p:nvSpPr>
            <p:cNvPr id="21516" name="Line 16"/>
            <p:cNvSpPr>
              <a:spLocks noChangeShapeType="1"/>
            </p:cNvSpPr>
            <p:nvPr/>
          </p:nvSpPr>
          <p:spPr bwMode="auto">
            <a:xfrm>
              <a:off x="3696" y="3430"/>
              <a:ext cx="1869"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s-AR"/>
            </a:p>
          </p:txBody>
        </p:sp>
        <p:sp>
          <p:nvSpPr>
            <p:cNvPr id="21517" name="Line 17"/>
            <p:cNvSpPr>
              <a:spLocks noChangeShapeType="1"/>
            </p:cNvSpPr>
            <p:nvPr/>
          </p:nvSpPr>
          <p:spPr bwMode="auto">
            <a:xfrm>
              <a:off x="3696" y="2931"/>
              <a:ext cx="1860"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s-AR"/>
            </a:p>
          </p:txBody>
        </p:sp>
        <p:sp>
          <p:nvSpPr>
            <p:cNvPr id="21518" name="Text Box 18"/>
            <p:cNvSpPr txBox="1">
              <a:spLocks noChangeArrowheads="1"/>
            </p:cNvSpPr>
            <p:nvPr/>
          </p:nvSpPr>
          <p:spPr bwMode="auto">
            <a:xfrm>
              <a:off x="3878" y="3067"/>
              <a:ext cx="15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spcBef>
                  <a:spcPct val="50000"/>
                </a:spcBef>
              </a:pPr>
              <a:r>
                <a:rPr lang="es-AR" altLang="es-AR" sz="2000"/>
                <a:t>Bus de datos</a:t>
              </a:r>
              <a:endParaRPr lang="es-ES" altLang="es-AR" sz="2000"/>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blinds(horizontal)">
                                      <p:cBhvr>
                                        <p:cTn id="7" dur="500"/>
                                        <p:tgtEl>
                                          <p:spTgt spid="71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5"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style.rotation</p:attrName>
                                        </p:attrNameLst>
                                      </p:cBhvr>
                                      <p:tavLst>
                                        <p:tav tm="0">
                                          <p:val>
                                            <p:fltVal val="720"/>
                                          </p:val>
                                        </p:tav>
                                        <p:tav tm="100000">
                                          <p:val>
                                            <p:fltVal val="0"/>
                                          </p:val>
                                        </p:tav>
                                      </p:tavLst>
                                    </p:anim>
                                    <p:anim calcmode="lin" valueType="num">
                                      <p:cBhvr>
                                        <p:cTn id="14" dur="2000" fill="hold"/>
                                        <p:tgtEl>
                                          <p:spTgt spid="3"/>
                                        </p:tgtEl>
                                        <p:attrNameLst>
                                          <p:attrName>ppt_h</p:attrName>
                                        </p:attrNameLst>
                                      </p:cBhvr>
                                      <p:tavLst>
                                        <p:tav tm="0">
                                          <p:val>
                                            <p:fltVal val="0"/>
                                          </p:val>
                                        </p:tav>
                                        <p:tav tm="100000">
                                          <p:val>
                                            <p:strVal val="#ppt_h"/>
                                          </p:val>
                                        </p:tav>
                                      </p:tavLst>
                                    </p:anim>
                                    <p:anim calcmode="lin" valueType="num">
                                      <p:cBhvr>
                                        <p:cTn id="15" dur="2000" fill="hold"/>
                                        <p:tgtEl>
                                          <p:spTgt spid="3"/>
                                        </p:tgtEl>
                                        <p:attrNameLst>
                                          <p:attrName>ppt_w</p:attrName>
                                        </p:attrNameLst>
                                      </p:cBhvr>
                                      <p:tavLst>
                                        <p:tav tm="0">
                                          <p:val>
                                            <p:fltVal val="0"/>
                                          </p:val>
                                        </p:tav>
                                        <p:tav tm="100000">
                                          <p:val>
                                            <p:strVal val="#ppt_w"/>
                                          </p:val>
                                        </p:tav>
                                      </p:tavLst>
                                    </p:anim>
                                  </p:childTnLst>
                                </p:cTn>
                              </p:par>
                            </p:childTnLst>
                          </p:cTn>
                        </p:par>
                        <p:par>
                          <p:cTn id="16" fill="hold" nodeType="afterGroup">
                            <p:stCondLst>
                              <p:cond delay="2000"/>
                            </p:stCondLst>
                            <p:childTnLst>
                              <p:par>
                                <p:cTn id="17" presetID="17" presetClass="entr" presetSubtype="8" fill="hold" grpId="0" nodeType="afterEffect">
                                  <p:stCondLst>
                                    <p:cond delay="0"/>
                                  </p:stCondLst>
                                  <p:childTnLst>
                                    <p:set>
                                      <p:cBhvr>
                                        <p:cTn id="18" dur="1" fill="hold">
                                          <p:stCondLst>
                                            <p:cond delay="0"/>
                                          </p:stCondLst>
                                        </p:cTn>
                                        <p:tgtEl>
                                          <p:spTgt spid="7172"/>
                                        </p:tgtEl>
                                        <p:attrNameLst>
                                          <p:attrName>style.visibility</p:attrName>
                                        </p:attrNameLst>
                                      </p:cBhvr>
                                      <p:to>
                                        <p:strVal val="visible"/>
                                      </p:to>
                                    </p:set>
                                    <p:anim calcmode="lin" valueType="num">
                                      <p:cBhvr>
                                        <p:cTn id="19" dur="500" fill="hold"/>
                                        <p:tgtEl>
                                          <p:spTgt spid="7172"/>
                                        </p:tgtEl>
                                        <p:attrNameLst>
                                          <p:attrName>ppt_x</p:attrName>
                                        </p:attrNameLst>
                                      </p:cBhvr>
                                      <p:tavLst>
                                        <p:tav tm="0">
                                          <p:val>
                                            <p:strVal val="#ppt_x-#ppt_w/2"/>
                                          </p:val>
                                        </p:tav>
                                        <p:tav tm="100000">
                                          <p:val>
                                            <p:strVal val="#ppt_x"/>
                                          </p:val>
                                        </p:tav>
                                      </p:tavLst>
                                    </p:anim>
                                    <p:anim calcmode="lin" valueType="num">
                                      <p:cBhvr>
                                        <p:cTn id="20" dur="500" fill="hold"/>
                                        <p:tgtEl>
                                          <p:spTgt spid="7172"/>
                                        </p:tgtEl>
                                        <p:attrNameLst>
                                          <p:attrName>ppt_y</p:attrName>
                                        </p:attrNameLst>
                                      </p:cBhvr>
                                      <p:tavLst>
                                        <p:tav tm="0">
                                          <p:val>
                                            <p:strVal val="#ppt_y"/>
                                          </p:val>
                                        </p:tav>
                                        <p:tav tm="100000">
                                          <p:val>
                                            <p:strVal val="#ppt_y"/>
                                          </p:val>
                                        </p:tav>
                                      </p:tavLst>
                                    </p:anim>
                                    <p:anim calcmode="lin" valueType="num">
                                      <p:cBhvr>
                                        <p:cTn id="21" dur="500" fill="hold"/>
                                        <p:tgtEl>
                                          <p:spTgt spid="7172"/>
                                        </p:tgtEl>
                                        <p:attrNameLst>
                                          <p:attrName>ppt_w</p:attrName>
                                        </p:attrNameLst>
                                      </p:cBhvr>
                                      <p:tavLst>
                                        <p:tav tm="0">
                                          <p:val>
                                            <p:fltVal val="0"/>
                                          </p:val>
                                        </p:tav>
                                        <p:tav tm="100000">
                                          <p:val>
                                            <p:strVal val="#ppt_w"/>
                                          </p:val>
                                        </p:tav>
                                      </p:tavLst>
                                    </p:anim>
                                    <p:anim calcmode="lin" valueType="num">
                                      <p:cBhvr>
                                        <p:cTn id="22" dur="500" fill="hold"/>
                                        <p:tgtEl>
                                          <p:spTgt spid="7172"/>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2500"/>
                            </p:stCondLst>
                            <p:childTnLst>
                              <p:par>
                                <p:cTn id="24" presetID="5" presetClass="entr" presetSubtype="5"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checkerboard(down)">
                                      <p:cBhvr>
                                        <p:cTn id="26" dur="10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0" presetClass="entr" presetSubtype="0" fill="hold" grpId="0" nodeType="clickEffect">
                                  <p:stCondLst>
                                    <p:cond delay="0"/>
                                  </p:stCondLst>
                                  <p:childTnLst>
                                    <p:set>
                                      <p:cBhvr>
                                        <p:cTn id="30" dur="1" fill="hold">
                                          <p:stCondLst>
                                            <p:cond delay="0"/>
                                          </p:stCondLst>
                                        </p:cTn>
                                        <p:tgtEl>
                                          <p:spTgt spid="7175"/>
                                        </p:tgtEl>
                                        <p:attrNameLst>
                                          <p:attrName>style.visibility</p:attrName>
                                        </p:attrNameLst>
                                      </p:cBhvr>
                                      <p:to>
                                        <p:strVal val="visible"/>
                                      </p:to>
                                    </p:set>
                                    <p:animEffect transition="in" filter="fade">
                                      <p:cBhvr>
                                        <p:cTn id="31" dur="800" decel="100000"/>
                                        <p:tgtEl>
                                          <p:spTgt spid="7175"/>
                                        </p:tgtEl>
                                      </p:cBhvr>
                                    </p:animEffect>
                                    <p:anim calcmode="lin" valueType="num">
                                      <p:cBhvr>
                                        <p:cTn id="32" dur="800" decel="100000" fill="hold"/>
                                        <p:tgtEl>
                                          <p:spTgt spid="7175"/>
                                        </p:tgtEl>
                                        <p:attrNameLst>
                                          <p:attrName>style.rotation</p:attrName>
                                        </p:attrNameLst>
                                      </p:cBhvr>
                                      <p:tavLst>
                                        <p:tav tm="0">
                                          <p:val>
                                            <p:fltVal val="-90"/>
                                          </p:val>
                                        </p:tav>
                                        <p:tav tm="100000">
                                          <p:val>
                                            <p:fltVal val="0"/>
                                          </p:val>
                                        </p:tav>
                                      </p:tavLst>
                                    </p:anim>
                                    <p:anim calcmode="lin" valueType="num">
                                      <p:cBhvr>
                                        <p:cTn id="33" dur="800" decel="100000" fill="hold"/>
                                        <p:tgtEl>
                                          <p:spTgt spid="7175"/>
                                        </p:tgtEl>
                                        <p:attrNameLst>
                                          <p:attrName>ppt_x</p:attrName>
                                        </p:attrNameLst>
                                      </p:cBhvr>
                                      <p:tavLst>
                                        <p:tav tm="0">
                                          <p:val>
                                            <p:strVal val="#ppt_x+0.4"/>
                                          </p:val>
                                        </p:tav>
                                        <p:tav tm="100000">
                                          <p:val>
                                            <p:strVal val="#ppt_x-0.05"/>
                                          </p:val>
                                        </p:tav>
                                      </p:tavLst>
                                    </p:anim>
                                    <p:anim calcmode="lin" valueType="num">
                                      <p:cBhvr>
                                        <p:cTn id="34" dur="800" decel="100000" fill="hold"/>
                                        <p:tgtEl>
                                          <p:spTgt spid="7175"/>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7175"/>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7175"/>
                                        </p:tgtEl>
                                        <p:attrNameLst>
                                          <p:attrName>ppt_y</p:attrName>
                                        </p:attrNameLst>
                                      </p:cBhvr>
                                      <p:tavLst>
                                        <p:tav tm="0">
                                          <p:val>
                                            <p:strVal val="#ppt_y+0.1"/>
                                          </p:val>
                                        </p:tav>
                                        <p:tav tm="100000">
                                          <p:val>
                                            <p:strVal val="#ppt_y"/>
                                          </p:val>
                                        </p:tav>
                                      </p:tavLst>
                                    </p:anim>
                                  </p:childTnLst>
                                </p:cTn>
                              </p:par>
                            </p:childTnLst>
                          </p:cTn>
                        </p:par>
                        <p:par>
                          <p:cTn id="37" fill="hold" nodeType="afterGroup">
                            <p:stCondLst>
                              <p:cond delay="1000"/>
                            </p:stCondLst>
                            <p:childTnLst>
                              <p:par>
                                <p:cTn id="38" presetID="5" presetClass="entr" presetSubtype="1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checkerboard(across)">
                                      <p:cBhvr>
                                        <p:cTn id="40" dur="1000"/>
                                        <p:tgtEl>
                                          <p:spTgt spid="4"/>
                                        </p:tgtEl>
                                      </p:cBhvr>
                                    </p:animEffect>
                                  </p:childTnLst>
                                </p:cTn>
                              </p:par>
                            </p:childTnLst>
                          </p:cTn>
                        </p:par>
                        <p:par>
                          <p:cTn id="41" fill="hold" nodeType="afterGroup">
                            <p:stCondLst>
                              <p:cond delay="2000"/>
                            </p:stCondLst>
                            <p:childTnLst>
                              <p:par>
                                <p:cTn id="42" presetID="17" presetClass="entr" presetSubtype="8" fill="hold" grpId="0" nodeType="afterEffect">
                                  <p:stCondLst>
                                    <p:cond delay="0"/>
                                  </p:stCondLst>
                                  <p:childTnLst>
                                    <p:set>
                                      <p:cBhvr>
                                        <p:cTn id="43" dur="1" fill="hold">
                                          <p:stCondLst>
                                            <p:cond delay="0"/>
                                          </p:stCondLst>
                                        </p:cTn>
                                        <p:tgtEl>
                                          <p:spTgt spid="7182"/>
                                        </p:tgtEl>
                                        <p:attrNameLst>
                                          <p:attrName>style.visibility</p:attrName>
                                        </p:attrNameLst>
                                      </p:cBhvr>
                                      <p:to>
                                        <p:strVal val="visible"/>
                                      </p:to>
                                    </p:set>
                                    <p:anim calcmode="lin" valueType="num">
                                      <p:cBhvr>
                                        <p:cTn id="44" dur="500" fill="hold"/>
                                        <p:tgtEl>
                                          <p:spTgt spid="7182"/>
                                        </p:tgtEl>
                                        <p:attrNameLst>
                                          <p:attrName>ppt_x</p:attrName>
                                        </p:attrNameLst>
                                      </p:cBhvr>
                                      <p:tavLst>
                                        <p:tav tm="0">
                                          <p:val>
                                            <p:strVal val="#ppt_x-#ppt_w/2"/>
                                          </p:val>
                                        </p:tav>
                                        <p:tav tm="100000">
                                          <p:val>
                                            <p:strVal val="#ppt_x"/>
                                          </p:val>
                                        </p:tav>
                                      </p:tavLst>
                                    </p:anim>
                                    <p:anim calcmode="lin" valueType="num">
                                      <p:cBhvr>
                                        <p:cTn id="45" dur="500" fill="hold"/>
                                        <p:tgtEl>
                                          <p:spTgt spid="7182"/>
                                        </p:tgtEl>
                                        <p:attrNameLst>
                                          <p:attrName>ppt_y</p:attrName>
                                        </p:attrNameLst>
                                      </p:cBhvr>
                                      <p:tavLst>
                                        <p:tav tm="0">
                                          <p:val>
                                            <p:strVal val="#ppt_y"/>
                                          </p:val>
                                        </p:tav>
                                        <p:tav tm="100000">
                                          <p:val>
                                            <p:strVal val="#ppt_y"/>
                                          </p:val>
                                        </p:tav>
                                      </p:tavLst>
                                    </p:anim>
                                    <p:anim calcmode="lin" valueType="num">
                                      <p:cBhvr>
                                        <p:cTn id="46" dur="500" fill="hold"/>
                                        <p:tgtEl>
                                          <p:spTgt spid="7182"/>
                                        </p:tgtEl>
                                        <p:attrNameLst>
                                          <p:attrName>ppt_w</p:attrName>
                                        </p:attrNameLst>
                                      </p:cBhvr>
                                      <p:tavLst>
                                        <p:tav tm="0">
                                          <p:val>
                                            <p:fltVal val="0"/>
                                          </p:val>
                                        </p:tav>
                                        <p:tav tm="100000">
                                          <p:val>
                                            <p:strVal val="#ppt_w"/>
                                          </p:val>
                                        </p:tav>
                                      </p:tavLst>
                                    </p:anim>
                                    <p:anim calcmode="lin" valueType="num">
                                      <p:cBhvr>
                                        <p:cTn id="47" dur="500" fill="hold"/>
                                        <p:tgtEl>
                                          <p:spTgt spid="7182"/>
                                        </p:tgtEl>
                                        <p:attrNameLst>
                                          <p:attrName>ppt_h</p:attrName>
                                        </p:attrNameLst>
                                      </p:cBhvr>
                                      <p:tavLst>
                                        <p:tav tm="0">
                                          <p:val>
                                            <p:strVal val="#ppt_h"/>
                                          </p:val>
                                        </p:tav>
                                        <p:tav tm="100000">
                                          <p:val>
                                            <p:strVal val="#ppt_h"/>
                                          </p:val>
                                        </p:tav>
                                      </p:tavLst>
                                    </p:anim>
                                  </p:childTnLst>
                                </p:cTn>
                              </p:par>
                            </p:childTnLst>
                          </p:cTn>
                        </p:par>
                        <p:par>
                          <p:cTn id="48" fill="hold" nodeType="afterGroup">
                            <p:stCondLst>
                              <p:cond delay="2500"/>
                            </p:stCondLst>
                            <p:childTnLst>
                              <p:par>
                                <p:cTn id="49" presetID="5" presetClass="entr" presetSubtype="5" fill="hold"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checkerboard(down)">
                                      <p:cBhvr>
                                        <p:cTn id="5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nimBg="1" autoUpdateAnimBg="0"/>
      <p:bldP spid="7172" grpId="0"/>
      <p:bldP spid="7175" grpId="0" animBg="1"/>
      <p:bldP spid="7182" grpId="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sp>
        <p:nvSpPr>
          <p:cNvPr id="123" name="Rectangle 6"/>
          <p:cNvSpPr>
            <a:spLocks noGrp="1" noChangeArrowheads="1"/>
          </p:cNvSpPr>
          <p:nvPr>
            <p:ph type="sldNum" sz="quarter" idx="12"/>
          </p:nvPr>
        </p:nvSpPr>
        <p:spPr>
          <a:ln/>
        </p:spPr>
        <p:txBody>
          <a:bodyPr/>
          <a:lstStyle/>
          <a:p>
            <a:fld id="{57B74516-D02D-46AF-A270-4FA532169277}" type="slidenum">
              <a:rPr lang="es-ES" altLang="es-AR"/>
              <a:pPr/>
              <a:t>38</a:t>
            </a:fld>
            <a:endParaRPr lang="es-ES" altLang="es-AR"/>
          </a:p>
        </p:txBody>
      </p:sp>
      <p:sp>
        <p:nvSpPr>
          <p:cNvPr id="8195" name="Rectangle 3"/>
          <p:cNvSpPr>
            <a:spLocks noGrp="1" noChangeArrowheads="1"/>
          </p:cNvSpPr>
          <p:nvPr>
            <p:ph type="ctrTitle" idx="4294967295"/>
          </p:nvPr>
        </p:nvSpPr>
        <p:spPr>
          <a:xfrm>
            <a:off x="457200" y="125413"/>
            <a:ext cx="8686800" cy="684212"/>
          </a:xfrm>
          <a:noFill/>
          <a:ln w="38100">
            <a:solidFill>
              <a:schemeClr val="tx1"/>
            </a:solidFill>
            <a:miter lim="800000"/>
            <a:headEnd/>
            <a:tailEnd/>
          </a:ln>
        </p:spPr>
        <p:txBody>
          <a:bodyPr>
            <a:normAutofit/>
          </a:bodyPr>
          <a:lstStyle/>
          <a:p>
            <a:pPr eaLnBrk="1" hangingPunct="1"/>
            <a:r>
              <a:rPr lang="es-ES" altLang="es-AR" sz="4000" dirty="0">
                <a:solidFill>
                  <a:srgbClr val="002060"/>
                </a:solidFill>
                <a:latin typeface="Berlin Sans FB Demi" panose="020E0802020502020306" pitchFamily="34" charset="0"/>
              </a:rPr>
              <a:t>Tipos de Buses</a:t>
            </a:r>
          </a:p>
        </p:txBody>
      </p:sp>
      <p:sp>
        <p:nvSpPr>
          <p:cNvPr id="22531" name="5 Marcador de número de diapositiva"/>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E83BA29C-F97A-42A2-BD12-1F6CDFC60621}" type="slidenum">
              <a:rPr lang="es-ES" altLang="es-AR" sz="1400">
                <a:latin typeface="Times New Roman" panose="02020603050405020304" pitchFamily="18" charset="0"/>
              </a:rPr>
              <a:pPr algn="r" eaLnBrk="1" hangingPunct="1"/>
              <a:t>38</a:t>
            </a:fld>
            <a:endParaRPr lang="es-ES" altLang="es-AR" sz="1400">
              <a:latin typeface="Times New Roman" panose="02020603050405020304" pitchFamily="18" charset="0"/>
            </a:endParaRPr>
          </a:p>
        </p:txBody>
      </p:sp>
      <p:sp>
        <p:nvSpPr>
          <p:cNvPr id="8196" name="Text Box 4"/>
          <p:cNvSpPr txBox="1">
            <a:spLocks noChangeArrowheads="1"/>
          </p:cNvSpPr>
          <p:nvPr/>
        </p:nvSpPr>
        <p:spPr bwMode="auto">
          <a:xfrm>
            <a:off x="179388" y="1557338"/>
            <a:ext cx="2640012"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spcBef>
                <a:spcPct val="50000"/>
              </a:spcBef>
            </a:pPr>
            <a:r>
              <a:rPr lang="es-AR" altLang="es-AR" sz="1700"/>
              <a:t>Permite la transferencia en ambos sentidos. Los datos deben ser codificados.</a:t>
            </a:r>
            <a:r>
              <a:rPr lang="es-AR" altLang="es-AR" sz="1700" b="1"/>
              <a:t>                  Bidireccional</a:t>
            </a:r>
            <a:endParaRPr lang="es-ES" altLang="es-AR" sz="1700" b="1"/>
          </a:p>
        </p:txBody>
      </p:sp>
      <p:sp>
        <p:nvSpPr>
          <p:cNvPr id="8197" name="Text Box 5"/>
          <p:cNvSpPr txBox="1">
            <a:spLocks noChangeArrowheads="1"/>
          </p:cNvSpPr>
          <p:nvPr/>
        </p:nvSpPr>
        <p:spPr bwMode="auto">
          <a:xfrm>
            <a:off x="3132138" y="1557338"/>
            <a:ext cx="2884487"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spcBef>
                <a:spcPct val="50000"/>
              </a:spcBef>
            </a:pPr>
            <a:r>
              <a:rPr lang="es-AR" altLang="es-AR" sz="1700"/>
              <a:t>Transmite las direcciones a  la MP y a los dispositivos de E/S (Sistema Mapeado y Sistema Aislado).  </a:t>
            </a:r>
            <a:r>
              <a:rPr lang="es-AR" altLang="es-AR" sz="1700" b="1"/>
              <a:t>Unidireccional</a:t>
            </a:r>
            <a:endParaRPr lang="es-ES" altLang="es-AR" sz="1700" b="1"/>
          </a:p>
        </p:txBody>
      </p:sp>
      <p:sp>
        <p:nvSpPr>
          <p:cNvPr id="8198" name="Text Box 6"/>
          <p:cNvSpPr txBox="1">
            <a:spLocks noChangeArrowheads="1"/>
          </p:cNvSpPr>
          <p:nvPr/>
        </p:nvSpPr>
        <p:spPr bwMode="auto">
          <a:xfrm>
            <a:off x="6248400" y="1557338"/>
            <a:ext cx="2716213"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spcBef>
                <a:spcPct val="50000"/>
              </a:spcBef>
            </a:pPr>
            <a:r>
              <a:rPr lang="es-AR" altLang="es-AR" sz="1700"/>
              <a:t>Se utiliza para enviar señales de control, por ejemplo, indicar lectura \ escritura. 	 </a:t>
            </a:r>
            <a:r>
              <a:rPr lang="es-AR" altLang="es-AR" sz="1700" b="1"/>
              <a:t>Unidireccional </a:t>
            </a:r>
            <a:endParaRPr lang="es-ES" altLang="es-AR" sz="1700" b="1"/>
          </a:p>
        </p:txBody>
      </p:sp>
      <p:sp>
        <p:nvSpPr>
          <p:cNvPr id="57358" name="Line 13"/>
          <p:cNvSpPr>
            <a:spLocks noChangeShapeType="1"/>
          </p:cNvSpPr>
          <p:nvPr/>
        </p:nvSpPr>
        <p:spPr bwMode="auto">
          <a:xfrm flipH="1">
            <a:off x="2987675" y="1052513"/>
            <a:ext cx="0" cy="20161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AR"/>
          </a:p>
        </p:txBody>
      </p:sp>
      <p:sp>
        <p:nvSpPr>
          <p:cNvPr id="57359" name="Line 14"/>
          <p:cNvSpPr>
            <a:spLocks noChangeShapeType="1"/>
          </p:cNvSpPr>
          <p:nvPr/>
        </p:nvSpPr>
        <p:spPr bwMode="auto">
          <a:xfrm flipH="1">
            <a:off x="6156325" y="1052513"/>
            <a:ext cx="0" cy="20161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s-AR"/>
          </a:p>
        </p:txBody>
      </p:sp>
      <p:sp>
        <p:nvSpPr>
          <p:cNvPr id="8207" name="Text Box 15"/>
          <p:cNvSpPr txBox="1">
            <a:spLocks noChangeArrowheads="1"/>
          </p:cNvSpPr>
          <p:nvPr/>
        </p:nvSpPr>
        <p:spPr bwMode="auto">
          <a:xfrm>
            <a:off x="395288" y="3213100"/>
            <a:ext cx="7772400" cy="396875"/>
          </a:xfrm>
          <a:prstGeom prst="rect">
            <a:avLst/>
          </a:prstGeom>
          <a:noFill/>
          <a:ln w="9525">
            <a:noFill/>
            <a:miter lim="800000"/>
            <a:headEnd/>
            <a:tailEnd/>
          </a:ln>
          <a:effectLst/>
        </p:spPr>
        <p:txBody>
          <a:bodyPr>
            <a:spAutoFit/>
          </a:bodyPr>
          <a:lstStyle/>
          <a:p>
            <a:pPr>
              <a:spcBef>
                <a:spcPct val="50000"/>
              </a:spcBef>
              <a:defRPr/>
            </a:pPr>
            <a:r>
              <a:rPr lang="es-AR" sz="2000" b="1">
                <a:effectLst>
                  <a:outerShdw blurRad="38100" dist="38100" dir="2700000" algn="tl">
                    <a:srgbClr val="FFFFFF"/>
                  </a:outerShdw>
                </a:effectLst>
              </a:rPr>
              <a:t>Diagrama de Bloques de un sistema ( 3 buses):</a:t>
            </a:r>
            <a:endParaRPr lang="es-ES" sz="2000" b="1">
              <a:effectLst>
                <a:outerShdw blurRad="38100" dist="38100" dir="2700000" algn="tl">
                  <a:srgbClr val="FFFFFF"/>
                </a:outerShdw>
              </a:effectLst>
            </a:endParaRPr>
          </a:p>
        </p:txBody>
      </p:sp>
      <p:grpSp>
        <p:nvGrpSpPr>
          <p:cNvPr id="2" name="Group 130"/>
          <p:cNvGrpSpPr>
            <a:grpSpLocks/>
          </p:cNvGrpSpPr>
          <p:nvPr/>
        </p:nvGrpSpPr>
        <p:grpSpPr bwMode="auto">
          <a:xfrm>
            <a:off x="250825" y="908050"/>
            <a:ext cx="2554288" cy="649288"/>
            <a:chOff x="158" y="572"/>
            <a:chExt cx="1609" cy="409"/>
          </a:xfrm>
        </p:grpSpPr>
        <p:pic>
          <p:nvPicPr>
            <p:cNvPr id="22650" name="Text Box 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 y="572"/>
              <a:ext cx="1609"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51" name="Text Box 19"/>
            <p:cNvSpPr txBox="1">
              <a:spLocks noChangeArrowheads="1"/>
            </p:cNvSpPr>
            <p:nvPr/>
          </p:nvSpPr>
          <p:spPr bwMode="auto">
            <a:xfrm>
              <a:off x="204" y="618"/>
              <a:ext cx="1497"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es-AR" altLang="es-AR">
                  <a:solidFill>
                    <a:srgbClr val="FFFFFF"/>
                  </a:solidFill>
                  <a:latin typeface="Arial" panose="020B0604020202020204" pitchFamily="34" charset="0"/>
                </a:rPr>
                <a:t>     </a:t>
              </a:r>
              <a:r>
                <a:rPr lang="es-AR" altLang="es-AR">
                  <a:latin typeface="Arial" panose="020B0604020202020204" pitchFamily="34" charset="0"/>
                </a:rPr>
                <a:t>BUS DE DATOS</a:t>
              </a:r>
              <a:endParaRPr lang="es-ES" altLang="es-AR">
                <a:latin typeface="Arial" panose="020B0604020202020204" pitchFamily="34" charset="0"/>
              </a:endParaRPr>
            </a:p>
          </p:txBody>
        </p:sp>
      </p:grpSp>
      <p:grpSp>
        <p:nvGrpSpPr>
          <p:cNvPr id="3" name="Group 138"/>
          <p:cNvGrpSpPr>
            <a:grpSpLocks/>
          </p:cNvGrpSpPr>
          <p:nvPr/>
        </p:nvGrpSpPr>
        <p:grpSpPr bwMode="auto">
          <a:xfrm>
            <a:off x="347662" y="3690938"/>
            <a:ext cx="8399464" cy="2738437"/>
            <a:chOff x="24" y="2544"/>
            <a:chExt cx="5291" cy="1725"/>
          </a:xfrm>
          <a:solidFill>
            <a:srgbClr val="336600"/>
          </a:solidFill>
        </p:grpSpPr>
        <p:grpSp>
          <p:nvGrpSpPr>
            <p:cNvPr id="22547" name="Group 125"/>
            <p:cNvGrpSpPr>
              <a:grpSpLocks/>
            </p:cNvGrpSpPr>
            <p:nvPr/>
          </p:nvGrpSpPr>
          <p:grpSpPr bwMode="auto">
            <a:xfrm>
              <a:off x="386" y="2544"/>
              <a:ext cx="4666" cy="382"/>
              <a:chOff x="386" y="2544"/>
              <a:chExt cx="4666" cy="382"/>
            </a:xfrm>
            <a:grpFill/>
          </p:grpSpPr>
          <p:grpSp>
            <p:nvGrpSpPr>
              <p:cNvPr id="22627" name="Group 22"/>
              <p:cNvGrpSpPr>
                <a:grpSpLocks/>
              </p:cNvGrpSpPr>
              <p:nvPr/>
            </p:nvGrpSpPr>
            <p:grpSpPr bwMode="auto">
              <a:xfrm>
                <a:off x="386" y="2544"/>
                <a:ext cx="4666" cy="197"/>
                <a:chOff x="241" y="144"/>
                <a:chExt cx="3756" cy="248"/>
              </a:xfrm>
              <a:grpFill/>
            </p:grpSpPr>
            <p:grpSp>
              <p:nvGrpSpPr>
                <p:cNvPr id="22643" name="Group 23"/>
                <p:cNvGrpSpPr>
                  <a:grpSpLocks/>
                </p:cNvGrpSpPr>
                <p:nvPr/>
              </p:nvGrpSpPr>
              <p:grpSpPr bwMode="auto">
                <a:xfrm>
                  <a:off x="241" y="144"/>
                  <a:ext cx="3215" cy="248"/>
                  <a:chOff x="241" y="144"/>
                  <a:chExt cx="3215" cy="248"/>
                </a:xfrm>
                <a:grpFill/>
              </p:grpSpPr>
              <p:sp>
                <p:nvSpPr>
                  <p:cNvPr id="22645" name="Line 24"/>
                  <p:cNvSpPr>
                    <a:spLocks noChangeShapeType="1"/>
                  </p:cNvSpPr>
                  <p:nvPr/>
                </p:nvSpPr>
                <p:spPr bwMode="auto">
                  <a:xfrm>
                    <a:off x="241" y="144"/>
                    <a:ext cx="3215"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46" name="Line 25"/>
                  <p:cNvSpPr>
                    <a:spLocks noChangeShapeType="1"/>
                  </p:cNvSpPr>
                  <p:nvPr/>
                </p:nvSpPr>
                <p:spPr bwMode="auto">
                  <a:xfrm>
                    <a:off x="241" y="384"/>
                    <a:ext cx="1631"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47" name="Line 26"/>
                  <p:cNvSpPr>
                    <a:spLocks noChangeShapeType="1"/>
                  </p:cNvSpPr>
                  <p:nvPr/>
                </p:nvSpPr>
                <p:spPr bwMode="auto">
                  <a:xfrm>
                    <a:off x="1969" y="384"/>
                    <a:ext cx="1007"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48" name="Line 27"/>
                  <p:cNvSpPr>
                    <a:spLocks noChangeShapeType="1"/>
                  </p:cNvSpPr>
                  <p:nvPr/>
                </p:nvSpPr>
                <p:spPr bwMode="auto">
                  <a:xfrm>
                    <a:off x="3073" y="384"/>
                    <a:ext cx="383"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49" name="Rectangle 28"/>
                  <p:cNvSpPr>
                    <a:spLocks noChangeArrowheads="1"/>
                  </p:cNvSpPr>
                  <p:nvPr/>
                </p:nvSpPr>
                <p:spPr bwMode="auto">
                  <a:xfrm>
                    <a:off x="1475" y="172"/>
                    <a:ext cx="818" cy="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r>
                      <a:rPr lang="es-ES_tradnl" altLang="es-AR" sz="1200" b="1" dirty="0">
                        <a:solidFill>
                          <a:schemeClr val="bg1"/>
                        </a:solidFill>
                        <a:latin typeface="Arial" panose="020B0604020202020204" pitchFamily="34" charset="0"/>
                      </a:rPr>
                      <a:t>Bus de Direcciones</a:t>
                    </a:r>
                  </a:p>
                </p:txBody>
              </p:sp>
            </p:grpSp>
            <p:sp>
              <p:nvSpPr>
                <p:cNvPr id="22644" name="Rectangle 29"/>
                <p:cNvSpPr>
                  <a:spLocks noChangeArrowheads="1"/>
                </p:cNvSpPr>
                <p:nvPr/>
              </p:nvSpPr>
              <p:spPr bwMode="auto">
                <a:xfrm>
                  <a:off x="3543" y="206"/>
                  <a:ext cx="454" cy="1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r>
                    <a:rPr lang="es-ES_tradnl" altLang="es-AR" sz="800" b="1">
                      <a:solidFill>
                        <a:schemeClr val="bg1"/>
                      </a:solidFill>
                      <a:latin typeface="Arial" panose="020B0604020202020204" pitchFamily="34" charset="0"/>
                    </a:rPr>
                    <a:t>Unidireccional</a:t>
                  </a:r>
                </a:p>
              </p:txBody>
            </p:sp>
          </p:grpSp>
          <p:sp>
            <p:nvSpPr>
              <p:cNvPr id="22628" name="AutoShape 32"/>
              <p:cNvSpPr>
                <a:spLocks noChangeArrowheads="1"/>
              </p:cNvSpPr>
              <p:nvPr/>
            </p:nvSpPr>
            <p:spPr bwMode="auto">
              <a:xfrm>
                <a:off x="688" y="2738"/>
                <a:ext cx="229" cy="185"/>
              </a:xfrm>
              <a:prstGeom prst="upArrow">
                <a:avLst>
                  <a:gd name="adj1" fmla="val 50000"/>
                  <a:gd name="adj2" fmla="val 49986"/>
                </a:avLst>
              </a:prstGeom>
              <a:grpFill/>
              <a:ln w="12700">
                <a:solidFill>
                  <a:schemeClr val="tx1"/>
                </a:solidFill>
                <a:miter lim="800000"/>
                <a:headEnd/>
                <a:tailEnd/>
              </a:ln>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b="1">
                  <a:solidFill>
                    <a:schemeClr val="bg1"/>
                  </a:solidFill>
                </a:endParaRPr>
              </a:p>
            </p:txBody>
          </p:sp>
          <p:grpSp>
            <p:nvGrpSpPr>
              <p:cNvPr id="22629" name="Group 33"/>
              <p:cNvGrpSpPr>
                <a:grpSpLocks/>
              </p:cNvGrpSpPr>
              <p:nvPr/>
            </p:nvGrpSpPr>
            <p:grpSpPr bwMode="auto">
              <a:xfrm>
                <a:off x="2354" y="2736"/>
                <a:ext cx="237" cy="190"/>
                <a:chOff x="1825" y="385"/>
                <a:chExt cx="191" cy="239"/>
              </a:xfrm>
              <a:grpFill/>
            </p:grpSpPr>
            <p:sp>
              <p:nvSpPr>
                <p:cNvPr id="22637" name="Line 34"/>
                <p:cNvSpPr>
                  <a:spLocks noChangeShapeType="1"/>
                </p:cNvSpPr>
                <p:nvPr/>
              </p:nvSpPr>
              <p:spPr bwMode="auto">
                <a:xfrm>
                  <a:off x="1872" y="385"/>
                  <a:ext cx="0" cy="95"/>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38" name="Line 35"/>
                <p:cNvSpPr>
                  <a:spLocks noChangeShapeType="1"/>
                </p:cNvSpPr>
                <p:nvPr/>
              </p:nvSpPr>
              <p:spPr bwMode="auto">
                <a:xfrm flipH="1">
                  <a:off x="1825" y="480"/>
                  <a:ext cx="47"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39" name="Line 36"/>
                <p:cNvSpPr>
                  <a:spLocks noChangeShapeType="1"/>
                </p:cNvSpPr>
                <p:nvPr/>
              </p:nvSpPr>
              <p:spPr bwMode="auto">
                <a:xfrm>
                  <a:off x="1968" y="385"/>
                  <a:ext cx="0" cy="95"/>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40" name="Line 37"/>
                <p:cNvSpPr>
                  <a:spLocks noChangeShapeType="1"/>
                </p:cNvSpPr>
                <p:nvPr/>
              </p:nvSpPr>
              <p:spPr bwMode="auto">
                <a:xfrm flipH="1">
                  <a:off x="1969" y="480"/>
                  <a:ext cx="47"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41" name="Line 38"/>
                <p:cNvSpPr>
                  <a:spLocks noChangeShapeType="1"/>
                </p:cNvSpPr>
                <p:nvPr/>
              </p:nvSpPr>
              <p:spPr bwMode="auto">
                <a:xfrm flipH="1" flipV="1">
                  <a:off x="1825" y="481"/>
                  <a:ext cx="95" cy="143"/>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42" name="Line 39"/>
                <p:cNvSpPr>
                  <a:spLocks noChangeShapeType="1"/>
                </p:cNvSpPr>
                <p:nvPr/>
              </p:nvSpPr>
              <p:spPr bwMode="auto">
                <a:xfrm flipV="1">
                  <a:off x="1921" y="481"/>
                  <a:ext cx="95" cy="143"/>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grpSp>
          <p:grpSp>
            <p:nvGrpSpPr>
              <p:cNvPr id="22630" name="Group 40"/>
              <p:cNvGrpSpPr>
                <a:grpSpLocks/>
              </p:cNvGrpSpPr>
              <p:nvPr/>
            </p:nvGrpSpPr>
            <p:grpSpPr bwMode="auto">
              <a:xfrm>
                <a:off x="3725" y="2736"/>
                <a:ext cx="237" cy="190"/>
                <a:chOff x="2929" y="385"/>
                <a:chExt cx="191" cy="239"/>
              </a:xfrm>
              <a:grpFill/>
            </p:grpSpPr>
            <p:sp>
              <p:nvSpPr>
                <p:cNvPr id="22631" name="Line 41"/>
                <p:cNvSpPr>
                  <a:spLocks noChangeShapeType="1"/>
                </p:cNvSpPr>
                <p:nvPr/>
              </p:nvSpPr>
              <p:spPr bwMode="auto">
                <a:xfrm>
                  <a:off x="2976" y="385"/>
                  <a:ext cx="0" cy="95"/>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32" name="Line 42"/>
                <p:cNvSpPr>
                  <a:spLocks noChangeShapeType="1"/>
                </p:cNvSpPr>
                <p:nvPr/>
              </p:nvSpPr>
              <p:spPr bwMode="auto">
                <a:xfrm flipH="1">
                  <a:off x="2929" y="480"/>
                  <a:ext cx="47"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33" name="Line 43"/>
                <p:cNvSpPr>
                  <a:spLocks noChangeShapeType="1"/>
                </p:cNvSpPr>
                <p:nvPr/>
              </p:nvSpPr>
              <p:spPr bwMode="auto">
                <a:xfrm>
                  <a:off x="3072" y="385"/>
                  <a:ext cx="0" cy="95"/>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34" name="Line 44"/>
                <p:cNvSpPr>
                  <a:spLocks noChangeShapeType="1"/>
                </p:cNvSpPr>
                <p:nvPr/>
              </p:nvSpPr>
              <p:spPr bwMode="auto">
                <a:xfrm flipH="1">
                  <a:off x="3073" y="480"/>
                  <a:ext cx="47"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35" name="Line 45"/>
                <p:cNvSpPr>
                  <a:spLocks noChangeShapeType="1"/>
                </p:cNvSpPr>
                <p:nvPr/>
              </p:nvSpPr>
              <p:spPr bwMode="auto">
                <a:xfrm flipH="1" flipV="1">
                  <a:off x="2929" y="481"/>
                  <a:ext cx="95" cy="143"/>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36" name="Line 46"/>
                <p:cNvSpPr>
                  <a:spLocks noChangeShapeType="1"/>
                </p:cNvSpPr>
                <p:nvPr/>
              </p:nvSpPr>
              <p:spPr bwMode="auto">
                <a:xfrm flipV="1">
                  <a:off x="3025" y="481"/>
                  <a:ext cx="95" cy="143"/>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grpSp>
        </p:grpSp>
        <p:grpSp>
          <p:nvGrpSpPr>
            <p:cNvPr id="22548" name="Group 127"/>
            <p:cNvGrpSpPr>
              <a:grpSpLocks/>
            </p:cNvGrpSpPr>
            <p:nvPr/>
          </p:nvGrpSpPr>
          <p:grpSpPr bwMode="auto">
            <a:xfrm>
              <a:off x="24" y="3576"/>
              <a:ext cx="4965" cy="693"/>
              <a:chOff x="24" y="3576"/>
              <a:chExt cx="4965" cy="693"/>
            </a:xfrm>
            <a:grpFill/>
          </p:grpSpPr>
          <p:sp>
            <p:nvSpPr>
              <p:cNvPr id="22588" name="Rectangle 73"/>
              <p:cNvSpPr>
                <a:spLocks noChangeArrowheads="1"/>
              </p:cNvSpPr>
              <p:nvPr/>
            </p:nvSpPr>
            <p:spPr bwMode="auto">
              <a:xfrm flipH="1">
                <a:off x="24" y="3612"/>
                <a:ext cx="707" cy="2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a:r>
                  <a:rPr lang="es-ES_tradnl" altLang="es-AR" sz="1000" b="1">
                    <a:solidFill>
                      <a:schemeClr val="bg1"/>
                    </a:solidFill>
                    <a:latin typeface="Arial" panose="020B0604020202020204" pitchFamily="34" charset="0"/>
                  </a:rPr>
                  <a:t>Instrucciones / </a:t>
                </a:r>
              </a:p>
              <a:p>
                <a:pPr algn="ctr">
                  <a:lnSpc>
                    <a:spcPct val="70000"/>
                  </a:lnSpc>
                </a:pPr>
                <a:r>
                  <a:rPr lang="es-ES_tradnl" altLang="es-AR" sz="1000" b="1">
                    <a:solidFill>
                      <a:schemeClr val="bg1"/>
                    </a:solidFill>
                    <a:latin typeface="Arial" panose="020B0604020202020204" pitchFamily="34" charset="0"/>
                  </a:rPr>
                  <a:t>Datos</a:t>
                </a:r>
              </a:p>
            </p:txBody>
          </p:sp>
          <p:grpSp>
            <p:nvGrpSpPr>
              <p:cNvPr id="22589" name="Group 116"/>
              <p:cNvGrpSpPr>
                <a:grpSpLocks/>
              </p:cNvGrpSpPr>
              <p:nvPr/>
            </p:nvGrpSpPr>
            <p:grpSpPr bwMode="auto">
              <a:xfrm>
                <a:off x="386" y="3576"/>
                <a:ext cx="4603" cy="693"/>
                <a:chOff x="386" y="3576"/>
                <a:chExt cx="4603" cy="693"/>
              </a:xfrm>
              <a:grpFill/>
            </p:grpSpPr>
            <p:grpSp>
              <p:nvGrpSpPr>
                <p:cNvPr id="22590" name="Group 47"/>
                <p:cNvGrpSpPr>
                  <a:grpSpLocks/>
                </p:cNvGrpSpPr>
                <p:nvPr/>
              </p:nvGrpSpPr>
              <p:grpSpPr bwMode="auto">
                <a:xfrm>
                  <a:off x="2354" y="3576"/>
                  <a:ext cx="237" cy="533"/>
                  <a:chOff x="1825" y="1441"/>
                  <a:chExt cx="191" cy="671"/>
                </a:xfrm>
                <a:grpFill/>
              </p:grpSpPr>
              <p:sp>
                <p:nvSpPr>
                  <p:cNvPr id="22617" name="Line 48"/>
                  <p:cNvSpPr>
                    <a:spLocks noChangeShapeType="1"/>
                  </p:cNvSpPr>
                  <p:nvPr/>
                </p:nvSpPr>
                <p:spPr bwMode="auto">
                  <a:xfrm>
                    <a:off x="1872" y="1585"/>
                    <a:ext cx="0" cy="383"/>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18" name="Line 49"/>
                  <p:cNvSpPr>
                    <a:spLocks noChangeShapeType="1"/>
                  </p:cNvSpPr>
                  <p:nvPr/>
                </p:nvSpPr>
                <p:spPr bwMode="auto">
                  <a:xfrm>
                    <a:off x="1825" y="1584"/>
                    <a:ext cx="47"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19" name="Line 50"/>
                  <p:cNvSpPr>
                    <a:spLocks noChangeShapeType="1"/>
                  </p:cNvSpPr>
                  <p:nvPr/>
                </p:nvSpPr>
                <p:spPr bwMode="auto">
                  <a:xfrm>
                    <a:off x="1968" y="1585"/>
                    <a:ext cx="0" cy="383"/>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20" name="Line 51"/>
                  <p:cNvSpPr>
                    <a:spLocks noChangeShapeType="1"/>
                  </p:cNvSpPr>
                  <p:nvPr/>
                </p:nvSpPr>
                <p:spPr bwMode="auto">
                  <a:xfrm>
                    <a:off x="1969" y="1584"/>
                    <a:ext cx="47"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21" name="Line 52"/>
                  <p:cNvSpPr>
                    <a:spLocks noChangeShapeType="1"/>
                  </p:cNvSpPr>
                  <p:nvPr/>
                </p:nvSpPr>
                <p:spPr bwMode="auto">
                  <a:xfrm flipV="1">
                    <a:off x="1825" y="1441"/>
                    <a:ext cx="95" cy="143"/>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22" name="Line 53"/>
                  <p:cNvSpPr>
                    <a:spLocks noChangeShapeType="1"/>
                  </p:cNvSpPr>
                  <p:nvPr/>
                </p:nvSpPr>
                <p:spPr bwMode="auto">
                  <a:xfrm flipH="1" flipV="1">
                    <a:off x="1921" y="1441"/>
                    <a:ext cx="95" cy="143"/>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23" name="Line 54"/>
                  <p:cNvSpPr>
                    <a:spLocks noChangeShapeType="1"/>
                  </p:cNvSpPr>
                  <p:nvPr/>
                </p:nvSpPr>
                <p:spPr bwMode="auto">
                  <a:xfrm flipH="1">
                    <a:off x="1825" y="1968"/>
                    <a:ext cx="47"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24" name="Line 55"/>
                  <p:cNvSpPr>
                    <a:spLocks noChangeShapeType="1"/>
                  </p:cNvSpPr>
                  <p:nvPr/>
                </p:nvSpPr>
                <p:spPr bwMode="auto">
                  <a:xfrm flipH="1">
                    <a:off x="1969" y="1968"/>
                    <a:ext cx="47"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25" name="Line 56"/>
                  <p:cNvSpPr>
                    <a:spLocks noChangeShapeType="1"/>
                  </p:cNvSpPr>
                  <p:nvPr/>
                </p:nvSpPr>
                <p:spPr bwMode="auto">
                  <a:xfrm flipH="1" flipV="1">
                    <a:off x="1825" y="1969"/>
                    <a:ext cx="95" cy="143"/>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26" name="Line 57"/>
                  <p:cNvSpPr>
                    <a:spLocks noChangeShapeType="1"/>
                  </p:cNvSpPr>
                  <p:nvPr/>
                </p:nvSpPr>
                <p:spPr bwMode="auto">
                  <a:xfrm flipV="1">
                    <a:off x="1921" y="1969"/>
                    <a:ext cx="95" cy="143"/>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grpSp>
            <p:grpSp>
              <p:nvGrpSpPr>
                <p:cNvPr id="22591" name="Group 58"/>
                <p:cNvGrpSpPr>
                  <a:grpSpLocks/>
                </p:cNvGrpSpPr>
                <p:nvPr/>
              </p:nvGrpSpPr>
              <p:grpSpPr bwMode="auto">
                <a:xfrm>
                  <a:off x="3785" y="3576"/>
                  <a:ext cx="237" cy="533"/>
                  <a:chOff x="2977" y="1441"/>
                  <a:chExt cx="191" cy="671"/>
                </a:xfrm>
                <a:grpFill/>
              </p:grpSpPr>
              <p:sp>
                <p:nvSpPr>
                  <p:cNvPr id="22607" name="Line 59"/>
                  <p:cNvSpPr>
                    <a:spLocks noChangeShapeType="1"/>
                  </p:cNvSpPr>
                  <p:nvPr/>
                </p:nvSpPr>
                <p:spPr bwMode="auto">
                  <a:xfrm>
                    <a:off x="3024" y="1585"/>
                    <a:ext cx="0" cy="383"/>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08" name="Line 60"/>
                  <p:cNvSpPr>
                    <a:spLocks noChangeShapeType="1"/>
                  </p:cNvSpPr>
                  <p:nvPr/>
                </p:nvSpPr>
                <p:spPr bwMode="auto">
                  <a:xfrm>
                    <a:off x="2977" y="1584"/>
                    <a:ext cx="47"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09" name="Line 61"/>
                  <p:cNvSpPr>
                    <a:spLocks noChangeShapeType="1"/>
                  </p:cNvSpPr>
                  <p:nvPr/>
                </p:nvSpPr>
                <p:spPr bwMode="auto">
                  <a:xfrm>
                    <a:off x="3120" y="1585"/>
                    <a:ext cx="0" cy="383"/>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10" name="Line 62"/>
                  <p:cNvSpPr>
                    <a:spLocks noChangeShapeType="1"/>
                  </p:cNvSpPr>
                  <p:nvPr/>
                </p:nvSpPr>
                <p:spPr bwMode="auto">
                  <a:xfrm>
                    <a:off x="3121" y="1584"/>
                    <a:ext cx="47"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11" name="Line 63"/>
                  <p:cNvSpPr>
                    <a:spLocks noChangeShapeType="1"/>
                  </p:cNvSpPr>
                  <p:nvPr/>
                </p:nvSpPr>
                <p:spPr bwMode="auto">
                  <a:xfrm flipV="1">
                    <a:off x="2977" y="1441"/>
                    <a:ext cx="95" cy="143"/>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12" name="Line 64"/>
                  <p:cNvSpPr>
                    <a:spLocks noChangeShapeType="1"/>
                  </p:cNvSpPr>
                  <p:nvPr/>
                </p:nvSpPr>
                <p:spPr bwMode="auto">
                  <a:xfrm flipH="1" flipV="1">
                    <a:off x="3073" y="1441"/>
                    <a:ext cx="95" cy="143"/>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13" name="Line 65"/>
                  <p:cNvSpPr>
                    <a:spLocks noChangeShapeType="1"/>
                  </p:cNvSpPr>
                  <p:nvPr/>
                </p:nvSpPr>
                <p:spPr bwMode="auto">
                  <a:xfrm flipH="1">
                    <a:off x="2977" y="1968"/>
                    <a:ext cx="47"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14" name="Line 66"/>
                  <p:cNvSpPr>
                    <a:spLocks noChangeShapeType="1"/>
                  </p:cNvSpPr>
                  <p:nvPr/>
                </p:nvSpPr>
                <p:spPr bwMode="auto">
                  <a:xfrm flipH="1">
                    <a:off x="3121" y="1968"/>
                    <a:ext cx="47"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15" name="Line 67"/>
                  <p:cNvSpPr>
                    <a:spLocks noChangeShapeType="1"/>
                  </p:cNvSpPr>
                  <p:nvPr/>
                </p:nvSpPr>
                <p:spPr bwMode="auto">
                  <a:xfrm flipH="1" flipV="1">
                    <a:off x="2977" y="1969"/>
                    <a:ext cx="95" cy="143"/>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16" name="Line 68"/>
                  <p:cNvSpPr>
                    <a:spLocks noChangeShapeType="1"/>
                  </p:cNvSpPr>
                  <p:nvPr/>
                </p:nvSpPr>
                <p:spPr bwMode="auto">
                  <a:xfrm flipV="1">
                    <a:off x="3073" y="1969"/>
                    <a:ext cx="95" cy="143"/>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grpSp>
            <p:sp>
              <p:nvSpPr>
                <p:cNvPr id="22592" name="Line 70"/>
                <p:cNvSpPr>
                  <a:spLocks noChangeShapeType="1"/>
                </p:cNvSpPr>
                <p:nvPr/>
              </p:nvSpPr>
              <p:spPr bwMode="auto">
                <a:xfrm>
                  <a:off x="386" y="4109"/>
                  <a:ext cx="3993"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593" name="Line 71"/>
                <p:cNvSpPr>
                  <a:spLocks noChangeShapeType="1"/>
                </p:cNvSpPr>
                <p:nvPr/>
              </p:nvSpPr>
              <p:spPr bwMode="auto">
                <a:xfrm>
                  <a:off x="386" y="4247"/>
                  <a:ext cx="3993"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594" name="Rectangle 72"/>
                <p:cNvSpPr>
                  <a:spLocks noChangeArrowheads="1"/>
                </p:cNvSpPr>
                <p:nvPr/>
              </p:nvSpPr>
              <p:spPr bwMode="auto">
                <a:xfrm>
                  <a:off x="1439" y="4094"/>
                  <a:ext cx="736" cy="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r>
                    <a:rPr lang="es-ES_tradnl" altLang="es-AR" sz="1200" b="1">
                      <a:solidFill>
                        <a:schemeClr val="bg1"/>
                      </a:solidFill>
                      <a:latin typeface="Arial" panose="020B0604020202020204" pitchFamily="34" charset="0"/>
                    </a:rPr>
                    <a:t>Bus de Datos</a:t>
                  </a:r>
                </a:p>
              </p:txBody>
            </p:sp>
            <p:sp>
              <p:nvSpPr>
                <p:cNvPr id="22595" name="Rectangle 84"/>
                <p:cNvSpPr>
                  <a:spLocks noChangeArrowheads="1"/>
                </p:cNvSpPr>
                <p:nvPr/>
              </p:nvSpPr>
              <p:spPr bwMode="auto">
                <a:xfrm>
                  <a:off x="4464" y="4115"/>
                  <a:ext cx="525"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a:r>
                    <a:rPr lang="es-ES_tradnl" altLang="es-AR" sz="800" b="1">
                      <a:solidFill>
                        <a:schemeClr val="bg1"/>
                      </a:solidFill>
                      <a:latin typeface="Arial" panose="020B0604020202020204" pitchFamily="34" charset="0"/>
                    </a:rPr>
                    <a:t>Bidireccional</a:t>
                  </a:r>
                </a:p>
              </p:txBody>
            </p:sp>
            <p:grpSp>
              <p:nvGrpSpPr>
                <p:cNvPr id="22596" name="Group 85"/>
                <p:cNvGrpSpPr>
                  <a:grpSpLocks/>
                </p:cNvGrpSpPr>
                <p:nvPr/>
              </p:nvGrpSpPr>
              <p:grpSpPr bwMode="auto">
                <a:xfrm>
                  <a:off x="651" y="3612"/>
                  <a:ext cx="238" cy="496"/>
                  <a:chOff x="454" y="1680"/>
                  <a:chExt cx="191" cy="431"/>
                </a:xfrm>
                <a:grpFill/>
              </p:grpSpPr>
              <p:sp>
                <p:nvSpPr>
                  <p:cNvPr id="22597" name="Line 86"/>
                  <p:cNvSpPr>
                    <a:spLocks noChangeShapeType="1"/>
                  </p:cNvSpPr>
                  <p:nvPr/>
                </p:nvSpPr>
                <p:spPr bwMode="auto">
                  <a:xfrm>
                    <a:off x="501" y="1774"/>
                    <a:ext cx="0" cy="245"/>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598" name="Line 87"/>
                  <p:cNvSpPr>
                    <a:spLocks noChangeShapeType="1"/>
                  </p:cNvSpPr>
                  <p:nvPr/>
                </p:nvSpPr>
                <p:spPr bwMode="auto">
                  <a:xfrm>
                    <a:off x="454" y="1773"/>
                    <a:ext cx="47"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599" name="Line 88"/>
                  <p:cNvSpPr>
                    <a:spLocks noChangeShapeType="1"/>
                  </p:cNvSpPr>
                  <p:nvPr/>
                </p:nvSpPr>
                <p:spPr bwMode="auto">
                  <a:xfrm>
                    <a:off x="597" y="1774"/>
                    <a:ext cx="0" cy="245"/>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00" name="Line 89"/>
                  <p:cNvSpPr>
                    <a:spLocks noChangeShapeType="1"/>
                  </p:cNvSpPr>
                  <p:nvPr/>
                </p:nvSpPr>
                <p:spPr bwMode="auto">
                  <a:xfrm>
                    <a:off x="598" y="1773"/>
                    <a:ext cx="47"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01" name="Line 90"/>
                  <p:cNvSpPr>
                    <a:spLocks noChangeShapeType="1"/>
                  </p:cNvSpPr>
                  <p:nvPr/>
                </p:nvSpPr>
                <p:spPr bwMode="auto">
                  <a:xfrm flipV="1">
                    <a:off x="454" y="1680"/>
                    <a:ext cx="95" cy="92"/>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02" name="Line 91"/>
                  <p:cNvSpPr>
                    <a:spLocks noChangeShapeType="1"/>
                  </p:cNvSpPr>
                  <p:nvPr/>
                </p:nvSpPr>
                <p:spPr bwMode="auto">
                  <a:xfrm flipH="1" flipV="1">
                    <a:off x="550" y="1680"/>
                    <a:ext cx="95" cy="92"/>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03" name="Line 92"/>
                  <p:cNvSpPr>
                    <a:spLocks noChangeShapeType="1"/>
                  </p:cNvSpPr>
                  <p:nvPr/>
                </p:nvSpPr>
                <p:spPr bwMode="auto">
                  <a:xfrm flipH="1">
                    <a:off x="454" y="2019"/>
                    <a:ext cx="47"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04" name="Line 93"/>
                  <p:cNvSpPr>
                    <a:spLocks noChangeShapeType="1"/>
                  </p:cNvSpPr>
                  <p:nvPr/>
                </p:nvSpPr>
                <p:spPr bwMode="auto">
                  <a:xfrm flipH="1">
                    <a:off x="598" y="2019"/>
                    <a:ext cx="47"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05" name="Line 94"/>
                  <p:cNvSpPr>
                    <a:spLocks noChangeShapeType="1"/>
                  </p:cNvSpPr>
                  <p:nvPr/>
                </p:nvSpPr>
                <p:spPr bwMode="auto">
                  <a:xfrm flipH="1" flipV="1">
                    <a:off x="454" y="2019"/>
                    <a:ext cx="95" cy="92"/>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606" name="Line 95"/>
                  <p:cNvSpPr>
                    <a:spLocks noChangeShapeType="1"/>
                  </p:cNvSpPr>
                  <p:nvPr/>
                </p:nvSpPr>
                <p:spPr bwMode="auto">
                  <a:xfrm flipV="1">
                    <a:off x="550" y="2019"/>
                    <a:ext cx="95" cy="92"/>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grpSp>
          </p:grpSp>
        </p:grpSp>
        <p:grpSp>
          <p:nvGrpSpPr>
            <p:cNvPr id="22549" name="Group 134"/>
            <p:cNvGrpSpPr>
              <a:grpSpLocks/>
            </p:cNvGrpSpPr>
            <p:nvPr/>
          </p:nvGrpSpPr>
          <p:grpSpPr bwMode="auto">
            <a:xfrm>
              <a:off x="336" y="2908"/>
              <a:ext cx="4979" cy="734"/>
              <a:chOff x="336" y="2908"/>
              <a:chExt cx="4979" cy="734"/>
            </a:xfrm>
            <a:grpFill/>
          </p:grpSpPr>
          <p:sp>
            <p:nvSpPr>
              <p:cNvPr id="22572" name="Rectangle 30"/>
              <p:cNvSpPr>
                <a:spLocks noChangeArrowheads="1"/>
              </p:cNvSpPr>
              <p:nvPr/>
            </p:nvSpPr>
            <p:spPr bwMode="auto">
              <a:xfrm>
                <a:off x="336" y="2933"/>
                <a:ext cx="1053" cy="679"/>
              </a:xfrm>
              <a:prstGeom prst="rect">
                <a:avLst/>
              </a:prstGeom>
              <a:grpFill/>
              <a:ln w="25400">
                <a:solidFill>
                  <a:schemeClr val="tx2"/>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b="1">
                  <a:solidFill>
                    <a:schemeClr val="bg1"/>
                  </a:solidFill>
                </a:endParaRPr>
              </a:p>
            </p:txBody>
          </p:sp>
          <p:sp>
            <p:nvSpPr>
              <p:cNvPr id="22573" name="Rectangle 31"/>
              <p:cNvSpPr>
                <a:spLocks noChangeArrowheads="1"/>
              </p:cNvSpPr>
              <p:nvPr/>
            </p:nvSpPr>
            <p:spPr bwMode="auto">
              <a:xfrm>
                <a:off x="1946" y="2933"/>
                <a:ext cx="993" cy="635"/>
              </a:xfrm>
              <a:prstGeom prst="rect">
                <a:avLst/>
              </a:prstGeom>
              <a:grpFill/>
              <a:ln w="25400">
                <a:solidFill>
                  <a:schemeClr val="tx2"/>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b="1">
                  <a:solidFill>
                    <a:schemeClr val="bg1"/>
                  </a:solidFill>
                </a:endParaRPr>
              </a:p>
            </p:txBody>
          </p:sp>
          <p:sp>
            <p:nvSpPr>
              <p:cNvPr id="22574" name="AutoShape 74"/>
              <p:cNvSpPr>
                <a:spLocks noChangeArrowheads="1"/>
              </p:cNvSpPr>
              <p:nvPr/>
            </p:nvSpPr>
            <p:spPr bwMode="auto">
              <a:xfrm>
                <a:off x="4256" y="2968"/>
                <a:ext cx="714" cy="108"/>
              </a:xfrm>
              <a:prstGeom prst="rightArrow">
                <a:avLst>
                  <a:gd name="adj1" fmla="val 50000"/>
                  <a:gd name="adj2" fmla="val 330647"/>
                </a:avLst>
              </a:prstGeom>
              <a:grpFill/>
              <a:ln w="12700">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b="1">
                  <a:solidFill>
                    <a:schemeClr val="bg1"/>
                  </a:solidFill>
                </a:endParaRPr>
              </a:p>
            </p:txBody>
          </p:sp>
          <p:sp>
            <p:nvSpPr>
              <p:cNvPr id="22575" name="AutoShape 75"/>
              <p:cNvSpPr>
                <a:spLocks noChangeArrowheads="1"/>
              </p:cNvSpPr>
              <p:nvPr/>
            </p:nvSpPr>
            <p:spPr bwMode="auto">
              <a:xfrm>
                <a:off x="4271" y="3311"/>
                <a:ext cx="699" cy="108"/>
              </a:xfrm>
              <a:prstGeom prst="rightArrow">
                <a:avLst>
                  <a:gd name="adj1" fmla="val 50000"/>
                  <a:gd name="adj2" fmla="val 323701"/>
                </a:avLst>
              </a:prstGeom>
              <a:grpFill/>
              <a:ln w="12700">
                <a:solidFill>
                  <a:schemeClr val="tx1"/>
                </a:solidFill>
                <a:prstDash val="sysDot"/>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b="1">
                  <a:solidFill>
                    <a:schemeClr val="bg1"/>
                  </a:solidFill>
                </a:endParaRPr>
              </a:p>
            </p:txBody>
          </p:sp>
          <p:sp>
            <p:nvSpPr>
              <p:cNvPr id="22576" name="AutoShape 76"/>
              <p:cNvSpPr>
                <a:spLocks noChangeArrowheads="1"/>
              </p:cNvSpPr>
              <p:nvPr/>
            </p:nvSpPr>
            <p:spPr bwMode="auto">
              <a:xfrm>
                <a:off x="4265" y="3119"/>
                <a:ext cx="705" cy="109"/>
              </a:xfrm>
              <a:prstGeom prst="leftArrow">
                <a:avLst>
                  <a:gd name="adj1" fmla="val 50000"/>
                  <a:gd name="adj2" fmla="val 323305"/>
                </a:avLst>
              </a:prstGeom>
              <a:grpFill/>
              <a:ln w="12700">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b="1">
                  <a:solidFill>
                    <a:schemeClr val="bg1"/>
                  </a:solidFill>
                </a:endParaRPr>
              </a:p>
            </p:txBody>
          </p:sp>
          <p:sp>
            <p:nvSpPr>
              <p:cNvPr id="22577" name="AutoShape 77"/>
              <p:cNvSpPr>
                <a:spLocks noChangeArrowheads="1"/>
              </p:cNvSpPr>
              <p:nvPr/>
            </p:nvSpPr>
            <p:spPr bwMode="auto">
              <a:xfrm>
                <a:off x="4265" y="3463"/>
                <a:ext cx="705" cy="108"/>
              </a:xfrm>
              <a:prstGeom prst="leftArrow">
                <a:avLst>
                  <a:gd name="adj1" fmla="val 50000"/>
                  <a:gd name="adj2" fmla="val 326298"/>
                </a:avLst>
              </a:prstGeom>
              <a:grpFill/>
              <a:ln w="12700">
                <a:solidFill>
                  <a:schemeClr val="tx1"/>
                </a:solidFill>
                <a:prstDash val="sysDot"/>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b="1">
                  <a:solidFill>
                    <a:schemeClr val="bg1"/>
                  </a:solidFill>
                </a:endParaRPr>
              </a:p>
            </p:txBody>
          </p:sp>
          <p:grpSp>
            <p:nvGrpSpPr>
              <p:cNvPr id="22578" name="Group 78"/>
              <p:cNvGrpSpPr>
                <a:grpSpLocks/>
              </p:cNvGrpSpPr>
              <p:nvPr/>
            </p:nvGrpSpPr>
            <p:grpSpPr bwMode="auto">
              <a:xfrm>
                <a:off x="5035" y="2966"/>
                <a:ext cx="181" cy="609"/>
                <a:chOff x="3984" y="674"/>
                <a:chExt cx="146" cy="766"/>
              </a:xfrm>
              <a:grpFill/>
            </p:grpSpPr>
            <p:sp>
              <p:nvSpPr>
                <p:cNvPr id="22584" name="Arc 79"/>
                <p:cNvSpPr>
                  <a:spLocks/>
                </p:cNvSpPr>
                <p:nvPr/>
              </p:nvSpPr>
              <p:spPr bwMode="auto">
                <a:xfrm>
                  <a:off x="3985" y="674"/>
                  <a:ext cx="49" cy="336"/>
                </a:xfrm>
                <a:custGeom>
                  <a:avLst/>
                  <a:gdLst>
                    <a:gd name="T0" fmla="*/ 0 w 22050"/>
                    <a:gd name="T1" fmla="*/ 0 h 21600"/>
                    <a:gd name="T2" fmla="*/ 0 w 22050"/>
                    <a:gd name="T3" fmla="*/ 0 h 21600"/>
                    <a:gd name="T4" fmla="*/ 0 w 22050"/>
                    <a:gd name="T5" fmla="*/ 0 h 21600"/>
                    <a:gd name="T6" fmla="*/ 0 60000 65536"/>
                    <a:gd name="T7" fmla="*/ 0 60000 65536"/>
                    <a:gd name="T8" fmla="*/ 0 60000 65536"/>
                    <a:gd name="T9" fmla="*/ 0 w 22050"/>
                    <a:gd name="T10" fmla="*/ 0 h 21600"/>
                    <a:gd name="T11" fmla="*/ 22050 w 22050"/>
                    <a:gd name="T12" fmla="*/ 21600 h 21600"/>
                  </a:gdLst>
                  <a:ahLst/>
                  <a:cxnLst>
                    <a:cxn ang="T6">
                      <a:pos x="T0" y="T1"/>
                    </a:cxn>
                    <a:cxn ang="T7">
                      <a:pos x="T2" y="T3"/>
                    </a:cxn>
                    <a:cxn ang="T8">
                      <a:pos x="T4" y="T5"/>
                    </a:cxn>
                  </a:cxnLst>
                  <a:rect l="T9" t="T10" r="T11" b="T12"/>
                  <a:pathLst>
                    <a:path w="22050" h="21600" fill="none" extrusionOk="0">
                      <a:moveTo>
                        <a:pt x="-1" y="4"/>
                      </a:moveTo>
                      <a:cubicBezTo>
                        <a:pt x="149" y="1"/>
                        <a:pt x="299" y="-1"/>
                        <a:pt x="450" y="0"/>
                      </a:cubicBezTo>
                      <a:cubicBezTo>
                        <a:pt x="12379" y="0"/>
                        <a:pt x="22050" y="9670"/>
                        <a:pt x="22050" y="21600"/>
                      </a:cubicBezTo>
                    </a:path>
                    <a:path w="22050" h="21600" stroke="0" extrusionOk="0">
                      <a:moveTo>
                        <a:pt x="-1" y="4"/>
                      </a:moveTo>
                      <a:cubicBezTo>
                        <a:pt x="149" y="1"/>
                        <a:pt x="299" y="-1"/>
                        <a:pt x="450" y="0"/>
                      </a:cubicBezTo>
                      <a:cubicBezTo>
                        <a:pt x="12379" y="0"/>
                        <a:pt x="22050" y="9670"/>
                        <a:pt x="22050" y="21600"/>
                      </a:cubicBezTo>
                      <a:lnTo>
                        <a:pt x="450" y="21600"/>
                      </a:lnTo>
                      <a:close/>
                    </a:path>
                  </a:pathLst>
                </a:custGeom>
                <a:grpFill/>
                <a:ln w="12700" cap="rnd">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585" name="Arc 80"/>
                <p:cNvSpPr>
                  <a:spLocks/>
                </p:cNvSpPr>
                <p:nvPr/>
              </p:nvSpPr>
              <p:spPr bwMode="auto">
                <a:xfrm>
                  <a:off x="3984" y="1104"/>
                  <a:ext cx="48"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grpFill/>
                <a:ln w="12700" cap="rnd">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586" name="Arc 81"/>
                <p:cNvSpPr>
                  <a:spLocks/>
                </p:cNvSpPr>
                <p:nvPr/>
              </p:nvSpPr>
              <p:spPr bwMode="auto">
                <a:xfrm>
                  <a:off x="4034" y="1008"/>
                  <a:ext cx="96"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grpFill/>
                <a:ln w="12700" cap="rnd">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587" name="Arc 82"/>
                <p:cNvSpPr>
                  <a:spLocks/>
                </p:cNvSpPr>
                <p:nvPr/>
              </p:nvSpPr>
              <p:spPr bwMode="auto">
                <a:xfrm>
                  <a:off x="4034" y="1058"/>
                  <a:ext cx="96" cy="48"/>
                </a:xfrm>
                <a:custGeom>
                  <a:avLst/>
                  <a:gdLst>
                    <a:gd name="T0" fmla="*/ 0 w 21595"/>
                    <a:gd name="T1" fmla="*/ 0 h 21599"/>
                    <a:gd name="T2" fmla="*/ 0 w 21595"/>
                    <a:gd name="T3" fmla="*/ 0 h 21599"/>
                    <a:gd name="T4" fmla="*/ 0 w 21595"/>
                    <a:gd name="T5" fmla="*/ 0 h 21599"/>
                    <a:gd name="T6" fmla="*/ 0 60000 65536"/>
                    <a:gd name="T7" fmla="*/ 0 60000 65536"/>
                    <a:gd name="T8" fmla="*/ 0 60000 65536"/>
                    <a:gd name="T9" fmla="*/ 0 w 21595"/>
                    <a:gd name="T10" fmla="*/ 0 h 21599"/>
                    <a:gd name="T11" fmla="*/ 21595 w 21595"/>
                    <a:gd name="T12" fmla="*/ 21599 h 21599"/>
                  </a:gdLst>
                  <a:ahLst/>
                  <a:cxnLst>
                    <a:cxn ang="T6">
                      <a:pos x="T0" y="T1"/>
                    </a:cxn>
                    <a:cxn ang="T7">
                      <a:pos x="T2" y="T3"/>
                    </a:cxn>
                    <a:cxn ang="T8">
                      <a:pos x="T4" y="T5"/>
                    </a:cxn>
                  </a:cxnLst>
                  <a:rect l="T9" t="T10" r="T11" b="T12"/>
                  <a:pathLst>
                    <a:path w="21595" h="21599" fill="none" extrusionOk="0">
                      <a:moveTo>
                        <a:pt x="-1" y="21148"/>
                      </a:moveTo>
                      <a:cubicBezTo>
                        <a:pt x="242" y="9484"/>
                        <a:pt x="9704" y="121"/>
                        <a:pt x="21370" y="0"/>
                      </a:cubicBezTo>
                    </a:path>
                    <a:path w="21595" h="21599" stroke="0" extrusionOk="0">
                      <a:moveTo>
                        <a:pt x="-1" y="21148"/>
                      </a:moveTo>
                      <a:cubicBezTo>
                        <a:pt x="242" y="9484"/>
                        <a:pt x="9704" y="121"/>
                        <a:pt x="21370" y="0"/>
                      </a:cubicBezTo>
                      <a:lnTo>
                        <a:pt x="21595" y="21599"/>
                      </a:lnTo>
                      <a:close/>
                    </a:path>
                  </a:pathLst>
                </a:custGeom>
                <a:grpFill/>
                <a:ln w="12700" cap="rnd">
                  <a:solidFill>
                    <a:schemeClr val="tx1"/>
                  </a:solidFill>
                  <a:round/>
                  <a:headEnd type="none" w="sm" len="sm"/>
                  <a:tailEnd type="none" w="sm" len="sm"/>
                </a:ln>
                <a:extLst/>
              </p:spPr>
              <p:txBody>
                <a:bodyPr wrap="none" anchor="ctr"/>
                <a:lstStyle/>
                <a:p>
                  <a:endParaRPr lang="es-AR" b="1">
                    <a:solidFill>
                      <a:schemeClr val="bg1"/>
                    </a:solidFill>
                  </a:endParaRPr>
                </a:p>
              </p:txBody>
            </p:sp>
          </p:grpSp>
          <p:sp>
            <p:nvSpPr>
              <p:cNvPr id="22579" name="Rectangle 83"/>
              <p:cNvSpPr>
                <a:spLocks noChangeArrowheads="1"/>
              </p:cNvSpPr>
              <p:nvPr/>
            </p:nvSpPr>
            <p:spPr bwMode="auto">
              <a:xfrm rot="16200000">
                <a:off x="4880" y="3207"/>
                <a:ext cx="734"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a:r>
                  <a:rPr lang="es-ES_tradnl" altLang="es-AR" sz="800" b="1">
                    <a:solidFill>
                      <a:schemeClr val="bg1"/>
                    </a:solidFill>
                    <a:latin typeface="Arial" panose="020B0604020202020204" pitchFamily="34" charset="0"/>
                  </a:rPr>
                  <a:t>Elementos externos</a:t>
                </a:r>
              </a:p>
            </p:txBody>
          </p:sp>
          <p:sp>
            <p:nvSpPr>
              <p:cNvPr id="22580" name="Rectangle 109"/>
              <p:cNvSpPr>
                <a:spLocks noChangeArrowheads="1"/>
              </p:cNvSpPr>
              <p:nvPr/>
            </p:nvSpPr>
            <p:spPr bwMode="auto">
              <a:xfrm>
                <a:off x="436" y="3067"/>
                <a:ext cx="811" cy="408"/>
              </a:xfrm>
              <a:prstGeom prst="rect">
                <a:avLst/>
              </a:prstGeom>
              <a:grpFill/>
              <a:ln w="12700">
                <a:solidFill>
                  <a:schemeClr val="bg1"/>
                </a:solidFill>
                <a:miter lim="800000"/>
                <a:headEnd/>
                <a:tailEnd/>
              </a:ln>
              <a:extLst/>
            </p:spPr>
            <p:txBody>
              <a:bodyPr wrap="none" lIns="92075" tIns="46038" rIns="92075" bIns="46038">
                <a:spAutoFit/>
              </a:bodyP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a:r>
                  <a:rPr lang="es-ES_tradnl" altLang="es-AR" sz="1200" b="1">
                    <a:solidFill>
                      <a:schemeClr val="bg1"/>
                    </a:solidFill>
                    <a:latin typeface="Arial" panose="020B0604020202020204" pitchFamily="34" charset="0"/>
                  </a:rPr>
                  <a:t>Unidad</a:t>
                </a:r>
              </a:p>
              <a:p>
                <a:pPr algn="ctr"/>
                <a:r>
                  <a:rPr lang="es-ES_tradnl" altLang="es-AR" sz="1200" b="1">
                    <a:solidFill>
                      <a:schemeClr val="bg1"/>
                    </a:solidFill>
                    <a:latin typeface="Arial" panose="020B0604020202020204" pitchFamily="34" charset="0"/>
                  </a:rPr>
                  <a:t>Central de</a:t>
                </a:r>
              </a:p>
              <a:p>
                <a:pPr algn="ctr"/>
                <a:r>
                  <a:rPr lang="es-ES_tradnl" altLang="es-AR" sz="1200" b="1">
                    <a:solidFill>
                      <a:schemeClr val="bg1"/>
                    </a:solidFill>
                    <a:latin typeface="Arial" panose="020B0604020202020204" pitchFamily="34" charset="0"/>
                  </a:rPr>
                  <a:t>Procesamiento</a:t>
                </a:r>
              </a:p>
            </p:txBody>
          </p:sp>
          <p:sp>
            <p:nvSpPr>
              <p:cNvPr id="22581" name="Rectangle 110"/>
              <p:cNvSpPr>
                <a:spLocks noChangeArrowheads="1"/>
              </p:cNvSpPr>
              <p:nvPr/>
            </p:nvSpPr>
            <p:spPr bwMode="auto">
              <a:xfrm>
                <a:off x="3495" y="2933"/>
                <a:ext cx="755" cy="635"/>
              </a:xfrm>
              <a:prstGeom prst="rect">
                <a:avLst/>
              </a:prstGeom>
              <a:grpFill/>
              <a:ln w="25400">
                <a:solidFill>
                  <a:schemeClr val="tx2"/>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b="1">
                  <a:solidFill>
                    <a:schemeClr val="bg1"/>
                  </a:solidFill>
                </a:endParaRPr>
              </a:p>
            </p:txBody>
          </p:sp>
          <p:sp>
            <p:nvSpPr>
              <p:cNvPr id="22582" name="Rectangle 111"/>
              <p:cNvSpPr>
                <a:spLocks noChangeArrowheads="1"/>
              </p:cNvSpPr>
              <p:nvPr/>
            </p:nvSpPr>
            <p:spPr bwMode="auto">
              <a:xfrm>
                <a:off x="2183" y="3067"/>
                <a:ext cx="527" cy="2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a:r>
                  <a:rPr lang="es-ES_tradnl" altLang="es-AR" sz="1200" b="1">
                    <a:solidFill>
                      <a:schemeClr val="bg1"/>
                    </a:solidFill>
                    <a:latin typeface="Arial" panose="020B0604020202020204" pitchFamily="34" charset="0"/>
                  </a:rPr>
                  <a:t>Memoria</a:t>
                </a:r>
              </a:p>
              <a:p>
                <a:pPr algn="ctr"/>
                <a:r>
                  <a:rPr lang="es-ES_tradnl" altLang="es-AR" sz="1200" b="1">
                    <a:solidFill>
                      <a:schemeClr val="bg1"/>
                    </a:solidFill>
                    <a:latin typeface="Arial" panose="020B0604020202020204" pitchFamily="34" charset="0"/>
                  </a:rPr>
                  <a:t>Principal</a:t>
                </a:r>
              </a:p>
            </p:txBody>
          </p:sp>
          <p:sp>
            <p:nvSpPr>
              <p:cNvPr id="22583" name="Rectangle 112"/>
              <p:cNvSpPr>
                <a:spLocks noChangeArrowheads="1"/>
              </p:cNvSpPr>
              <p:nvPr/>
            </p:nvSpPr>
            <p:spPr bwMode="auto">
              <a:xfrm>
                <a:off x="3582" y="3022"/>
                <a:ext cx="587" cy="4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Tahoma" panose="020B0604030504040204" pitchFamily="34" charset="0"/>
                  </a:defRPr>
                </a:lvl1pPr>
                <a:lvl2pPr marL="742950" indent="-285750" defTabSz="762000" eaLnBrk="0" hangingPunct="0">
                  <a:defRPr>
                    <a:solidFill>
                      <a:schemeClr val="tx1"/>
                    </a:solidFill>
                    <a:latin typeface="Tahoma" panose="020B0604030504040204" pitchFamily="34" charset="0"/>
                  </a:defRPr>
                </a:lvl2pPr>
                <a:lvl3pPr marL="1143000" indent="-228600" defTabSz="762000" eaLnBrk="0" hangingPunct="0">
                  <a:defRPr>
                    <a:solidFill>
                      <a:schemeClr val="tx1"/>
                    </a:solidFill>
                    <a:latin typeface="Tahoma" panose="020B0604030504040204" pitchFamily="34" charset="0"/>
                  </a:defRPr>
                </a:lvl3pPr>
                <a:lvl4pPr marL="1600200" indent="-228600" defTabSz="762000" eaLnBrk="0" hangingPunct="0">
                  <a:defRPr>
                    <a:solidFill>
                      <a:schemeClr val="tx1"/>
                    </a:solidFill>
                    <a:latin typeface="Tahoma" panose="020B0604030504040204" pitchFamily="34" charset="0"/>
                  </a:defRPr>
                </a:lvl4pPr>
                <a:lvl5pPr marL="2057400" indent="-228600" defTabSz="762000" eaLnBrk="0" hangingPunct="0">
                  <a:defRPr>
                    <a:solidFill>
                      <a:schemeClr val="tx1"/>
                    </a:solidFill>
                    <a:latin typeface="Tahoma" panose="020B0604030504040204" pitchFamily="34" charset="0"/>
                  </a:defRPr>
                </a:lvl5pPr>
                <a:lvl6pPr marL="2514600" indent="-228600" defTabSz="762000" eaLnBrk="0" fontAlgn="base" hangingPunct="0">
                  <a:spcBef>
                    <a:spcPct val="0"/>
                  </a:spcBef>
                  <a:spcAft>
                    <a:spcPct val="0"/>
                  </a:spcAft>
                  <a:defRPr>
                    <a:solidFill>
                      <a:schemeClr val="tx1"/>
                    </a:solidFill>
                    <a:latin typeface="Tahoma" panose="020B0604030504040204" pitchFamily="34" charset="0"/>
                  </a:defRPr>
                </a:lvl6pPr>
                <a:lvl7pPr marL="2971800" indent="-228600" defTabSz="762000" eaLnBrk="0" fontAlgn="base" hangingPunct="0">
                  <a:spcBef>
                    <a:spcPct val="0"/>
                  </a:spcBef>
                  <a:spcAft>
                    <a:spcPct val="0"/>
                  </a:spcAft>
                  <a:defRPr>
                    <a:solidFill>
                      <a:schemeClr val="tx1"/>
                    </a:solidFill>
                    <a:latin typeface="Tahoma" panose="020B0604030504040204" pitchFamily="34" charset="0"/>
                  </a:defRPr>
                </a:lvl7pPr>
                <a:lvl8pPr marL="3429000" indent="-228600" defTabSz="762000" eaLnBrk="0" fontAlgn="base" hangingPunct="0">
                  <a:spcBef>
                    <a:spcPct val="0"/>
                  </a:spcBef>
                  <a:spcAft>
                    <a:spcPct val="0"/>
                  </a:spcAft>
                  <a:defRPr>
                    <a:solidFill>
                      <a:schemeClr val="tx1"/>
                    </a:solidFill>
                    <a:latin typeface="Tahoma" panose="020B0604030504040204" pitchFamily="34" charset="0"/>
                  </a:defRPr>
                </a:lvl8pPr>
                <a:lvl9pPr marL="3886200" indent="-228600" defTabSz="762000" eaLnBrk="0" fontAlgn="base" hangingPunct="0">
                  <a:spcBef>
                    <a:spcPct val="0"/>
                  </a:spcBef>
                  <a:spcAft>
                    <a:spcPct val="0"/>
                  </a:spcAft>
                  <a:defRPr>
                    <a:solidFill>
                      <a:schemeClr val="tx1"/>
                    </a:solidFill>
                    <a:latin typeface="Tahoma" panose="020B0604030504040204" pitchFamily="34" charset="0"/>
                  </a:defRPr>
                </a:lvl9pPr>
              </a:lstStyle>
              <a:p>
                <a:pPr algn="ctr"/>
                <a:r>
                  <a:rPr lang="es-ES_tradnl" altLang="es-AR" sz="1200" b="1">
                    <a:solidFill>
                      <a:schemeClr val="bg1"/>
                    </a:solidFill>
                    <a:latin typeface="Arial" panose="020B0604020202020204" pitchFamily="34" charset="0"/>
                  </a:rPr>
                  <a:t>Unidad de</a:t>
                </a:r>
              </a:p>
              <a:p>
                <a:pPr algn="ctr"/>
                <a:r>
                  <a:rPr lang="es-ES_tradnl" altLang="es-AR" sz="1200" b="1">
                    <a:solidFill>
                      <a:schemeClr val="bg1"/>
                    </a:solidFill>
                    <a:latin typeface="Arial" panose="020B0604020202020204" pitchFamily="34" charset="0"/>
                  </a:rPr>
                  <a:t>Entradas </a:t>
                </a:r>
              </a:p>
              <a:p>
                <a:pPr algn="ctr"/>
                <a:r>
                  <a:rPr lang="es-ES_tradnl" altLang="es-AR" sz="1200" b="1">
                    <a:solidFill>
                      <a:schemeClr val="bg1"/>
                    </a:solidFill>
                    <a:latin typeface="Arial" panose="020B0604020202020204" pitchFamily="34" charset="0"/>
                  </a:rPr>
                  <a:t>y Salidas</a:t>
                </a:r>
              </a:p>
            </p:txBody>
          </p:sp>
        </p:grpSp>
        <p:grpSp>
          <p:nvGrpSpPr>
            <p:cNvPr id="22550" name="Group 137"/>
            <p:cNvGrpSpPr>
              <a:grpSpLocks/>
            </p:cNvGrpSpPr>
            <p:nvPr/>
          </p:nvGrpSpPr>
          <p:grpSpPr bwMode="auto">
            <a:xfrm>
              <a:off x="385" y="3557"/>
              <a:ext cx="3955" cy="463"/>
              <a:chOff x="385" y="3557"/>
              <a:chExt cx="3955" cy="463"/>
            </a:xfrm>
            <a:grpFill/>
          </p:grpSpPr>
          <p:sp>
            <p:nvSpPr>
              <p:cNvPr id="22551" name="Line 107"/>
              <p:cNvSpPr>
                <a:spLocks noChangeShapeType="1"/>
              </p:cNvSpPr>
              <p:nvPr/>
            </p:nvSpPr>
            <p:spPr bwMode="auto">
              <a:xfrm flipV="1">
                <a:off x="3697" y="3840"/>
                <a:ext cx="149" cy="6"/>
              </a:xfrm>
              <a:prstGeom prst="line">
                <a:avLst/>
              </a:prstGeom>
              <a:grpFill/>
              <a:ln w="9525">
                <a:solidFill>
                  <a:schemeClr val="tx1"/>
                </a:solidFill>
                <a:miter lim="800000"/>
                <a:headEnd/>
                <a:tailEnd/>
              </a:ln>
              <a:extLst/>
            </p:spPr>
            <p:txBody>
              <a:bodyPr wrap="none"/>
              <a:lstStyle/>
              <a:p>
                <a:endParaRPr lang="es-AR" b="1">
                  <a:solidFill>
                    <a:schemeClr val="bg1"/>
                  </a:solidFill>
                </a:endParaRPr>
              </a:p>
            </p:txBody>
          </p:sp>
          <p:sp>
            <p:nvSpPr>
              <p:cNvPr id="22552" name="AutoShape 100"/>
              <p:cNvSpPr>
                <a:spLocks noChangeArrowheads="1"/>
              </p:cNvSpPr>
              <p:nvPr/>
            </p:nvSpPr>
            <p:spPr bwMode="auto">
              <a:xfrm>
                <a:off x="1969" y="3557"/>
                <a:ext cx="248" cy="281"/>
              </a:xfrm>
              <a:prstGeom prst="upArrow">
                <a:avLst>
                  <a:gd name="adj1" fmla="val 50000"/>
                  <a:gd name="adj2" fmla="val 28327"/>
                </a:avLst>
              </a:prstGeom>
              <a:grpFill/>
              <a:ln w="9525">
                <a:solidFill>
                  <a:schemeClr val="tx1"/>
                </a:solidFill>
                <a:miter lim="800000"/>
                <a:headEnd/>
                <a:tailEnd/>
              </a:ln>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b="1">
                  <a:solidFill>
                    <a:schemeClr val="bg1"/>
                  </a:solidFill>
                </a:endParaRPr>
              </a:p>
            </p:txBody>
          </p:sp>
          <p:sp>
            <p:nvSpPr>
              <p:cNvPr id="22553" name="Line 98"/>
              <p:cNvSpPr>
                <a:spLocks noChangeShapeType="1"/>
              </p:cNvSpPr>
              <p:nvPr/>
            </p:nvSpPr>
            <p:spPr bwMode="auto">
              <a:xfrm flipV="1">
                <a:off x="839" y="3846"/>
                <a:ext cx="1189" cy="0"/>
              </a:xfrm>
              <a:prstGeom prst="line">
                <a:avLst/>
              </a:prstGeom>
              <a:grpFill/>
              <a:ln w="9525">
                <a:solidFill>
                  <a:schemeClr val="tx1"/>
                </a:solidFill>
                <a:miter lim="800000"/>
                <a:headEnd/>
                <a:tailEnd/>
              </a:ln>
              <a:extLst/>
            </p:spPr>
            <p:txBody>
              <a:bodyPr wrap="none"/>
              <a:lstStyle/>
              <a:p>
                <a:endParaRPr lang="es-AR" b="1">
                  <a:solidFill>
                    <a:schemeClr val="bg1"/>
                  </a:solidFill>
                </a:endParaRPr>
              </a:p>
            </p:txBody>
          </p:sp>
          <p:sp>
            <p:nvSpPr>
              <p:cNvPr id="22554" name="Line 101"/>
              <p:cNvSpPr>
                <a:spLocks noChangeShapeType="1"/>
              </p:cNvSpPr>
              <p:nvPr/>
            </p:nvSpPr>
            <p:spPr bwMode="auto">
              <a:xfrm>
                <a:off x="2168" y="3846"/>
                <a:ext cx="247" cy="0"/>
              </a:xfrm>
              <a:prstGeom prst="line">
                <a:avLst/>
              </a:prstGeom>
              <a:grpFill/>
              <a:ln w="9525">
                <a:solidFill>
                  <a:schemeClr val="tx1"/>
                </a:solidFill>
                <a:miter lim="800000"/>
                <a:headEnd/>
                <a:tailEnd/>
              </a:ln>
              <a:extLst/>
            </p:spPr>
            <p:txBody>
              <a:bodyPr wrap="none"/>
              <a:lstStyle/>
              <a:p>
                <a:endParaRPr lang="es-AR" b="1">
                  <a:solidFill>
                    <a:schemeClr val="bg1"/>
                  </a:solidFill>
                </a:endParaRPr>
              </a:p>
            </p:txBody>
          </p:sp>
          <p:sp>
            <p:nvSpPr>
              <p:cNvPr id="22555" name="AutoShape 103"/>
              <p:cNvSpPr>
                <a:spLocks noChangeArrowheads="1"/>
              </p:cNvSpPr>
              <p:nvPr/>
            </p:nvSpPr>
            <p:spPr bwMode="auto">
              <a:xfrm>
                <a:off x="3504" y="3593"/>
                <a:ext cx="248" cy="245"/>
              </a:xfrm>
              <a:prstGeom prst="upArrow">
                <a:avLst>
                  <a:gd name="adj1" fmla="val 50000"/>
                  <a:gd name="adj2" fmla="val 25000"/>
                </a:avLst>
              </a:prstGeom>
              <a:grpFill/>
              <a:ln w="9525">
                <a:solidFill>
                  <a:schemeClr val="tx1"/>
                </a:solidFill>
                <a:miter lim="800000"/>
                <a:headEnd/>
                <a:tailEnd/>
              </a:ln>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b="1">
                  <a:solidFill>
                    <a:schemeClr val="bg1"/>
                  </a:solidFill>
                </a:endParaRPr>
              </a:p>
            </p:txBody>
          </p:sp>
          <p:sp>
            <p:nvSpPr>
              <p:cNvPr id="22556" name="Line 108"/>
              <p:cNvSpPr>
                <a:spLocks noChangeShapeType="1"/>
              </p:cNvSpPr>
              <p:nvPr/>
            </p:nvSpPr>
            <p:spPr bwMode="auto">
              <a:xfrm flipV="1">
                <a:off x="3994" y="3840"/>
                <a:ext cx="346" cy="6"/>
              </a:xfrm>
              <a:prstGeom prst="line">
                <a:avLst/>
              </a:prstGeom>
              <a:grpFill/>
              <a:ln w="9525">
                <a:solidFill>
                  <a:schemeClr val="tx1"/>
                </a:solidFill>
                <a:miter lim="800000"/>
                <a:headEnd/>
                <a:tailEnd/>
              </a:ln>
              <a:extLst/>
            </p:spPr>
            <p:txBody>
              <a:bodyPr wrap="none"/>
              <a:lstStyle/>
              <a:p>
                <a:endParaRPr lang="es-AR" b="1">
                  <a:solidFill>
                    <a:schemeClr val="bg1"/>
                  </a:solidFill>
                </a:endParaRPr>
              </a:p>
            </p:txBody>
          </p:sp>
          <p:sp>
            <p:nvSpPr>
              <p:cNvPr id="22557" name="Line 102"/>
              <p:cNvSpPr>
                <a:spLocks noChangeShapeType="1"/>
              </p:cNvSpPr>
              <p:nvPr/>
            </p:nvSpPr>
            <p:spPr bwMode="auto">
              <a:xfrm>
                <a:off x="2563" y="3846"/>
                <a:ext cx="991" cy="0"/>
              </a:xfrm>
              <a:prstGeom prst="line">
                <a:avLst/>
              </a:prstGeom>
              <a:grpFill/>
              <a:ln w="9525">
                <a:solidFill>
                  <a:schemeClr val="tx1"/>
                </a:solidFill>
                <a:miter lim="800000"/>
                <a:headEnd/>
                <a:tailEnd/>
              </a:ln>
              <a:extLst/>
            </p:spPr>
            <p:txBody>
              <a:bodyPr wrap="none"/>
              <a:lstStyle/>
              <a:p>
                <a:endParaRPr lang="es-AR" b="1">
                  <a:solidFill>
                    <a:schemeClr val="bg1"/>
                  </a:solidFill>
                </a:endParaRPr>
              </a:p>
            </p:txBody>
          </p:sp>
          <p:sp>
            <p:nvSpPr>
              <p:cNvPr id="22558" name="Line 96"/>
              <p:cNvSpPr>
                <a:spLocks noChangeShapeType="1"/>
              </p:cNvSpPr>
              <p:nvPr/>
            </p:nvSpPr>
            <p:spPr bwMode="auto">
              <a:xfrm>
                <a:off x="385" y="3846"/>
                <a:ext cx="297" cy="0"/>
              </a:xfrm>
              <a:prstGeom prst="line">
                <a:avLst/>
              </a:prstGeom>
              <a:grpFill/>
              <a:ln w="9525">
                <a:solidFill>
                  <a:schemeClr val="tx1"/>
                </a:solidFill>
                <a:miter lim="800000"/>
                <a:headEnd/>
                <a:tailEnd/>
              </a:ln>
              <a:extLst/>
            </p:spPr>
            <p:txBody>
              <a:bodyPr wrap="none"/>
              <a:lstStyle/>
              <a:p>
                <a:endParaRPr lang="es-AR" b="1">
                  <a:solidFill>
                    <a:schemeClr val="bg1"/>
                  </a:solidFill>
                </a:endParaRPr>
              </a:p>
            </p:txBody>
          </p:sp>
          <p:sp>
            <p:nvSpPr>
              <p:cNvPr id="22559" name="Line 97"/>
              <p:cNvSpPr>
                <a:spLocks noChangeShapeType="1"/>
              </p:cNvSpPr>
              <p:nvPr/>
            </p:nvSpPr>
            <p:spPr bwMode="auto">
              <a:xfrm>
                <a:off x="385" y="3991"/>
                <a:ext cx="297" cy="0"/>
              </a:xfrm>
              <a:prstGeom prst="line">
                <a:avLst/>
              </a:prstGeom>
              <a:grpFill/>
              <a:ln w="9525">
                <a:solidFill>
                  <a:schemeClr val="tx1"/>
                </a:solidFill>
                <a:miter lim="800000"/>
                <a:headEnd/>
                <a:tailEnd/>
              </a:ln>
              <a:extLst/>
            </p:spPr>
            <p:txBody>
              <a:bodyPr wrap="none"/>
              <a:lstStyle/>
              <a:p>
                <a:endParaRPr lang="es-AR" b="1">
                  <a:solidFill>
                    <a:schemeClr val="bg1"/>
                  </a:solidFill>
                </a:endParaRPr>
              </a:p>
            </p:txBody>
          </p:sp>
          <p:sp>
            <p:nvSpPr>
              <p:cNvPr id="22560" name="Line 99"/>
              <p:cNvSpPr>
                <a:spLocks noChangeShapeType="1"/>
              </p:cNvSpPr>
              <p:nvPr/>
            </p:nvSpPr>
            <p:spPr bwMode="auto">
              <a:xfrm>
                <a:off x="839" y="3974"/>
                <a:ext cx="1543" cy="0"/>
              </a:xfrm>
              <a:prstGeom prst="line">
                <a:avLst/>
              </a:prstGeom>
              <a:grpFill/>
              <a:ln w="9525">
                <a:solidFill>
                  <a:schemeClr val="tx1"/>
                </a:solidFill>
                <a:miter lim="800000"/>
                <a:headEnd/>
                <a:tailEnd/>
              </a:ln>
              <a:extLst/>
            </p:spPr>
            <p:txBody>
              <a:bodyPr wrap="none"/>
              <a:lstStyle/>
              <a:p>
                <a:endParaRPr lang="es-AR" b="1">
                  <a:solidFill>
                    <a:schemeClr val="bg1"/>
                  </a:solidFill>
                </a:endParaRPr>
              </a:p>
            </p:txBody>
          </p:sp>
          <p:sp>
            <p:nvSpPr>
              <p:cNvPr id="22561" name="Line 104"/>
              <p:cNvSpPr>
                <a:spLocks noChangeShapeType="1"/>
              </p:cNvSpPr>
              <p:nvPr/>
            </p:nvSpPr>
            <p:spPr bwMode="auto">
              <a:xfrm>
                <a:off x="2613" y="3991"/>
                <a:ext cx="1139" cy="0"/>
              </a:xfrm>
              <a:prstGeom prst="line">
                <a:avLst/>
              </a:prstGeom>
              <a:grpFill/>
              <a:ln w="9525">
                <a:solidFill>
                  <a:schemeClr val="tx1"/>
                </a:solidFill>
                <a:miter lim="800000"/>
                <a:headEnd/>
                <a:tailEnd/>
              </a:ln>
              <a:extLst/>
            </p:spPr>
            <p:txBody>
              <a:bodyPr wrap="none"/>
              <a:lstStyle/>
              <a:p>
                <a:endParaRPr lang="es-AR" b="1">
                  <a:solidFill>
                    <a:schemeClr val="bg1"/>
                  </a:solidFill>
                </a:endParaRPr>
              </a:p>
            </p:txBody>
          </p:sp>
          <p:sp>
            <p:nvSpPr>
              <p:cNvPr id="22562" name="Line 105"/>
              <p:cNvSpPr>
                <a:spLocks noChangeShapeType="1"/>
              </p:cNvSpPr>
              <p:nvPr/>
            </p:nvSpPr>
            <p:spPr bwMode="auto">
              <a:xfrm>
                <a:off x="4043" y="3991"/>
                <a:ext cx="248" cy="0"/>
              </a:xfrm>
              <a:prstGeom prst="line">
                <a:avLst/>
              </a:prstGeom>
              <a:grpFill/>
              <a:ln w="9525">
                <a:solidFill>
                  <a:schemeClr val="tx1"/>
                </a:solidFill>
                <a:miter lim="800000"/>
                <a:headEnd/>
                <a:tailEnd/>
              </a:ln>
              <a:extLst/>
            </p:spPr>
            <p:txBody>
              <a:bodyPr wrap="none"/>
              <a:lstStyle/>
              <a:p>
                <a:endParaRPr lang="es-AR" b="1">
                  <a:solidFill>
                    <a:schemeClr val="bg1"/>
                  </a:solidFill>
                </a:endParaRPr>
              </a:p>
            </p:txBody>
          </p:sp>
          <p:grpSp>
            <p:nvGrpSpPr>
              <p:cNvPr id="22563" name="Group 117"/>
              <p:cNvGrpSpPr>
                <a:grpSpLocks/>
              </p:cNvGrpSpPr>
              <p:nvPr/>
            </p:nvGrpSpPr>
            <p:grpSpPr bwMode="auto">
              <a:xfrm>
                <a:off x="1021" y="3603"/>
                <a:ext cx="181" cy="235"/>
                <a:chOff x="1825" y="385"/>
                <a:chExt cx="191" cy="239"/>
              </a:xfrm>
              <a:grpFill/>
            </p:grpSpPr>
            <p:sp>
              <p:nvSpPr>
                <p:cNvPr id="22566" name="Line 118"/>
                <p:cNvSpPr>
                  <a:spLocks noChangeShapeType="1"/>
                </p:cNvSpPr>
                <p:nvPr/>
              </p:nvSpPr>
              <p:spPr bwMode="auto">
                <a:xfrm>
                  <a:off x="1872" y="385"/>
                  <a:ext cx="0" cy="95"/>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567" name="Line 119"/>
                <p:cNvSpPr>
                  <a:spLocks noChangeShapeType="1"/>
                </p:cNvSpPr>
                <p:nvPr/>
              </p:nvSpPr>
              <p:spPr bwMode="auto">
                <a:xfrm flipH="1">
                  <a:off x="1825" y="480"/>
                  <a:ext cx="47"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568" name="Line 120"/>
                <p:cNvSpPr>
                  <a:spLocks noChangeShapeType="1"/>
                </p:cNvSpPr>
                <p:nvPr/>
              </p:nvSpPr>
              <p:spPr bwMode="auto">
                <a:xfrm>
                  <a:off x="1968" y="385"/>
                  <a:ext cx="0" cy="95"/>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569" name="Line 121"/>
                <p:cNvSpPr>
                  <a:spLocks noChangeShapeType="1"/>
                </p:cNvSpPr>
                <p:nvPr/>
              </p:nvSpPr>
              <p:spPr bwMode="auto">
                <a:xfrm flipH="1">
                  <a:off x="1969" y="480"/>
                  <a:ext cx="47" cy="0"/>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570" name="Line 122"/>
                <p:cNvSpPr>
                  <a:spLocks noChangeShapeType="1"/>
                </p:cNvSpPr>
                <p:nvPr/>
              </p:nvSpPr>
              <p:spPr bwMode="auto">
                <a:xfrm flipH="1" flipV="1">
                  <a:off x="1825" y="481"/>
                  <a:ext cx="95" cy="143"/>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sp>
              <p:nvSpPr>
                <p:cNvPr id="22571" name="Line 123"/>
                <p:cNvSpPr>
                  <a:spLocks noChangeShapeType="1"/>
                </p:cNvSpPr>
                <p:nvPr/>
              </p:nvSpPr>
              <p:spPr bwMode="auto">
                <a:xfrm flipV="1">
                  <a:off x="1921" y="481"/>
                  <a:ext cx="95" cy="143"/>
                </a:xfrm>
                <a:prstGeom prst="line">
                  <a:avLst/>
                </a:prstGeom>
                <a:grpFill/>
                <a:ln w="12700">
                  <a:solidFill>
                    <a:schemeClr val="tx1"/>
                  </a:solidFill>
                  <a:round/>
                  <a:headEnd type="none" w="sm" len="sm"/>
                  <a:tailEnd type="none" w="sm" len="sm"/>
                </a:ln>
                <a:extLst/>
              </p:spPr>
              <p:txBody>
                <a:bodyPr wrap="none" anchor="ctr"/>
                <a:lstStyle/>
                <a:p>
                  <a:endParaRPr lang="es-AR" b="1">
                    <a:solidFill>
                      <a:schemeClr val="bg1"/>
                    </a:solidFill>
                  </a:endParaRPr>
                </a:p>
              </p:txBody>
            </p:sp>
          </p:grpSp>
          <p:sp>
            <p:nvSpPr>
              <p:cNvPr id="22564" name="Line 124"/>
              <p:cNvSpPr>
                <a:spLocks noChangeShapeType="1"/>
              </p:cNvSpPr>
              <p:nvPr/>
            </p:nvSpPr>
            <p:spPr bwMode="auto">
              <a:xfrm flipV="1">
                <a:off x="1247" y="3612"/>
                <a:ext cx="0" cy="226"/>
              </a:xfrm>
              <a:prstGeom prst="line">
                <a:avLst/>
              </a:prstGeom>
              <a:grpFill/>
              <a:ln w="47625">
                <a:solidFill>
                  <a:schemeClr val="tx1"/>
                </a:solidFill>
                <a:round/>
                <a:headEnd/>
                <a:tailEnd type="triangle" w="med" len="med"/>
              </a:ln>
              <a:extLst/>
            </p:spPr>
            <p:txBody>
              <a:bodyPr/>
              <a:lstStyle/>
              <a:p>
                <a:endParaRPr lang="es-AR" b="1">
                  <a:solidFill>
                    <a:schemeClr val="bg1"/>
                  </a:solidFill>
                </a:endParaRPr>
              </a:p>
            </p:txBody>
          </p:sp>
          <p:sp>
            <p:nvSpPr>
              <p:cNvPr id="22565" name="Text Box 106"/>
              <p:cNvSpPr txBox="1">
                <a:spLocks noChangeArrowheads="1"/>
              </p:cNvSpPr>
              <p:nvPr/>
            </p:nvSpPr>
            <p:spPr bwMode="auto">
              <a:xfrm>
                <a:off x="2811" y="3846"/>
                <a:ext cx="885" cy="1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sz="1200" b="1">
                    <a:solidFill>
                      <a:schemeClr val="bg1"/>
                    </a:solidFill>
                  </a:rPr>
                  <a:t>Bus de Control</a:t>
                </a:r>
                <a:endParaRPr lang="es-ES" altLang="es-AR" sz="1200" b="1">
                  <a:solidFill>
                    <a:schemeClr val="bg1"/>
                  </a:solidFill>
                </a:endParaRPr>
              </a:p>
            </p:txBody>
          </p:sp>
        </p:grpSp>
      </p:grpSp>
      <p:grpSp>
        <p:nvGrpSpPr>
          <p:cNvPr id="18" name="Group 131"/>
          <p:cNvGrpSpPr>
            <a:grpSpLocks/>
          </p:cNvGrpSpPr>
          <p:nvPr/>
        </p:nvGrpSpPr>
        <p:grpSpPr bwMode="auto">
          <a:xfrm>
            <a:off x="3132138" y="908050"/>
            <a:ext cx="2952750" cy="649288"/>
            <a:chOff x="1973" y="572"/>
            <a:chExt cx="1860" cy="409"/>
          </a:xfrm>
        </p:grpSpPr>
        <p:pic>
          <p:nvPicPr>
            <p:cNvPr id="22545" name="Text Box 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 y="572"/>
              <a:ext cx="1860"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6" name="Text Box 128"/>
            <p:cNvSpPr txBox="1">
              <a:spLocks noChangeArrowheads="1"/>
            </p:cNvSpPr>
            <p:nvPr/>
          </p:nvSpPr>
          <p:spPr bwMode="auto">
            <a:xfrm>
              <a:off x="1973" y="618"/>
              <a:ext cx="167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AR" altLang="es-AR">
                  <a:solidFill>
                    <a:srgbClr val="FFFFFF"/>
                  </a:solidFill>
                  <a:latin typeface="Arial" panose="020B0604020202020204" pitchFamily="34" charset="0"/>
                </a:rPr>
                <a:t>     </a:t>
              </a:r>
              <a:r>
                <a:rPr lang="es-AR" altLang="es-AR">
                  <a:latin typeface="Arial" panose="020B0604020202020204" pitchFamily="34" charset="0"/>
                </a:rPr>
                <a:t>BUS DE DIRECCIONES</a:t>
              </a:r>
              <a:endParaRPr lang="es-ES" altLang="es-AR">
                <a:latin typeface="Arial" panose="020B0604020202020204" pitchFamily="34" charset="0"/>
              </a:endParaRPr>
            </a:p>
          </p:txBody>
        </p:sp>
      </p:grpSp>
      <p:grpSp>
        <p:nvGrpSpPr>
          <p:cNvPr id="19" name="Group 132"/>
          <p:cNvGrpSpPr>
            <a:grpSpLocks/>
          </p:cNvGrpSpPr>
          <p:nvPr/>
        </p:nvGrpSpPr>
        <p:grpSpPr bwMode="auto">
          <a:xfrm>
            <a:off x="6227763" y="908050"/>
            <a:ext cx="2698750" cy="649288"/>
            <a:chOff x="3923" y="572"/>
            <a:chExt cx="1700" cy="409"/>
          </a:xfrm>
        </p:grpSpPr>
        <p:pic>
          <p:nvPicPr>
            <p:cNvPr id="22543" name="Text Box 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 y="572"/>
              <a:ext cx="1654"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4" name="Text Box 129"/>
            <p:cNvSpPr txBox="1">
              <a:spLocks noChangeArrowheads="1"/>
            </p:cNvSpPr>
            <p:nvPr/>
          </p:nvSpPr>
          <p:spPr bwMode="auto">
            <a:xfrm>
              <a:off x="3923" y="618"/>
              <a:ext cx="1587"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es-AR" altLang="es-AR">
                  <a:solidFill>
                    <a:srgbClr val="FFFFFF"/>
                  </a:solidFill>
                  <a:latin typeface="Arial" panose="020B0604020202020204" pitchFamily="34" charset="0"/>
                </a:rPr>
                <a:t>     </a:t>
              </a:r>
              <a:r>
                <a:rPr lang="es-AR" altLang="es-AR">
                  <a:latin typeface="Arial" panose="020B0604020202020204" pitchFamily="34" charset="0"/>
                </a:rPr>
                <a:t>BUS DE CONTROL</a:t>
              </a:r>
              <a:endParaRPr lang="es-ES" altLang="es-AR">
                <a:latin typeface="Arial" panose="020B0604020202020204" pitchFamily="34" charset="0"/>
              </a:endParaRPr>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anim from="(-#ppt_w/2)" to="(#ppt_x)" calcmode="lin" valueType="num">
                                      <p:cBhvr>
                                        <p:cTn id="7" dur="600" fill="hold">
                                          <p:stCondLst>
                                            <p:cond delay="0"/>
                                          </p:stCondLst>
                                        </p:cTn>
                                        <p:tgtEl>
                                          <p:spTgt spid="8195"/>
                                        </p:tgtEl>
                                        <p:attrNameLst>
                                          <p:attrName>ppt_x</p:attrName>
                                        </p:attrNameLst>
                                      </p:cBhvr>
                                    </p:anim>
                                    <p:anim from="0" to="-1.0" calcmode="lin" valueType="num">
                                      <p:cBhvr>
                                        <p:cTn id="8" dur="200" decel="50000" autoRev="1" fill="hold">
                                          <p:stCondLst>
                                            <p:cond delay="600"/>
                                          </p:stCondLst>
                                        </p:cTn>
                                        <p:tgtEl>
                                          <p:spTgt spid="8195"/>
                                        </p:tgtEl>
                                        <p:attrNameLst>
                                          <p:attrName>xshear</p:attrName>
                                        </p:attrNameLst>
                                      </p:cBhvr>
                                    </p:anim>
                                    <p:animScale>
                                      <p:cBhvr>
                                        <p:cTn id="9" dur="200" decel="100000" autoRev="1" fill="hold">
                                          <p:stCondLst>
                                            <p:cond delay="600"/>
                                          </p:stCondLst>
                                        </p:cTn>
                                        <p:tgtEl>
                                          <p:spTgt spid="8195"/>
                                        </p:tgtEl>
                                      </p:cBhvr>
                                      <p:from x="100000" y="100000"/>
                                      <p:to x="80000" y="100000"/>
                                    </p:animScale>
                                    <p:anim by="(#ppt_h/3+#ppt_w*0.1)" calcmode="lin" valueType="num">
                                      <p:cBhvr additive="sum">
                                        <p:cTn id="10" dur="200" decel="100000" autoRev="1" fill="hold">
                                          <p:stCondLst>
                                            <p:cond delay="600"/>
                                          </p:stCondLst>
                                        </p:cTn>
                                        <p:tgtEl>
                                          <p:spTgt spid="8195"/>
                                        </p:tgtEl>
                                        <p:attrNameLst>
                                          <p:attrName>ppt_x</p:attrName>
                                        </p:attrNameLst>
                                      </p:cBhvr>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800" decel="100000"/>
                                        <p:tgtEl>
                                          <p:spTgt spid="2"/>
                                        </p:tgtEl>
                                      </p:cBhvr>
                                    </p:animEffect>
                                    <p:anim calcmode="lin" valueType="num">
                                      <p:cBhvr>
                                        <p:cTn id="16" dur="800" decel="100000" fill="hold"/>
                                        <p:tgtEl>
                                          <p:spTgt spid="2"/>
                                        </p:tgtEl>
                                        <p:attrNameLst>
                                          <p:attrName>style.rotation</p:attrName>
                                        </p:attrNameLst>
                                      </p:cBhvr>
                                      <p:tavLst>
                                        <p:tav tm="0">
                                          <p:val>
                                            <p:fltVal val="-90"/>
                                          </p:val>
                                        </p:tav>
                                        <p:tav tm="100000">
                                          <p:val>
                                            <p:fltVal val="0"/>
                                          </p:val>
                                        </p:tav>
                                      </p:tavLst>
                                    </p:anim>
                                    <p:anim calcmode="lin" valueType="num">
                                      <p:cBhvr>
                                        <p:cTn id="17" dur="800" decel="100000" fill="hold"/>
                                        <p:tgtEl>
                                          <p:spTgt spid="2"/>
                                        </p:tgtEl>
                                        <p:attrNameLst>
                                          <p:attrName>ppt_x</p:attrName>
                                        </p:attrNameLst>
                                      </p:cBhvr>
                                      <p:tavLst>
                                        <p:tav tm="0">
                                          <p:val>
                                            <p:strVal val="#ppt_x+0.4"/>
                                          </p:val>
                                        </p:tav>
                                        <p:tav tm="100000">
                                          <p:val>
                                            <p:strVal val="#ppt_x-0.05"/>
                                          </p:val>
                                        </p:tav>
                                      </p:tavLst>
                                    </p:anim>
                                    <p:anim calcmode="lin" valueType="num">
                                      <p:cBhvr>
                                        <p:cTn id="18" dur="800" decel="100000" fill="hold"/>
                                        <p:tgtEl>
                                          <p:spTgt spid="2"/>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par>
                          <p:cTn id="21" fill="hold" nodeType="afterGroup">
                            <p:stCondLst>
                              <p:cond delay="1000"/>
                            </p:stCondLst>
                            <p:childTnLst>
                              <p:par>
                                <p:cTn id="22" presetID="15" presetClass="entr" presetSubtype="0" fill="hold" grpId="0" nodeType="afterEffect">
                                  <p:stCondLst>
                                    <p:cond delay="0"/>
                                  </p:stCondLst>
                                  <p:childTnLst>
                                    <p:set>
                                      <p:cBhvr>
                                        <p:cTn id="23" dur="1" fill="hold">
                                          <p:stCondLst>
                                            <p:cond delay="0"/>
                                          </p:stCondLst>
                                        </p:cTn>
                                        <p:tgtEl>
                                          <p:spTgt spid="8196"/>
                                        </p:tgtEl>
                                        <p:attrNameLst>
                                          <p:attrName>style.visibility</p:attrName>
                                        </p:attrNameLst>
                                      </p:cBhvr>
                                      <p:to>
                                        <p:strVal val="visible"/>
                                      </p:to>
                                    </p:set>
                                    <p:anim calcmode="lin" valueType="num">
                                      <p:cBhvr>
                                        <p:cTn id="24" dur="1000" fill="hold"/>
                                        <p:tgtEl>
                                          <p:spTgt spid="8196"/>
                                        </p:tgtEl>
                                        <p:attrNameLst>
                                          <p:attrName>ppt_w</p:attrName>
                                        </p:attrNameLst>
                                      </p:cBhvr>
                                      <p:tavLst>
                                        <p:tav tm="0">
                                          <p:val>
                                            <p:fltVal val="0"/>
                                          </p:val>
                                        </p:tav>
                                        <p:tav tm="100000">
                                          <p:val>
                                            <p:strVal val="#ppt_w"/>
                                          </p:val>
                                        </p:tav>
                                      </p:tavLst>
                                    </p:anim>
                                    <p:anim calcmode="lin" valueType="num">
                                      <p:cBhvr>
                                        <p:cTn id="25" dur="1000" fill="hold"/>
                                        <p:tgtEl>
                                          <p:spTgt spid="8196"/>
                                        </p:tgtEl>
                                        <p:attrNameLst>
                                          <p:attrName>ppt_h</p:attrName>
                                        </p:attrNameLst>
                                      </p:cBhvr>
                                      <p:tavLst>
                                        <p:tav tm="0">
                                          <p:val>
                                            <p:fltVal val="0"/>
                                          </p:val>
                                        </p:tav>
                                        <p:tav tm="100000">
                                          <p:val>
                                            <p:strVal val="#ppt_h"/>
                                          </p:val>
                                        </p:tav>
                                      </p:tavLst>
                                    </p:anim>
                                    <p:anim calcmode="lin" valueType="num">
                                      <p:cBhvr>
                                        <p:cTn id="26" dur="1000" fill="hold"/>
                                        <p:tgtEl>
                                          <p:spTgt spid="8196"/>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8196"/>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2000"/>
                            </p:stCondLst>
                            <p:childTnLst>
                              <p:par>
                                <p:cTn id="29" presetID="4" presetClass="entr" presetSubtype="16" fill="hold" grpId="0" nodeType="afterEffect">
                                  <p:stCondLst>
                                    <p:cond delay="0"/>
                                  </p:stCondLst>
                                  <p:childTnLst>
                                    <p:set>
                                      <p:cBhvr>
                                        <p:cTn id="30" dur="1" fill="hold">
                                          <p:stCondLst>
                                            <p:cond delay="0"/>
                                          </p:stCondLst>
                                        </p:cTn>
                                        <p:tgtEl>
                                          <p:spTgt spid="57358"/>
                                        </p:tgtEl>
                                        <p:attrNameLst>
                                          <p:attrName>style.visibility</p:attrName>
                                        </p:attrNameLst>
                                      </p:cBhvr>
                                      <p:to>
                                        <p:strVal val="visible"/>
                                      </p:to>
                                    </p:set>
                                    <p:animEffect transition="in" filter="box(in)">
                                      <p:cBhvr>
                                        <p:cTn id="31" dur="500"/>
                                        <p:tgtEl>
                                          <p:spTgt spid="5735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800" decel="100000"/>
                                        <p:tgtEl>
                                          <p:spTgt spid="18"/>
                                        </p:tgtEl>
                                      </p:cBhvr>
                                    </p:animEffect>
                                    <p:anim calcmode="lin" valueType="num">
                                      <p:cBhvr>
                                        <p:cTn id="37" dur="800" decel="100000" fill="hold"/>
                                        <p:tgtEl>
                                          <p:spTgt spid="18"/>
                                        </p:tgtEl>
                                        <p:attrNameLst>
                                          <p:attrName>style.rotation</p:attrName>
                                        </p:attrNameLst>
                                      </p:cBhvr>
                                      <p:tavLst>
                                        <p:tav tm="0">
                                          <p:val>
                                            <p:fltVal val="-90"/>
                                          </p:val>
                                        </p:tav>
                                        <p:tav tm="100000">
                                          <p:val>
                                            <p:fltVal val="0"/>
                                          </p:val>
                                        </p:tav>
                                      </p:tavLst>
                                    </p:anim>
                                    <p:anim calcmode="lin" valueType="num">
                                      <p:cBhvr>
                                        <p:cTn id="38" dur="800" decel="100000" fill="hold"/>
                                        <p:tgtEl>
                                          <p:spTgt spid="18"/>
                                        </p:tgtEl>
                                        <p:attrNameLst>
                                          <p:attrName>ppt_x</p:attrName>
                                        </p:attrNameLst>
                                      </p:cBhvr>
                                      <p:tavLst>
                                        <p:tav tm="0">
                                          <p:val>
                                            <p:strVal val="#ppt_x+0.4"/>
                                          </p:val>
                                        </p:tav>
                                        <p:tav tm="100000">
                                          <p:val>
                                            <p:strVal val="#ppt_x-0.05"/>
                                          </p:val>
                                        </p:tav>
                                      </p:tavLst>
                                    </p:anim>
                                    <p:anim calcmode="lin" valueType="num">
                                      <p:cBhvr>
                                        <p:cTn id="39" dur="800" decel="100000" fill="hold"/>
                                        <p:tgtEl>
                                          <p:spTgt spid="18"/>
                                        </p:tgtEl>
                                        <p:attrNameLst>
                                          <p:attrName>ppt_y</p:attrName>
                                        </p:attrNameLst>
                                      </p:cBhvr>
                                      <p:tavLst>
                                        <p:tav tm="0">
                                          <p:val>
                                            <p:strVal val="#ppt_y-0.4"/>
                                          </p:val>
                                        </p:tav>
                                        <p:tav tm="100000">
                                          <p:val>
                                            <p:strVal val="#ppt_y+0.1"/>
                                          </p:val>
                                        </p:tav>
                                      </p:tavLst>
                                    </p:anim>
                                    <p:anim calcmode="lin" valueType="num">
                                      <p:cBhvr>
                                        <p:cTn id="40"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41"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childTnLst>
                          </p:cTn>
                        </p:par>
                        <p:par>
                          <p:cTn id="42" fill="hold" nodeType="afterGroup">
                            <p:stCondLst>
                              <p:cond delay="1000"/>
                            </p:stCondLst>
                            <p:childTnLst>
                              <p:par>
                                <p:cTn id="43" presetID="15" presetClass="entr" presetSubtype="0" fill="hold" grpId="0" nodeType="afterEffect">
                                  <p:stCondLst>
                                    <p:cond delay="0"/>
                                  </p:stCondLst>
                                  <p:childTnLst>
                                    <p:set>
                                      <p:cBhvr>
                                        <p:cTn id="44" dur="1" fill="hold">
                                          <p:stCondLst>
                                            <p:cond delay="0"/>
                                          </p:stCondLst>
                                        </p:cTn>
                                        <p:tgtEl>
                                          <p:spTgt spid="8197"/>
                                        </p:tgtEl>
                                        <p:attrNameLst>
                                          <p:attrName>style.visibility</p:attrName>
                                        </p:attrNameLst>
                                      </p:cBhvr>
                                      <p:to>
                                        <p:strVal val="visible"/>
                                      </p:to>
                                    </p:set>
                                    <p:anim calcmode="lin" valueType="num">
                                      <p:cBhvr>
                                        <p:cTn id="45" dur="1000" fill="hold"/>
                                        <p:tgtEl>
                                          <p:spTgt spid="8197"/>
                                        </p:tgtEl>
                                        <p:attrNameLst>
                                          <p:attrName>ppt_w</p:attrName>
                                        </p:attrNameLst>
                                      </p:cBhvr>
                                      <p:tavLst>
                                        <p:tav tm="0">
                                          <p:val>
                                            <p:fltVal val="0"/>
                                          </p:val>
                                        </p:tav>
                                        <p:tav tm="100000">
                                          <p:val>
                                            <p:strVal val="#ppt_w"/>
                                          </p:val>
                                        </p:tav>
                                      </p:tavLst>
                                    </p:anim>
                                    <p:anim calcmode="lin" valueType="num">
                                      <p:cBhvr>
                                        <p:cTn id="46" dur="1000" fill="hold"/>
                                        <p:tgtEl>
                                          <p:spTgt spid="8197"/>
                                        </p:tgtEl>
                                        <p:attrNameLst>
                                          <p:attrName>ppt_h</p:attrName>
                                        </p:attrNameLst>
                                      </p:cBhvr>
                                      <p:tavLst>
                                        <p:tav tm="0">
                                          <p:val>
                                            <p:fltVal val="0"/>
                                          </p:val>
                                        </p:tav>
                                        <p:tav tm="100000">
                                          <p:val>
                                            <p:strVal val="#ppt_h"/>
                                          </p:val>
                                        </p:tav>
                                      </p:tavLst>
                                    </p:anim>
                                    <p:anim calcmode="lin" valueType="num">
                                      <p:cBhvr>
                                        <p:cTn id="47" dur="1000" fill="hold"/>
                                        <p:tgtEl>
                                          <p:spTgt spid="8197"/>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8197"/>
                                        </p:tgtEl>
                                        <p:attrNameLst>
                                          <p:attrName>ppt_y</p:attrName>
                                        </p:attrNameLst>
                                      </p:cBhvr>
                                      <p:tavLst>
                                        <p:tav tm="0" fmla="#ppt_y+(sin(-2*pi*(1-$))*-#ppt_x+cos(-2*pi*(1-$))*(1-#ppt_y))*(1-$)">
                                          <p:val>
                                            <p:fltVal val="0"/>
                                          </p:val>
                                        </p:tav>
                                        <p:tav tm="100000">
                                          <p:val>
                                            <p:fltVal val="1"/>
                                          </p:val>
                                        </p:tav>
                                      </p:tavLst>
                                    </p:anim>
                                  </p:childTnLst>
                                </p:cTn>
                              </p:par>
                            </p:childTnLst>
                          </p:cTn>
                        </p:par>
                        <p:par>
                          <p:cTn id="49" fill="hold" nodeType="afterGroup">
                            <p:stCondLst>
                              <p:cond delay="2000"/>
                            </p:stCondLst>
                            <p:childTnLst>
                              <p:par>
                                <p:cTn id="50" presetID="4" presetClass="entr" presetSubtype="16" fill="hold" grpId="0" nodeType="afterEffect">
                                  <p:stCondLst>
                                    <p:cond delay="0"/>
                                  </p:stCondLst>
                                  <p:childTnLst>
                                    <p:set>
                                      <p:cBhvr>
                                        <p:cTn id="51" dur="1" fill="hold">
                                          <p:stCondLst>
                                            <p:cond delay="0"/>
                                          </p:stCondLst>
                                        </p:cTn>
                                        <p:tgtEl>
                                          <p:spTgt spid="57359"/>
                                        </p:tgtEl>
                                        <p:attrNameLst>
                                          <p:attrName>style.visibility</p:attrName>
                                        </p:attrNameLst>
                                      </p:cBhvr>
                                      <p:to>
                                        <p:strVal val="visible"/>
                                      </p:to>
                                    </p:set>
                                    <p:animEffect transition="in" filter="box(in)">
                                      <p:cBhvr>
                                        <p:cTn id="52" dur="500"/>
                                        <p:tgtEl>
                                          <p:spTgt spid="5735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0"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800" decel="100000"/>
                                        <p:tgtEl>
                                          <p:spTgt spid="19"/>
                                        </p:tgtEl>
                                      </p:cBhvr>
                                    </p:animEffect>
                                    <p:anim calcmode="lin" valueType="num">
                                      <p:cBhvr>
                                        <p:cTn id="58" dur="800" decel="100000" fill="hold"/>
                                        <p:tgtEl>
                                          <p:spTgt spid="19"/>
                                        </p:tgtEl>
                                        <p:attrNameLst>
                                          <p:attrName>style.rotation</p:attrName>
                                        </p:attrNameLst>
                                      </p:cBhvr>
                                      <p:tavLst>
                                        <p:tav tm="0">
                                          <p:val>
                                            <p:fltVal val="-90"/>
                                          </p:val>
                                        </p:tav>
                                        <p:tav tm="100000">
                                          <p:val>
                                            <p:fltVal val="0"/>
                                          </p:val>
                                        </p:tav>
                                      </p:tavLst>
                                    </p:anim>
                                    <p:anim calcmode="lin" valueType="num">
                                      <p:cBhvr>
                                        <p:cTn id="59" dur="800" decel="100000" fill="hold"/>
                                        <p:tgtEl>
                                          <p:spTgt spid="19"/>
                                        </p:tgtEl>
                                        <p:attrNameLst>
                                          <p:attrName>ppt_x</p:attrName>
                                        </p:attrNameLst>
                                      </p:cBhvr>
                                      <p:tavLst>
                                        <p:tav tm="0">
                                          <p:val>
                                            <p:strVal val="#ppt_x+0.4"/>
                                          </p:val>
                                        </p:tav>
                                        <p:tav tm="100000">
                                          <p:val>
                                            <p:strVal val="#ppt_x-0.05"/>
                                          </p:val>
                                        </p:tav>
                                      </p:tavLst>
                                    </p:anim>
                                    <p:anim calcmode="lin" valueType="num">
                                      <p:cBhvr>
                                        <p:cTn id="60" dur="800" decel="100000" fill="hold"/>
                                        <p:tgtEl>
                                          <p:spTgt spid="19"/>
                                        </p:tgtEl>
                                        <p:attrNameLst>
                                          <p:attrName>ppt_y</p:attrName>
                                        </p:attrNameLst>
                                      </p:cBhvr>
                                      <p:tavLst>
                                        <p:tav tm="0">
                                          <p:val>
                                            <p:strVal val="#ppt_y-0.4"/>
                                          </p:val>
                                        </p:tav>
                                        <p:tav tm="100000">
                                          <p:val>
                                            <p:strVal val="#ppt_y+0.1"/>
                                          </p:val>
                                        </p:tav>
                                      </p:tavLst>
                                    </p:anim>
                                    <p:anim calcmode="lin" valueType="num">
                                      <p:cBhvr>
                                        <p:cTn id="61"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62"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par>
                          <p:cTn id="63" fill="hold" nodeType="afterGroup">
                            <p:stCondLst>
                              <p:cond delay="1000"/>
                            </p:stCondLst>
                            <p:childTnLst>
                              <p:par>
                                <p:cTn id="64" presetID="15" presetClass="entr" presetSubtype="0" fill="hold" grpId="0" nodeType="afterEffect">
                                  <p:stCondLst>
                                    <p:cond delay="0"/>
                                  </p:stCondLst>
                                  <p:childTnLst>
                                    <p:set>
                                      <p:cBhvr>
                                        <p:cTn id="65" dur="1" fill="hold">
                                          <p:stCondLst>
                                            <p:cond delay="0"/>
                                          </p:stCondLst>
                                        </p:cTn>
                                        <p:tgtEl>
                                          <p:spTgt spid="8198"/>
                                        </p:tgtEl>
                                        <p:attrNameLst>
                                          <p:attrName>style.visibility</p:attrName>
                                        </p:attrNameLst>
                                      </p:cBhvr>
                                      <p:to>
                                        <p:strVal val="visible"/>
                                      </p:to>
                                    </p:set>
                                    <p:anim calcmode="lin" valueType="num">
                                      <p:cBhvr>
                                        <p:cTn id="66" dur="1000" fill="hold"/>
                                        <p:tgtEl>
                                          <p:spTgt spid="8198"/>
                                        </p:tgtEl>
                                        <p:attrNameLst>
                                          <p:attrName>ppt_w</p:attrName>
                                        </p:attrNameLst>
                                      </p:cBhvr>
                                      <p:tavLst>
                                        <p:tav tm="0">
                                          <p:val>
                                            <p:fltVal val="0"/>
                                          </p:val>
                                        </p:tav>
                                        <p:tav tm="100000">
                                          <p:val>
                                            <p:strVal val="#ppt_w"/>
                                          </p:val>
                                        </p:tav>
                                      </p:tavLst>
                                    </p:anim>
                                    <p:anim calcmode="lin" valueType="num">
                                      <p:cBhvr>
                                        <p:cTn id="67" dur="1000" fill="hold"/>
                                        <p:tgtEl>
                                          <p:spTgt spid="8198"/>
                                        </p:tgtEl>
                                        <p:attrNameLst>
                                          <p:attrName>ppt_h</p:attrName>
                                        </p:attrNameLst>
                                      </p:cBhvr>
                                      <p:tavLst>
                                        <p:tav tm="0">
                                          <p:val>
                                            <p:fltVal val="0"/>
                                          </p:val>
                                        </p:tav>
                                        <p:tav tm="100000">
                                          <p:val>
                                            <p:strVal val="#ppt_h"/>
                                          </p:val>
                                        </p:tav>
                                      </p:tavLst>
                                    </p:anim>
                                    <p:anim calcmode="lin" valueType="num">
                                      <p:cBhvr>
                                        <p:cTn id="68" dur="1000" fill="hold"/>
                                        <p:tgtEl>
                                          <p:spTgt spid="8198"/>
                                        </p:tgtEl>
                                        <p:attrNameLst>
                                          <p:attrName>ppt_x</p:attrName>
                                        </p:attrNameLst>
                                      </p:cBhvr>
                                      <p:tavLst>
                                        <p:tav tm="0" fmla="#ppt_x+(cos(-2*pi*(1-$))*-#ppt_x-sin(-2*pi*(1-$))*(1-#ppt_y))*(1-$)">
                                          <p:val>
                                            <p:fltVal val="0"/>
                                          </p:val>
                                        </p:tav>
                                        <p:tav tm="100000">
                                          <p:val>
                                            <p:fltVal val="1"/>
                                          </p:val>
                                        </p:tav>
                                      </p:tavLst>
                                    </p:anim>
                                    <p:anim calcmode="lin" valueType="num">
                                      <p:cBhvr>
                                        <p:cTn id="69" dur="1000" fill="hold"/>
                                        <p:tgtEl>
                                          <p:spTgt spid="819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37" presetClass="entr" presetSubtype="0" fill="hold" grpId="0" nodeType="clickEffect">
                                  <p:stCondLst>
                                    <p:cond delay="0"/>
                                  </p:stCondLst>
                                  <p:childTnLst>
                                    <p:set>
                                      <p:cBhvr>
                                        <p:cTn id="73" dur="1" fill="hold">
                                          <p:stCondLst>
                                            <p:cond delay="0"/>
                                          </p:stCondLst>
                                        </p:cTn>
                                        <p:tgtEl>
                                          <p:spTgt spid="8207"/>
                                        </p:tgtEl>
                                        <p:attrNameLst>
                                          <p:attrName>style.visibility</p:attrName>
                                        </p:attrNameLst>
                                      </p:cBhvr>
                                      <p:to>
                                        <p:strVal val="visible"/>
                                      </p:to>
                                    </p:set>
                                    <p:animEffect transition="in" filter="fade">
                                      <p:cBhvr>
                                        <p:cTn id="74" dur="1000"/>
                                        <p:tgtEl>
                                          <p:spTgt spid="8207"/>
                                        </p:tgtEl>
                                      </p:cBhvr>
                                    </p:animEffect>
                                    <p:anim calcmode="lin" valueType="num">
                                      <p:cBhvr>
                                        <p:cTn id="75" dur="1000" fill="hold"/>
                                        <p:tgtEl>
                                          <p:spTgt spid="8207"/>
                                        </p:tgtEl>
                                        <p:attrNameLst>
                                          <p:attrName>ppt_x</p:attrName>
                                        </p:attrNameLst>
                                      </p:cBhvr>
                                      <p:tavLst>
                                        <p:tav tm="0">
                                          <p:val>
                                            <p:strVal val="#ppt_x"/>
                                          </p:val>
                                        </p:tav>
                                        <p:tav tm="100000">
                                          <p:val>
                                            <p:strVal val="#ppt_x"/>
                                          </p:val>
                                        </p:tav>
                                      </p:tavLst>
                                    </p:anim>
                                    <p:anim calcmode="lin" valueType="num">
                                      <p:cBhvr>
                                        <p:cTn id="76" dur="900" decel="100000" fill="hold"/>
                                        <p:tgtEl>
                                          <p:spTgt spid="8207"/>
                                        </p:tgtEl>
                                        <p:attrNameLst>
                                          <p:attrName>ppt_y</p:attrName>
                                        </p:attrNameLst>
                                      </p:cBhvr>
                                      <p:tavLst>
                                        <p:tav tm="0">
                                          <p:val>
                                            <p:strVal val="#ppt_y+1"/>
                                          </p:val>
                                        </p:tav>
                                        <p:tav tm="100000">
                                          <p:val>
                                            <p:strVal val="#ppt_y-.03"/>
                                          </p:val>
                                        </p:tav>
                                      </p:tavLst>
                                    </p:anim>
                                    <p:anim calcmode="lin" valueType="num">
                                      <p:cBhvr>
                                        <p:cTn id="77" dur="100" accel="100000" fill="hold">
                                          <p:stCondLst>
                                            <p:cond delay="900"/>
                                          </p:stCondLst>
                                        </p:cTn>
                                        <p:tgtEl>
                                          <p:spTgt spid="8207"/>
                                        </p:tgtEl>
                                        <p:attrNameLst>
                                          <p:attrName>ppt_y</p:attrName>
                                        </p:attrNameLst>
                                      </p:cBhvr>
                                      <p:tavLst>
                                        <p:tav tm="0">
                                          <p:val>
                                            <p:strVal val="#ppt_y-.03"/>
                                          </p:val>
                                        </p:tav>
                                        <p:tav tm="100000">
                                          <p:val>
                                            <p:strVal val="#ppt_y"/>
                                          </p:val>
                                        </p:tav>
                                      </p:tavLst>
                                    </p:anim>
                                  </p:childTnLst>
                                </p:cTn>
                              </p:par>
                            </p:childTnLst>
                          </p:cTn>
                        </p:par>
                        <p:par>
                          <p:cTn id="78" fill="hold" nodeType="afterGroup">
                            <p:stCondLst>
                              <p:cond delay="1000"/>
                            </p:stCondLst>
                            <p:childTnLst>
                              <p:par>
                                <p:cTn id="79" presetID="5" presetClass="entr" presetSubtype="5" fill="hold" nodeType="after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checkerboard(down)">
                                      <p:cBhvr>
                                        <p:cTn id="8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animBg="1"/>
      <p:bldP spid="8196" grpId="0"/>
      <p:bldP spid="8197" grpId="0"/>
      <p:bldP spid="8198" grpId="0"/>
      <p:bldP spid="57358" grpId="0" animBg="1"/>
      <p:bldP spid="57359" grpId="0" animBg="1"/>
      <p:bldP spid="8207"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sz="quarter" idx="12"/>
          </p:nvPr>
        </p:nvSpPr>
        <p:spPr>
          <a:ln/>
        </p:spPr>
        <p:txBody>
          <a:bodyPr/>
          <a:lstStyle/>
          <a:p>
            <a:fld id="{250539E2-3D19-4E53-8044-B8663185B4FF}" type="slidenum">
              <a:rPr lang="es-ES" altLang="es-AR"/>
              <a:pPr/>
              <a:t>39</a:t>
            </a:fld>
            <a:endParaRPr lang="es-ES" altLang="es-AR"/>
          </a:p>
        </p:txBody>
      </p:sp>
      <p:sp>
        <p:nvSpPr>
          <p:cNvPr id="59394" name="Rectangle 2"/>
          <p:cNvSpPr>
            <a:spLocks noGrp="1" noChangeArrowheads="1"/>
          </p:cNvSpPr>
          <p:nvPr>
            <p:ph type="title" idx="4294967295"/>
          </p:nvPr>
        </p:nvSpPr>
        <p:spPr>
          <a:xfrm>
            <a:off x="914400" y="215900"/>
            <a:ext cx="8229600" cy="1143000"/>
          </a:xfrm>
        </p:spPr>
        <p:txBody>
          <a:bodyPr>
            <a:normAutofit/>
          </a:bodyPr>
          <a:lstStyle/>
          <a:p>
            <a:pPr eaLnBrk="1" hangingPunct="1"/>
            <a:r>
              <a:rPr lang="es-ES" altLang="es-AR" sz="4000" dirty="0">
                <a:solidFill>
                  <a:srgbClr val="002060"/>
                </a:solidFill>
                <a:latin typeface="Berlin Sans FB Demi" panose="020E0802020502020306" pitchFamily="34" charset="0"/>
              </a:rPr>
              <a:t>Arquitectura de BUS</a:t>
            </a:r>
          </a:p>
        </p:txBody>
      </p:sp>
      <p:sp>
        <p:nvSpPr>
          <p:cNvPr id="23555" name="5 Marcador de número de diapositiva"/>
          <p:cNvSpPr txBox="1">
            <a:spLocks noGrp="1"/>
          </p:cNvSpPr>
          <p:nvPr/>
        </p:nvSpPr>
        <p:spPr bwMode="auto">
          <a:xfrm>
            <a:off x="9144000" y="6165467"/>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80E34F71-09CD-4AC3-A73B-D1700479A8B1}" type="slidenum">
              <a:rPr lang="es-ES" altLang="es-AR" sz="1400">
                <a:latin typeface="Times New Roman" panose="02020603050405020304" pitchFamily="18" charset="0"/>
              </a:rPr>
              <a:pPr algn="r" eaLnBrk="1" hangingPunct="1"/>
              <a:t>39</a:t>
            </a:fld>
            <a:endParaRPr lang="es-ES" altLang="es-AR" sz="1400">
              <a:latin typeface="Times New Roman" panose="02020603050405020304" pitchFamily="18" charset="0"/>
            </a:endParaRPr>
          </a:p>
        </p:txBody>
      </p:sp>
      <p:sp>
        <p:nvSpPr>
          <p:cNvPr id="8" name="7 CuadroTexto"/>
          <p:cNvSpPr txBox="1">
            <a:spLocks noChangeArrowheads="1"/>
          </p:cNvSpPr>
          <p:nvPr/>
        </p:nvSpPr>
        <p:spPr bwMode="auto">
          <a:xfrm>
            <a:off x="1504612" y="1359283"/>
            <a:ext cx="6562672" cy="830997"/>
          </a:xfrm>
          <a:prstGeom prst="rect">
            <a:avLst/>
          </a:prstGeom>
          <a:solidFill>
            <a:schemeClr val="accent2">
              <a:lumMod val="20000"/>
              <a:lumOff val="80000"/>
            </a:schemeClr>
          </a:solidFill>
          <a:ln w="31750" algn="ctr">
            <a:solidFill>
              <a:srgbClr val="B6DCDF"/>
            </a:solidFill>
            <a:miter lim="800000"/>
            <a:headEnd/>
            <a:tailEnd/>
          </a:ln>
          <a:effectLst>
            <a:outerShdw dist="20000" dir="5400000" rotWithShape="0">
              <a:srgbClr val="000000">
                <a:alpha val="37999"/>
              </a:srgbClr>
            </a:outerShdw>
          </a:effectLst>
        </p:spPr>
        <p:txBody>
          <a:bodyPr wrap="square">
            <a:spAutoFit/>
          </a:bodyPr>
          <a:lstStyle/>
          <a:p>
            <a:pPr algn="ctr">
              <a:defRPr/>
            </a:pPr>
            <a:r>
              <a:rPr lang="es-ES" sz="2400">
                <a:solidFill>
                  <a:srgbClr val="000000"/>
                </a:solidFill>
                <a:latin typeface="Arial" charset="0"/>
              </a:rPr>
              <a:t>Arquitectura ISA. (Industry Standard Architecture ( AT de IBM)</a:t>
            </a:r>
            <a:endParaRPr lang="es-AR" sz="2400">
              <a:solidFill>
                <a:srgbClr val="000000"/>
              </a:solidFill>
              <a:latin typeface="Arial" charset="0"/>
            </a:endParaRPr>
          </a:p>
        </p:txBody>
      </p:sp>
      <p:sp>
        <p:nvSpPr>
          <p:cNvPr id="10" name="9 CuadroTexto"/>
          <p:cNvSpPr txBox="1">
            <a:spLocks noChangeArrowheads="1"/>
          </p:cNvSpPr>
          <p:nvPr/>
        </p:nvSpPr>
        <p:spPr bwMode="auto">
          <a:xfrm>
            <a:off x="1716032" y="2381179"/>
            <a:ext cx="6165927" cy="830997"/>
          </a:xfrm>
          <a:prstGeom prst="rect">
            <a:avLst/>
          </a:prstGeom>
          <a:solidFill>
            <a:schemeClr val="accent2">
              <a:lumMod val="20000"/>
              <a:lumOff val="80000"/>
            </a:schemeClr>
          </a:solidFill>
          <a:ln w="31750" algn="ctr">
            <a:solidFill>
              <a:srgbClr val="B6DCDF"/>
            </a:solidFill>
            <a:miter lim="800000"/>
            <a:headEnd/>
            <a:tailEnd/>
          </a:ln>
          <a:effectLst>
            <a:outerShdw dist="20000" dir="5400000" rotWithShape="0">
              <a:srgbClr val="000000">
                <a:alpha val="37999"/>
              </a:srgbClr>
            </a:outerShdw>
          </a:effectLst>
        </p:spPr>
        <p:txBody>
          <a:bodyPr wrap="square">
            <a:spAutoFit/>
          </a:bodyPr>
          <a:lstStyle/>
          <a:p>
            <a:pPr algn="ctr">
              <a:defRPr/>
            </a:pPr>
            <a:r>
              <a:rPr lang="es-ES" sz="2400" dirty="0">
                <a:solidFill>
                  <a:srgbClr val="000000"/>
                </a:solidFill>
                <a:latin typeface="Arial" charset="0"/>
              </a:rPr>
              <a:t>Arquitectura MCA. </a:t>
            </a:r>
            <a:r>
              <a:rPr lang="es-ES" sz="2400" dirty="0" err="1">
                <a:solidFill>
                  <a:srgbClr val="000000"/>
                </a:solidFill>
                <a:latin typeface="Arial" charset="0"/>
              </a:rPr>
              <a:t>MicroChannel</a:t>
            </a:r>
            <a:r>
              <a:rPr lang="es-ES" sz="2400" dirty="0">
                <a:solidFill>
                  <a:srgbClr val="000000"/>
                </a:solidFill>
                <a:latin typeface="Arial" charset="0"/>
              </a:rPr>
              <a:t> </a:t>
            </a:r>
            <a:r>
              <a:rPr lang="es-ES" sz="2400" dirty="0" err="1">
                <a:solidFill>
                  <a:srgbClr val="000000"/>
                </a:solidFill>
                <a:latin typeface="Arial" charset="0"/>
              </a:rPr>
              <a:t>Architecture</a:t>
            </a:r>
            <a:r>
              <a:rPr lang="es-ES" sz="2400" dirty="0">
                <a:solidFill>
                  <a:srgbClr val="000000"/>
                </a:solidFill>
                <a:latin typeface="Arial" charset="0"/>
              </a:rPr>
              <a:t> (PS/2)</a:t>
            </a:r>
            <a:endParaRPr lang="es-AR" sz="2400" dirty="0">
              <a:solidFill>
                <a:srgbClr val="000000"/>
              </a:solidFill>
              <a:latin typeface="Arial" charset="0"/>
            </a:endParaRPr>
          </a:p>
        </p:txBody>
      </p:sp>
      <p:sp>
        <p:nvSpPr>
          <p:cNvPr id="11" name="10 CuadroTexto"/>
          <p:cNvSpPr txBox="1">
            <a:spLocks noChangeArrowheads="1"/>
          </p:cNvSpPr>
          <p:nvPr/>
        </p:nvSpPr>
        <p:spPr bwMode="auto">
          <a:xfrm>
            <a:off x="1716032" y="3337798"/>
            <a:ext cx="6165927" cy="830997"/>
          </a:xfrm>
          <a:prstGeom prst="rect">
            <a:avLst/>
          </a:prstGeom>
          <a:solidFill>
            <a:schemeClr val="accent2">
              <a:lumMod val="20000"/>
              <a:lumOff val="80000"/>
            </a:schemeClr>
          </a:solidFill>
          <a:ln w="31750" algn="ctr">
            <a:solidFill>
              <a:srgbClr val="B6DCDF"/>
            </a:solidFill>
            <a:miter lim="800000"/>
            <a:headEnd/>
            <a:tailEnd/>
          </a:ln>
          <a:effectLst>
            <a:outerShdw dist="20000" dir="5400000" rotWithShape="0">
              <a:srgbClr val="000000">
                <a:alpha val="37999"/>
              </a:srgbClr>
            </a:outerShdw>
          </a:effectLst>
        </p:spPr>
        <p:txBody>
          <a:bodyPr wrap="square">
            <a:spAutoFit/>
          </a:bodyPr>
          <a:lstStyle/>
          <a:p>
            <a:pPr algn="ctr">
              <a:defRPr/>
            </a:pPr>
            <a:r>
              <a:rPr lang="es-ES" sz="2400" dirty="0">
                <a:solidFill>
                  <a:srgbClr val="000000"/>
                </a:solidFill>
                <a:latin typeface="Arial" charset="0"/>
              </a:rPr>
              <a:t>Arquitectura EISA. Extended </a:t>
            </a:r>
            <a:r>
              <a:rPr lang="es-ES" sz="2400" dirty="0" err="1">
                <a:solidFill>
                  <a:srgbClr val="000000"/>
                </a:solidFill>
                <a:latin typeface="Arial" charset="0"/>
              </a:rPr>
              <a:t>Industry</a:t>
            </a:r>
            <a:r>
              <a:rPr lang="es-ES" sz="2400" dirty="0">
                <a:solidFill>
                  <a:srgbClr val="000000"/>
                </a:solidFill>
                <a:latin typeface="Arial" charset="0"/>
              </a:rPr>
              <a:t> Standard </a:t>
            </a:r>
            <a:r>
              <a:rPr lang="es-ES" sz="2400" dirty="0" err="1">
                <a:solidFill>
                  <a:srgbClr val="000000"/>
                </a:solidFill>
                <a:latin typeface="Arial" charset="0"/>
              </a:rPr>
              <a:t>Architecture</a:t>
            </a:r>
            <a:endParaRPr lang="es-AR" sz="2400" dirty="0">
              <a:solidFill>
                <a:srgbClr val="000000"/>
              </a:solidFill>
              <a:latin typeface="Arial" charset="0"/>
            </a:endParaRPr>
          </a:p>
        </p:txBody>
      </p:sp>
      <p:sp>
        <p:nvSpPr>
          <p:cNvPr id="12" name="10 CuadroTexto"/>
          <p:cNvSpPr txBox="1">
            <a:spLocks noChangeArrowheads="1"/>
          </p:cNvSpPr>
          <p:nvPr/>
        </p:nvSpPr>
        <p:spPr bwMode="auto">
          <a:xfrm>
            <a:off x="1747368" y="4363360"/>
            <a:ext cx="6165927" cy="830997"/>
          </a:xfrm>
          <a:prstGeom prst="rect">
            <a:avLst/>
          </a:prstGeom>
          <a:solidFill>
            <a:schemeClr val="accent2">
              <a:lumMod val="20000"/>
              <a:lumOff val="80000"/>
            </a:schemeClr>
          </a:solidFill>
          <a:ln w="31750" algn="ctr">
            <a:solidFill>
              <a:srgbClr val="B6DCDF"/>
            </a:solidFill>
            <a:miter lim="800000"/>
            <a:headEnd/>
            <a:tailEnd/>
          </a:ln>
          <a:effectLst>
            <a:outerShdw dist="20000" dir="5400000" rotWithShape="0">
              <a:srgbClr val="000000">
                <a:alpha val="37999"/>
              </a:srgbClr>
            </a:outerShdw>
          </a:effectLst>
        </p:spPr>
        <p:txBody>
          <a:bodyPr wrap="square">
            <a:spAutoFit/>
          </a:bodyPr>
          <a:lstStyle/>
          <a:p>
            <a:pPr algn="ctr">
              <a:defRPr/>
            </a:pPr>
            <a:r>
              <a:rPr lang="es-ES" sz="2400" dirty="0">
                <a:solidFill>
                  <a:srgbClr val="000000"/>
                </a:solidFill>
                <a:latin typeface="Arial" charset="0"/>
              </a:rPr>
              <a:t>PCI </a:t>
            </a:r>
            <a:r>
              <a:rPr lang="es-AR" sz="2400" dirty="0" err="1">
                <a:solidFill>
                  <a:srgbClr val="000000"/>
                </a:solidFill>
                <a:latin typeface="Arial" charset="0"/>
              </a:rPr>
              <a:t>Peripheral</a:t>
            </a:r>
            <a:r>
              <a:rPr lang="es-AR" sz="2400" dirty="0">
                <a:solidFill>
                  <a:srgbClr val="000000"/>
                </a:solidFill>
                <a:latin typeface="Arial" charset="0"/>
              </a:rPr>
              <a:t> </a:t>
            </a:r>
            <a:r>
              <a:rPr lang="es-AR" sz="2400" dirty="0" err="1">
                <a:solidFill>
                  <a:srgbClr val="000000"/>
                </a:solidFill>
                <a:latin typeface="Arial" charset="0"/>
              </a:rPr>
              <a:t>Component</a:t>
            </a:r>
            <a:r>
              <a:rPr lang="es-AR" sz="2400" dirty="0">
                <a:solidFill>
                  <a:srgbClr val="000000"/>
                </a:solidFill>
                <a:latin typeface="Arial" charset="0"/>
              </a:rPr>
              <a:t> </a:t>
            </a:r>
            <a:r>
              <a:rPr lang="es-AR" sz="2400" dirty="0" err="1">
                <a:solidFill>
                  <a:srgbClr val="000000"/>
                </a:solidFill>
                <a:latin typeface="Arial" charset="0"/>
              </a:rPr>
              <a:t>Interconnect</a:t>
            </a:r>
            <a:endParaRPr lang="es-AR" sz="2400" dirty="0">
              <a:solidFill>
                <a:srgbClr val="000000"/>
              </a:solidFill>
              <a:latin typeface="Arial" charset="0"/>
            </a:endParaRPr>
          </a:p>
          <a:p>
            <a:pPr algn="ctr">
              <a:defRPr/>
            </a:pPr>
            <a:endParaRPr lang="es-AR" sz="2400" dirty="0">
              <a:solidFill>
                <a:srgbClr val="000000"/>
              </a:solidFill>
              <a:latin typeface="Arial" charset="0"/>
            </a:endParaRPr>
          </a:p>
        </p:txBody>
      </p:sp>
      <p:sp>
        <p:nvSpPr>
          <p:cNvPr id="9" name="10 CuadroTexto">
            <a:extLst>
              <a:ext uri="{FF2B5EF4-FFF2-40B4-BE49-F238E27FC236}">
                <a16:creationId xmlns:a16="http://schemas.microsoft.com/office/drawing/2014/main" id="{323B20D3-A91B-477F-8786-FE84AE6D1579}"/>
              </a:ext>
            </a:extLst>
          </p:cNvPr>
          <p:cNvSpPr txBox="1">
            <a:spLocks noChangeArrowheads="1"/>
          </p:cNvSpPr>
          <p:nvPr/>
        </p:nvSpPr>
        <p:spPr bwMode="auto">
          <a:xfrm>
            <a:off x="1683209" y="5365469"/>
            <a:ext cx="6165927" cy="461665"/>
          </a:xfrm>
          <a:prstGeom prst="rect">
            <a:avLst/>
          </a:prstGeom>
          <a:solidFill>
            <a:schemeClr val="accent2">
              <a:lumMod val="20000"/>
              <a:lumOff val="80000"/>
            </a:schemeClr>
          </a:solidFill>
          <a:ln w="31750" algn="ctr">
            <a:solidFill>
              <a:srgbClr val="B6DCDF"/>
            </a:solidFill>
            <a:miter lim="800000"/>
            <a:headEnd/>
            <a:tailEnd/>
          </a:ln>
          <a:effectLst>
            <a:outerShdw dist="20000" dir="5400000" rotWithShape="0">
              <a:srgbClr val="000000">
                <a:alpha val="37999"/>
              </a:srgbClr>
            </a:outerShdw>
          </a:effectLst>
        </p:spPr>
        <p:txBody>
          <a:bodyPr wrap="square">
            <a:spAutoFit/>
          </a:bodyPr>
          <a:lstStyle/>
          <a:p>
            <a:pPr algn="ctr">
              <a:defRPr/>
            </a:pPr>
            <a:r>
              <a:rPr lang="es-AR" sz="2400" dirty="0"/>
              <a:t>PCI Express</a:t>
            </a:r>
            <a:endParaRPr lang="es-AR" sz="2400" dirty="0">
              <a:solidFill>
                <a:srgbClr val="000000"/>
              </a:solidFill>
              <a:latin typeface="Arial"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59394"/>
                                        </p:tgtEl>
                                        <p:attrNameLst>
                                          <p:attrName>style.visibility</p:attrName>
                                        </p:attrNameLst>
                                      </p:cBhvr>
                                      <p:to>
                                        <p:strVal val="visible"/>
                                      </p:to>
                                    </p:set>
                                    <p:anim calcmode="lin" valueType="num">
                                      <p:cBhvr>
                                        <p:cTn id="7" dur="1000" fill="hold"/>
                                        <p:tgtEl>
                                          <p:spTgt spid="59394"/>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59394"/>
                                        </p:tgtEl>
                                        <p:attrNameLst>
                                          <p:attrName>ppt_y</p:attrName>
                                        </p:attrNameLst>
                                      </p:cBhvr>
                                      <p:tavLst>
                                        <p:tav tm="0">
                                          <p:val>
                                            <p:strVal val="#ppt_y"/>
                                          </p:val>
                                        </p:tav>
                                        <p:tav tm="100000">
                                          <p:val>
                                            <p:strVal val="#ppt_y"/>
                                          </p:val>
                                        </p:tav>
                                      </p:tavLst>
                                    </p:anim>
                                    <p:anim calcmode="lin" valueType="num">
                                      <p:cBhvr>
                                        <p:cTn id="9" dur="1000" fill="hold"/>
                                        <p:tgtEl>
                                          <p:spTgt spid="59394"/>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5939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5939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80">
                                          <p:stCondLst>
                                            <p:cond delay="0"/>
                                          </p:stCondLst>
                                        </p:cTn>
                                        <p:tgtEl>
                                          <p:spTgt spid="8"/>
                                        </p:tgtEl>
                                      </p:cBhvr>
                                    </p:animEffect>
                                    <p:anim calcmode="lin" valueType="num">
                                      <p:cBhvr>
                                        <p:cTn id="17"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2" dur="26">
                                          <p:stCondLst>
                                            <p:cond delay="650"/>
                                          </p:stCondLst>
                                        </p:cTn>
                                        <p:tgtEl>
                                          <p:spTgt spid="8"/>
                                        </p:tgtEl>
                                      </p:cBhvr>
                                      <p:to x="100000" y="60000"/>
                                    </p:animScale>
                                    <p:animScale>
                                      <p:cBhvr>
                                        <p:cTn id="23" dur="166" decel="50000">
                                          <p:stCondLst>
                                            <p:cond delay="676"/>
                                          </p:stCondLst>
                                        </p:cTn>
                                        <p:tgtEl>
                                          <p:spTgt spid="8"/>
                                        </p:tgtEl>
                                      </p:cBhvr>
                                      <p:to x="100000" y="100000"/>
                                    </p:animScale>
                                    <p:animScale>
                                      <p:cBhvr>
                                        <p:cTn id="24" dur="26">
                                          <p:stCondLst>
                                            <p:cond delay="1312"/>
                                          </p:stCondLst>
                                        </p:cTn>
                                        <p:tgtEl>
                                          <p:spTgt spid="8"/>
                                        </p:tgtEl>
                                      </p:cBhvr>
                                      <p:to x="100000" y="80000"/>
                                    </p:animScale>
                                    <p:animScale>
                                      <p:cBhvr>
                                        <p:cTn id="25" dur="166" decel="50000">
                                          <p:stCondLst>
                                            <p:cond delay="1338"/>
                                          </p:stCondLst>
                                        </p:cTn>
                                        <p:tgtEl>
                                          <p:spTgt spid="8"/>
                                        </p:tgtEl>
                                      </p:cBhvr>
                                      <p:to x="100000" y="100000"/>
                                    </p:animScale>
                                    <p:animScale>
                                      <p:cBhvr>
                                        <p:cTn id="26" dur="26">
                                          <p:stCondLst>
                                            <p:cond delay="1642"/>
                                          </p:stCondLst>
                                        </p:cTn>
                                        <p:tgtEl>
                                          <p:spTgt spid="8"/>
                                        </p:tgtEl>
                                      </p:cBhvr>
                                      <p:to x="100000" y="90000"/>
                                    </p:animScale>
                                    <p:animScale>
                                      <p:cBhvr>
                                        <p:cTn id="27" dur="166" decel="50000">
                                          <p:stCondLst>
                                            <p:cond delay="1668"/>
                                          </p:stCondLst>
                                        </p:cTn>
                                        <p:tgtEl>
                                          <p:spTgt spid="8"/>
                                        </p:tgtEl>
                                      </p:cBhvr>
                                      <p:to x="100000" y="100000"/>
                                    </p:animScale>
                                    <p:animScale>
                                      <p:cBhvr>
                                        <p:cTn id="28" dur="26">
                                          <p:stCondLst>
                                            <p:cond delay="1808"/>
                                          </p:stCondLst>
                                        </p:cTn>
                                        <p:tgtEl>
                                          <p:spTgt spid="8"/>
                                        </p:tgtEl>
                                      </p:cBhvr>
                                      <p:to x="100000" y="95000"/>
                                    </p:animScale>
                                    <p:animScale>
                                      <p:cBhvr>
                                        <p:cTn id="29" dur="166" decel="50000">
                                          <p:stCondLst>
                                            <p:cond delay="1834"/>
                                          </p:stCondLst>
                                        </p:cTn>
                                        <p:tgtEl>
                                          <p:spTgt spid="8"/>
                                        </p:tgtEl>
                                      </p:cBhvr>
                                      <p:to x="100000" y="100000"/>
                                    </p:animScale>
                                  </p:childTnLst>
                                </p:cTn>
                              </p:par>
                            </p:childTnLst>
                          </p:cTn>
                        </p:par>
                        <p:par>
                          <p:cTn id="30" fill="hold" nodeType="afterGroup">
                            <p:stCondLst>
                              <p:cond delay="2000"/>
                            </p:stCondLst>
                            <p:childTnLst>
                              <p:par>
                                <p:cTn id="31" presetID="26"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80">
                                          <p:stCondLst>
                                            <p:cond delay="0"/>
                                          </p:stCondLst>
                                        </p:cTn>
                                        <p:tgtEl>
                                          <p:spTgt spid="10"/>
                                        </p:tgtEl>
                                      </p:cBhvr>
                                    </p:animEffect>
                                    <p:anim calcmode="lin" valueType="num">
                                      <p:cBhvr>
                                        <p:cTn id="3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9" dur="26">
                                          <p:stCondLst>
                                            <p:cond delay="650"/>
                                          </p:stCondLst>
                                        </p:cTn>
                                        <p:tgtEl>
                                          <p:spTgt spid="10"/>
                                        </p:tgtEl>
                                      </p:cBhvr>
                                      <p:to x="100000" y="60000"/>
                                    </p:animScale>
                                    <p:animScale>
                                      <p:cBhvr>
                                        <p:cTn id="40" dur="166" decel="50000">
                                          <p:stCondLst>
                                            <p:cond delay="676"/>
                                          </p:stCondLst>
                                        </p:cTn>
                                        <p:tgtEl>
                                          <p:spTgt spid="10"/>
                                        </p:tgtEl>
                                      </p:cBhvr>
                                      <p:to x="100000" y="100000"/>
                                    </p:animScale>
                                    <p:animScale>
                                      <p:cBhvr>
                                        <p:cTn id="41" dur="26">
                                          <p:stCondLst>
                                            <p:cond delay="1312"/>
                                          </p:stCondLst>
                                        </p:cTn>
                                        <p:tgtEl>
                                          <p:spTgt spid="10"/>
                                        </p:tgtEl>
                                      </p:cBhvr>
                                      <p:to x="100000" y="80000"/>
                                    </p:animScale>
                                    <p:animScale>
                                      <p:cBhvr>
                                        <p:cTn id="42" dur="166" decel="50000">
                                          <p:stCondLst>
                                            <p:cond delay="1338"/>
                                          </p:stCondLst>
                                        </p:cTn>
                                        <p:tgtEl>
                                          <p:spTgt spid="10"/>
                                        </p:tgtEl>
                                      </p:cBhvr>
                                      <p:to x="100000" y="100000"/>
                                    </p:animScale>
                                    <p:animScale>
                                      <p:cBhvr>
                                        <p:cTn id="43" dur="26">
                                          <p:stCondLst>
                                            <p:cond delay="1642"/>
                                          </p:stCondLst>
                                        </p:cTn>
                                        <p:tgtEl>
                                          <p:spTgt spid="10"/>
                                        </p:tgtEl>
                                      </p:cBhvr>
                                      <p:to x="100000" y="90000"/>
                                    </p:animScale>
                                    <p:animScale>
                                      <p:cBhvr>
                                        <p:cTn id="44" dur="166" decel="50000">
                                          <p:stCondLst>
                                            <p:cond delay="1668"/>
                                          </p:stCondLst>
                                        </p:cTn>
                                        <p:tgtEl>
                                          <p:spTgt spid="10"/>
                                        </p:tgtEl>
                                      </p:cBhvr>
                                      <p:to x="100000" y="100000"/>
                                    </p:animScale>
                                    <p:animScale>
                                      <p:cBhvr>
                                        <p:cTn id="45" dur="26">
                                          <p:stCondLst>
                                            <p:cond delay="1808"/>
                                          </p:stCondLst>
                                        </p:cTn>
                                        <p:tgtEl>
                                          <p:spTgt spid="10"/>
                                        </p:tgtEl>
                                      </p:cBhvr>
                                      <p:to x="100000" y="95000"/>
                                    </p:animScale>
                                    <p:animScale>
                                      <p:cBhvr>
                                        <p:cTn id="46" dur="166" decel="50000">
                                          <p:stCondLst>
                                            <p:cond delay="1834"/>
                                          </p:stCondLst>
                                        </p:cTn>
                                        <p:tgtEl>
                                          <p:spTgt spid="10"/>
                                        </p:tgtEl>
                                      </p:cBhvr>
                                      <p:to x="100000" y="100000"/>
                                    </p:animScale>
                                  </p:childTnLst>
                                </p:cTn>
                              </p:par>
                            </p:childTnLst>
                          </p:cTn>
                        </p:par>
                        <p:par>
                          <p:cTn id="47" fill="hold" nodeType="afterGroup">
                            <p:stCondLst>
                              <p:cond delay="4000"/>
                            </p:stCondLst>
                            <p:childTnLst>
                              <p:par>
                                <p:cTn id="48" presetID="26" presetClass="entr" presetSubtype="0" fill="hold" grpId="0"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down)">
                                      <p:cBhvr>
                                        <p:cTn id="50" dur="580">
                                          <p:stCondLst>
                                            <p:cond delay="0"/>
                                          </p:stCondLst>
                                        </p:cTn>
                                        <p:tgtEl>
                                          <p:spTgt spid="11"/>
                                        </p:tgtEl>
                                      </p:cBhvr>
                                    </p:animEffect>
                                    <p:anim calcmode="lin" valueType="num">
                                      <p:cBhvr>
                                        <p:cTn id="51"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56" dur="26">
                                          <p:stCondLst>
                                            <p:cond delay="650"/>
                                          </p:stCondLst>
                                        </p:cTn>
                                        <p:tgtEl>
                                          <p:spTgt spid="11"/>
                                        </p:tgtEl>
                                      </p:cBhvr>
                                      <p:to x="100000" y="60000"/>
                                    </p:animScale>
                                    <p:animScale>
                                      <p:cBhvr>
                                        <p:cTn id="57" dur="166" decel="50000">
                                          <p:stCondLst>
                                            <p:cond delay="676"/>
                                          </p:stCondLst>
                                        </p:cTn>
                                        <p:tgtEl>
                                          <p:spTgt spid="11"/>
                                        </p:tgtEl>
                                      </p:cBhvr>
                                      <p:to x="100000" y="100000"/>
                                    </p:animScale>
                                    <p:animScale>
                                      <p:cBhvr>
                                        <p:cTn id="58" dur="26">
                                          <p:stCondLst>
                                            <p:cond delay="1312"/>
                                          </p:stCondLst>
                                        </p:cTn>
                                        <p:tgtEl>
                                          <p:spTgt spid="11"/>
                                        </p:tgtEl>
                                      </p:cBhvr>
                                      <p:to x="100000" y="80000"/>
                                    </p:animScale>
                                    <p:animScale>
                                      <p:cBhvr>
                                        <p:cTn id="59" dur="166" decel="50000">
                                          <p:stCondLst>
                                            <p:cond delay="1338"/>
                                          </p:stCondLst>
                                        </p:cTn>
                                        <p:tgtEl>
                                          <p:spTgt spid="11"/>
                                        </p:tgtEl>
                                      </p:cBhvr>
                                      <p:to x="100000" y="100000"/>
                                    </p:animScale>
                                    <p:animScale>
                                      <p:cBhvr>
                                        <p:cTn id="60" dur="26">
                                          <p:stCondLst>
                                            <p:cond delay="1642"/>
                                          </p:stCondLst>
                                        </p:cTn>
                                        <p:tgtEl>
                                          <p:spTgt spid="11"/>
                                        </p:tgtEl>
                                      </p:cBhvr>
                                      <p:to x="100000" y="90000"/>
                                    </p:animScale>
                                    <p:animScale>
                                      <p:cBhvr>
                                        <p:cTn id="61" dur="166" decel="50000">
                                          <p:stCondLst>
                                            <p:cond delay="1668"/>
                                          </p:stCondLst>
                                        </p:cTn>
                                        <p:tgtEl>
                                          <p:spTgt spid="11"/>
                                        </p:tgtEl>
                                      </p:cBhvr>
                                      <p:to x="100000" y="100000"/>
                                    </p:animScale>
                                    <p:animScale>
                                      <p:cBhvr>
                                        <p:cTn id="62" dur="26">
                                          <p:stCondLst>
                                            <p:cond delay="1808"/>
                                          </p:stCondLst>
                                        </p:cTn>
                                        <p:tgtEl>
                                          <p:spTgt spid="11"/>
                                        </p:tgtEl>
                                      </p:cBhvr>
                                      <p:to x="100000" y="95000"/>
                                    </p:animScale>
                                    <p:animScale>
                                      <p:cBhvr>
                                        <p:cTn id="63" dur="166" decel="50000">
                                          <p:stCondLst>
                                            <p:cond delay="1834"/>
                                          </p:stCondLst>
                                        </p:cTn>
                                        <p:tgtEl>
                                          <p:spTgt spid="11"/>
                                        </p:tgtEl>
                                      </p:cBhvr>
                                      <p:to x="100000" y="100000"/>
                                    </p:animScale>
                                  </p:childTnLst>
                                </p:cTn>
                              </p:par>
                            </p:childTnLst>
                          </p:cTn>
                        </p:par>
                        <p:par>
                          <p:cTn id="64" fill="hold">
                            <p:stCondLst>
                              <p:cond delay="6000"/>
                            </p:stCondLst>
                            <p:childTnLst>
                              <p:par>
                                <p:cTn id="65" presetID="26" presetClass="entr" presetSubtype="0"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down)">
                                      <p:cBhvr>
                                        <p:cTn id="67" dur="580">
                                          <p:stCondLst>
                                            <p:cond delay="0"/>
                                          </p:stCondLst>
                                        </p:cTn>
                                        <p:tgtEl>
                                          <p:spTgt spid="12"/>
                                        </p:tgtEl>
                                      </p:cBhvr>
                                    </p:animEffect>
                                    <p:anim calcmode="lin" valueType="num">
                                      <p:cBhvr>
                                        <p:cTn id="6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73" dur="26">
                                          <p:stCondLst>
                                            <p:cond delay="650"/>
                                          </p:stCondLst>
                                        </p:cTn>
                                        <p:tgtEl>
                                          <p:spTgt spid="12"/>
                                        </p:tgtEl>
                                      </p:cBhvr>
                                      <p:to x="100000" y="60000"/>
                                    </p:animScale>
                                    <p:animScale>
                                      <p:cBhvr>
                                        <p:cTn id="74" dur="166" decel="50000">
                                          <p:stCondLst>
                                            <p:cond delay="676"/>
                                          </p:stCondLst>
                                        </p:cTn>
                                        <p:tgtEl>
                                          <p:spTgt spid="12"/>
                                        </p:tgtEl>
                                      </p:cBhvr>
                                      <p:to x="100000" y="100000"/>
                                    </p:animScale>
                                    <p:animScale>
                                      <p:cBhvr>
                                        <p:cTn id="75" dur="26">
                                          <p:stCondLst>
                                            <p:cond delay="1312"/>
                                          </p:stCondLst>
                                        </p:cTn>
                                        <p:tgtEl>
                                          <p:spTgt spid="12"/>
                                        </p:tgtEl>
                                      </p:cBhvr>
                                      <p:to x="100000" y="80000"/>
                                    </p:animScale>
                                    <p:animScale>
                                      <p:cBhvr>
                                        <p:cTn id="76" dur="166" decel="50000">
                                          <p:stCondLst>
                                            <p:cond delay="1338"/>
                                          </p:stCondLst>
                                        </p:cTn>
                                        <p:tgtEl>
                                          <p:spTgt spid="12"/>
                                        </p:tgtEl>
                                      </p:cBhvr>
                                      <p:to x="100000" y="100000"/>
                                    </p:animScale>
                                    <p:animScale>
                                      <p:cBhvr>
                                        <p:cTn id="77" dur="26">
                                          <p:stCondLst>
                                            <p:cond delay="1642"/>
                                          </p:stCondLst>
                                        </p:cTn>
                                        <p:tgtEl>
                                          <p:spTgt spid="12"/>
                                        </p:tgtEl>
                                      </p:cBhvr>
                                      <p:to x="100000" y="90000"/>
                                    </p:animScale>
                                    <p:animScale>
                                      <p:cBhvr>
                                        <p:cTn id="78" dur="166" decel="50000">
                                          <p:stCondLst>
                                            <p:cond delay="1668"/>
                                          </p:stCondLst>
                                        </p:cTn>
                                        <p:tgtEl>
                                          <p:spTgt spid="12"/>
                                        </p:tgtEl>
                                      </p:cBhvr>
                                      <p:to x="100000" y="100000"/>
                                    </p:animScale>
                                    <p:animScale>
                                      <p:cBhvr>
                                        <p:cTn id="79" dur="26">
                                          <p:stCondLst>
                                            <p:cond delay="1808"/>
                                          </p:stCondLst>
                                        </p:cTn>
                                        <p:tgtEl>
                                          <p:spTgt spid="12"/>
                                        </p:tgtEl>
                                      </p:cBhvr>
                                      <p:to x="100000" y="95000"/>
                                    </p:animScale>
                                    <p:animScale>
                                      <p:cBhvr>
                                        <p:cTn id="80" dur="166" decel="50000">
                                          <p:stCondLst>
                                            <p:cond delay="1834"/>
                                          </p:stCondLst>
                                        </p:cTn>
                                        <p:tgtEl>
                                          <p:spTgt spid="12"/>
                                        </p:tgtEl>
                                      </p:cBhvr>
                                      <p:to x="100000" y="100000"/>
                                    </p:animScale>
                                  </p:childTnLst>
                                </p:cTn>
                              </p:par>
                            </p:childTnLst>
                          </p:cTn>
                        </p:par>
                        <p:par>
                          <p:cTn id="81" fill="hold">
                            <p:stCondLst>
                              <p:cond delay="8000"/>
                            </p:stCondLst>
                            <p:childTnLst>
                              <p:par>
                                <p:cTn id="82" presetID="26" presetClass="entr" presetSubtype="0"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wipe(down)">
                                      <p:cBhvr>
                                        <p:cTn id="84" dur="580">
                                          <p:stCondLst>
                                            <p:cond delay="0"/>
                                          </p:stCondLst>
                                        </p:cTn>
                                        <p:tgtEl>
                                          <p:spTgt spid="9"/>
                                        </p:tgtEl>
                                      </p:cBhvr>
                                    </p:animEffect>
                                    <p:anim calcmode="lin" valueType="num">
                                      <p:cBhvr>
                                        <p:cTn id="85"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90" dur="26">
                                          <p:stCondLst>
                                            <p:cond delay="650"/>
                                          </p:stCondLst>
                                        </p:cTn>
                                        <p:tgtEl>
                                          <p:spTgt spid="9"/>
                                        </p:tgtEl>
                                      </p:cBhvr>
                                      <p:to x="100000" y="60000"/>
                                    </p:animScale>
                                    <p:animScale>
                                      <p:cBhvr>
                                        <p:cTn id="91" dur="166" decel="50000">
                                          <p:stCondLst>
                                            <p:cond delay="676"/>
                                          </p:stCondLst>
                                        </p:cTn>
                                        <p:tgtEl>
                                          <p:spTgt spid="9"/>
                                        </p:tgtEl>
                                      </p:cBhvr>
                                      <p:to x="100000" y="100000"/>
                                    </p:animScale>
                                    <p:animScale>
                                      <p:cBhvr>
                                        <p:cTn id="92" dur="26">
                                          <p:stCondLst>
                                            <p:cond delay="1312"/>
                                          </p:stCondLst>
                                        </p:cTn>
                                        <p:tgtEl>
                                          <p:spTgt spid="9"/>
                                        </p:tgtEl>
                                      </p:cBhvr>
                                      <p:to x="100000" y="80000"/>
                                    </p:animScale>
                                    <p:animScale>
                                      <p:cBhvr>
                                        <p:cTn id="93" dur="166" decel="50000">
                                          <p:stCondLst>
                                            <p:cond delay="1338"/>
                                          </p:stCondLst>
                                        </p:cTn>
                                        <p:tgtEl>
                                          <p:spTgt spid="9"/>
                                        </p:tgtEl>
                                      </p:cBhvr>
                                      <p:to x="100000" y="100000"/>
                                    </p:animScale>
                                    <p:animScale>
                                      <p:cBhvr>
                                        <p:cTn id="94" dur="26">
                                          <p:stCondLst>
                                            <p:cond delay="1642"/>
                                          </p:stCondLst>
                                        </p:cTn>
                                        <p:tgtEl>
                                          <p:spTgt spid="9"/>
                                        </p:tgtEl>
                                      </p:cBhvr>
                                      <p:to x="100000" y="90000"/>
                                    </p:animScale>
                                    <p:animScale>
                                      <p:cBhvr>
                                        <p:cTn id="95" dur="166" decel="50000">
                                          <p:stCondLst>
                                            <p:cond delay="1668"/>
                                          </p:stCondLst>
                                        </p:cTn>
                                        <p:tgtEl>
                                          <p:spTgt spid="9"/>
                                        </p:tgtEl>
                                      </p:cBhvr>
                                      <p:to x="100000" y="100000"/>
                                    </p:animScale>
                                    <p:animScale>
                                      <p:cBhvr>
                                        <p:cTn id="96" dur="26">
                                          <p:stCondLst>
                                            <p:cond delay="1808"/>
                                          </p:stCondLst>
                                        </p:cTn>
                                        <p:tgtEl>
                                          <p:spTgt spid="9"/>
                                        </p:tgtEl>
                                      </p:cBhvr>
                                      <p:to x="100000" y="95000"/>
                                    </p:animScale>
                                    <p:animScale>
                                      <p:cBhvr>
                                        <p:cTn id="97"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p:bldP spid="8" grpId="0" animBg="1"/>
      <p:bldP spid="10" grpId="0" animBg="1"/>
      <p:bldP spid="11" grpId="0" animBg="1"/>
      <p:bldP spid="12"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5292725" y="2924175"/>
            <a:ext cx="3124200" cy="1143000"/>
            <a:chOff x="3360" y="1966"/>
            <a:chExt cx="1968" cy="720"/>
          </a:xfrm>
        </p:grpSpPr>
        <p:sp>
          <p:nvSpPr>
            <p:cNvPr id="4119" name="AutoShape 3"/>
            <p:cNvSpPr>
              <a:spLocks noChangeArrowheads="1"/>
            </p:cNvSpPr>
            <p:nvPr/>
          </p:nvSpPr>
          <p:spPr bwMode="auto">
            <a:xfrm rot="-10200000">
              <a:off x="3360" y="2062"/>
              <a:ext cx="677" cy="120"/>
            </a:xfrm>
            <a:prstGeom prst="leftArrow">
              <a:avLst>
                <a:gd name="adj1" fmla="val 50000"/>
                <a:gd name="adj2" fmla="val 141042"/>
              </a:avLst>
            </a:prstGeom>
            <a:gradFill rotWithShape="0">
              <a:gsLst>
                <a:gs pos="0">
                  <a:srgbClr val="3333CC"/>
                </a:gs>
                <a:gs pos="50000">
                  <a:srgbClr val="18185E"/>
                </a:gs>
                <a:gs pos="100000">
                  <a:srgbClr val="3333CC"/>
                </a:gs>
              </a:gsLst>
              <a:lin ang="0" scaled="1"/>
            </a:gra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4120" name="Oval 4"/>
            <p:cNvSpPr>
              <a:spLocks noChangeArrowheads="1"/>
            </p:cNvSpPr>
            <p:nvPr/>
          </p:nvSpPr>
          <p:spPr bwMode="auto">
            <a:xfrm>
              <a:off x="4128" y="1966"/>
              <a:ext cx="1200" cy="720"/>
            </a:xfrm>
            <a:prstGeom prst="ellipse">
              <a:avLst/>
            </a:prstGeom>
            <a:noFill/>
            <a:ln w="53975">
              <a:solidFill>
                <a:srgbClr val="0000FF"/>
              </a:solidFill>
              <a:round/>
              <a:headEnd/>
              <a:tailEnd/>
            </a:ln>
            <a:scene3d>
              <a:camera prst="legacyObliqueTopLeft"/>
              <a:lightRig rig="legacyFlat3" dir="t"/>
            </a:scene3d>
            <a:sp3d extrusionH="430200" prstMaterial="legacyMatte">
              <a:bevelT w="13500" h="13500" prst="angle"/>
              <a:bevelB w="13500" h="13500" prst="angle"/>
              <a:extrusionClr>
                <a:srgbClr val="0000FF"/>
              </a:extrusionClr>
              <a:contourClr>
                <a:srgbClr val="0000FF"/>
              </a:contourClr>
            </a:sp3d>
            <a:extLst>
              <a:ext uri="{909E8E84-426E-40DD-AFC4-6F175D3DCCD1}">
                <a14:hiddenFill xmlns:a14="http://schemas.microsoft.com/office/drawing/2010/main">
                  <a:solidFill>
                    <a:srgbClr val="FFFFFF"/>
                  </a:solidFill>
                </a14:hiddenFill>
              </a:ext>
            </a:extLst>
          </p:spPr>
          <p:txBody>
            <a:bodyPr wrap="none" anchor="ctr">
              <a:flatTx/>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4121" name="Text Box 5">
              <a:hlinkClick r:id="" action="ppaction://noaction"/>
            </p:cNvPr>
            <p:cNvSpPr txBox="1">
              <a:spLocks noChangeArrowheads="1"/>
            </p:cNvSpPr>
            <p:nvPr/>
          </p:nvSpPr>
          <p:spPr bwMode="auto">
            <a:xfrm>
              <a:off x="4128" y="2110"/>
              <a:ext cx="1095"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lnSpc>
                  <a:spcPts val="2200"/>
                </a:lnSpc>
                <a:spcBef>
                  <a:spcPct val="50000"/>
                </a:spcBef>
              </a:pPr>
              <a:r>
                <a:rPr lang="es-ES" altLang="es-AR" b="1" u="sng">
                  <a:latin typeface="Times New Roman" panose="02020603050405020304" pitchFamily="18" charset="0"/>
                </a:rPr>
                <a:t>Componentes</a:t>
              </a:r>
            </a:p>
          </p:txBody>
        </p:sp>
      </p:grpSp>
      <p:grpSp>
        <p:nvGrpSpPr>
          <p:cNvPr id="3" name="Group 6"/>
          <p:cNvGrpSpPr>
            <a:grpSpLocks/>
          </p:cNvGrpSpPr>
          <p:nvPr/>
        </p:nvGrpSpPr>
        <p:grpSpPr bwMode="auto">
          <a:xfrm>
            <a:off x="3635375" y="3500438"/>
            <a:ext cx="3352800" cy="2057400"/>
            <a:chOff x="2400" y="2302"/>
            <a:chExt cx="2112" cy="1296"/>
          </a:xfrm>
        </p:grpSpPr>
        <p:sp>
          <p:nvSpPr>
            <p:cNvPr id="4116" name="AutoShape 7"/>
            <p:cNvSpPr>
              <a:spLocks noChangeArrowheads="1"/>
            </p:cNvSpPr>
            <p:nvPr/>
          </p:nvSpPr>
          <p:spPr bwMode="auto">
            <a:xfrm>
              <a:off x="2777" y="2302"/>
              <a:ext cx="151" cy="451"/>
            </a:xfrm>
            <a:prstGeom prst="downArrow">
              <a:avLst>
                <a:gd name="adj1" fmla="val 50000"/>
                <a:gd name="adj2" fmla="val 74669"/>
              </a:avLst>
            </a:prstGeom>
            <a:gradFill rotWithShape="0">
              <a:gsLst>
                <a:gs pos="0">
                  <a:srgbClr val="3333CC"/>
                </a:gs>
                <a:gs pos="50000">
                  <a:srgbClr val="18185E"/>
                </a:gs>
                <a:gs pos="100000">
                  <a:srgbClr val="3333CC"/>
                </a:gs>
              </a:gsLst>
              <a:lin ang="0" scaled="1"/>
            </a:gra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4117" name="Oval 8"/>
            <p:cNvSpPr>
              <a:spLocks noChangeArrowheads="1"/>
            </p:cNvSpPr>
            <p:nvPr/>
          </p:nvSpPr>
          <p:spPr bwMode="auto">
            <a:xfrm>
              <a:off x="2702" y="2809"/>
              <a:ext cx="1659" cy="789"/>
            </a:xfrm>
            <a:prstGeom prst="ellipse">
              <a:avLst/>
            </a:prstGeom>
            <a:noFill/>
            <a:ln w="53975">
              <a:solidFill>
                <a:srgbClr val="0000FF"/>
              </a:solidFill>
              <a:round/>
              <a:headEnd/>
              <a:tailEnd/>
            </a:ln>
            <a:scene3d>
              <a:camera prst="legacyObliqueTopLeft"/>
              <a:lightRig rig="legacyFlat3" dir="t"/>
            </a:scene3d>
            <a:sp3d extrusionH="430200" prstMaterial="legacyMatte">
              <a:bevelT w="13500" h="13500" prst="angle"/>
              <a:bevelB w="13500" h="13500" prst="angle"/>
              <a:extrusionClr>
                <a:srgbClr val="0000FF"/>
              </a:extrusionClr>
              <a:contourClr>
                <a:srgbClr val="0000FF"/>
              </a:contourClr>
            </a:sp3d>
            <a:extLst>
              <a:ext uri="{909E8E84-426E-40DD-AFC4-6F175D3DCCD1}">
                <a14:hiddenFill xmlns:a14="http://schemas.microsoft.com/office/drawing/2010/main">
                  <a:solidFill>
                    <a:srgbClr val="FFFFFF"/>
                  </a:solidFill>
                </a14:hiddenFill>
              </a:ext>
            </a:extLst>
          </p:spPr>
          <p:txBody>
            <a:bodyPr wrap="none" anchor="ctr">
              <a:flatTx/>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4118" name="Text Box 9">
              <a:hlinkClick r:id="" action="ppaction://noaction"/>
            </p:cNvPr>
            <p:cNvSpPr txBox="1">
              <a:spLocks noChangeArrowheads="1"/>
            </p:cNvSpPr>
            <p:nvPr/>
          </p:nvSpPr>
          <p:spPr bwMode="auto">
            <a:xfrm>
              <a:off x="2400" y="2973"/>
              <a:ext cx="2112"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lnSpc>
                  <a:spcPts val="2200"/>
                </a:lnSpc>
                <a:spcBef>
                  <a:spcPct val="50000"/>
                </a:spcBef>
              </a:pPr>
              <a:r>
                <a:rPr lang="es-ES" altLang="es-AR" b="1" u="sng">
                  <a:latin typeface="Times New Roman" panose="02020603050405020304" pitchFamily="18" charset="0"/>
                </a:rPr>
                <a:t>Interconexiones  en el Procesador</a:t>
              </a:r>
            </a:p>
          </p:txBody>
        </p:sp>
      </p:grpSp>
      <p:grpSp>
        <p:nvGrpSpPr>
          <p:cNvPr id="4" name="Group 10"/>
          <p:cNvGrpSpPr>
            <a:grpSpLocks/>
          </p:cNvGrpSpPr>
          <p:nvPr/>
        </p:nvGrpSpPr>
        <p:grpSpPr bwMode="auto">
          <a:xfrm rot="310281">
            <a:off x="468313" y="1773238"/>
            <a:ext cx="2667000" cy="1143000"/>
            <a:chOff x="144" y="1774"/>
            <a:chExt cx="1680" cy="720"/>
          </a:xfrm>
        </p:grpSpPr>
        <p:sp>
          <p:nvSpPr>
            <p:cNvPr id="4113" name="AutoShape 11"/>
            <p:cNvSpPr>
              <a:spLocks noChangeArrowheads="1"/>
            </p:cNvSpPr>
            <p:nvPr/>
          </p:nvSpPr>
          <p:spPr bwMode="auto">
            <a:xfrm>
              <a:off x="1178" y="1966"/>
              <a:ext cx="646" cy="96"/>
            </a:xfrm>
            <a:prstGeom prst="leftArrow">
              <a:avLst>
                <a:gd name="adj1" fmla="val 50000"/>
                <a:gd name="adj2" fmla="val 168229"/>
              </a:avLst>
            </a:prstGeom>
            <a:solidFill>
              <a:srgbClr val="3333CC">
                <a:alpha val="81960"/>
              </a:srgbClr>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4114" name="Oval 12"/>
            <p:cNvSpPr>
              <a:spLocks noChangeArrowheads="1"/>
            </p:cNvSpPr>
            <p:nvPr/>
          </p:nvSpPr>
          <p:spPr bwMode="auto">
            <a:xfrm>
              <a:off x="316" y="1774"/>
              <a:ext cx="948" cy="720"/>
            </a:xfrm>
            <a:prstGeom prst="ellipse">
              <a:avLst/>
            </a:prstGeom>
            <a:noFill/>
            <a:ln w="53975">
              <a:solidFill>
                <a:srgbClr val="0000FF"/>
              </a:solidFill>
              <a:round/>
              <a:headEnd/>
              <a:tailEnd/>
            </a:ln>
            <a:scene3d>
              <a:camera prst="legacyObliqueTopLeft"/>
              <a:lightRig rig="legacyFlat3" dir="t"/>
            </a:scene3d>
            <a:sp3d extrusionH="430200" prstMaterial="legacyMatte">
              <a:bevelT w="13500" h="13500" prst="angle"/>
              <a:bevelB w="13500" h="13500" prst="angle"/>
              <a:extrusionClr>
                <a:srgbClr val="0000FF"/>
              </a:extrusionClr>
              <a:contourClr>
                <a:srgbClr val="0000FF"/>
              </a:contourClr>
            </a:sp3d>
            <a:extLst>
              <a:ext uri="{909E8E84-426E-40DD-AFC4-6F175D3DCCD1}">
                <a14:hiddenFill xmlns:a14="http://schemas.microsoft.com/office/drawing/2010/main">
                  <a:solidFill>
                    <a:srgbClr val="FFFFFF"/>
                  </a:solidFill>
                </a14:hiddenFill>
              </a:ext>
            </a:extLst>
          </p:spPr>
          <p:txBody>
            <a:bodyPr wrap="none" anchor="ctr">
              <a:flatTx/>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4115" name="Text Box 13"/>
            <p:cNvSpPr txBox="1">
              <a:spLocks noChangeArrowheads="1"/>
            </p:cNvSpPr>
            <p:nvPr/>
          </p:nvSpPr>
          <p:spPr bwMode="auto">
            <a:xfrm>
              <a:off x="144" y="1924"/>
              <a:ext cx="1206"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lnSpc>
                  <a:spcPts val="2200"/>
                </a:lnSpc>
                <a:spcBef>
                  <a:spcPct val="50000"/>
                </a:spcBef>
              </a:pPr>
              <a:r>
                <a:rPr lang="es-ES" altLang="es-AR" b="1">
                  <a:latin typeface="Times New Roman" panose="02020603050405020304" pitchFamily="18" charset="0"/>
                </a:rPr>
                <a:t>Concepto de Programa</a:t>
              </a:r>
            </a:p>
          </p:txBody>
        </p:sp>
      </p:grpSp>
      <p:grpSp>
        <p:nvGrpSpPr>
          <p:cNvPr id="5" name="Group 18"/>
          <p:cNvGrpSpPr>
            <a:grpSpLocks/>
          </p:cNvGrpSpPr>
          <p:nvPr/>
        </p:nvGrpSpPr>
        <p:grpSpPr bwMode="auto">
          <a:xfrm>
            <a:off x="4716463" y="620713"/>
            <a:ext cx="3200400" cy="1219200"/>
            <a:chOff x="2832" y="670"/>
            <a:chExt cx="2016" cy="768"/>
          </a:xfrm>
        </p:grpSpPr>
        <p:sp>
          <p:nvSpPr>
            <p:cNvPr id="4110" name="AutoShape 19"/>
            <p:cNvSpPr>
              <a:spLocks noChangeArrowheads="1"/>
            </p:cNvSpPr>
            <p:nvPr/>
          </p:nvSpPr>
          <p:spPr bwMode="auto">
            <a:xfrm rot="3000000">
              <a:off x="3096" y="1078"/>
              <a:ext cx="96" cy="624"/>
            </a:xfrm>
            <a:prstGeom prst="upArrow">
              <a:avLst>
                <a:gd name="adj1" fmla="val 50000"/>
                <a:gd name="adj2" fmla="val 162500"/>
              </a:avLst>
            </a:prstGeom>
            <a:solidFill>
              <a:srgbClr val="0000FF"/>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4111" name="Oval 20"/>
            <p:cNvSpPr>
              <a:spLocks noChangeArrowheads="1"/>
            </p:cNvSpPr>
            <p:nvPr/>
          </p:nvSpPr>
          <p:spPr bwMode="auto">
            <a:xfrm>
              <a:off x="3312" y="670"/>
              <a:ext cx="1536" cy="720"/>
            </a:xfrm>
            <a:prstGeom prst="ellipse">
              <a:avLst/>
            </a:prstGeom>
            <a:noFill/>
            <a:ln w="53975">
              <a:solidFill>
                <a:srgbClr val="0000FF"/>
              </a:solidFill>
              <a:round/>
              <a:headEnd/>
              <a:tailEnd/>
            </a:ln>
            <a:scene3d>
              <a:camera prst="legacyObliqueTopLeft"/>
              <a:lightRig rig="legacyFlat3" dir="t"/>
            </a:scene3d>
            <a:sp3d extrusionH="430200" prstMaterial="legacyMatte">
              <a:bevelT w="13500" h="13500" prst="angle"/>
              <a:bevelB w="13500" h="13500" prst="angle"/>
              <a:extrusionClr>
                <a:srgbClr val="0000FF"/>
              </a:extrusionClr>
              <a:contourClr>
                <a:srgbClr val="0000FF"/>
              </a:contourClr>
            </a:sp3d>
            <a:extLst>
              <a:ext uri="{909E8E84-426E-40DD-AFC4-6F175D3DCCD1}">
                <a14:hiddenFill xmlns:a14="http://schemas.microsoft.com/office/drawing/2010/main">
                  <a:solidFill>
                    <a:srgbClr val="FFFFFF"/>
                  </a:solidFill>
                </a14:hiddenFill>
              </a:ext>
            </a:extLst>
          </p:spPr>
          <p:txBody>
            <a:bodyPr wrap="none" anchor="ctr">
              <a:flatTx/>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4112" name="Text Box 21">
              <a:hlinkClick r:id="" action="ppaction://noaction"/>
            </p:cNvPr>
            <p:cNvSpPr txBox="1">
              <a:spLocks noChangeArrowheads="1"/>
            </p:cNvSpPr>
            <p:nvPr/>
          </p:nvSpPr>
          <p:spPr bwMode="auto">
            <a:xfrm>
              <a:off x="3312" y="814"/>
              <a:ext cx="1401"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lnSpc>
                  <a:spcPts val="2200"/>
                </a:lnSpc>
                <a:spcBef>
                  <a:spcPct val="50000"/>
                </a:spcBef>
              </a:pPr>
              <a:r>
                <a:rPr lang="es-ES" altLang="es-AR" b="1" u="sng">
                  <a:latin typeface="Times New Roman" panose="02020603050405020304" pitchFamily="18" charset="0"/>
                </a:rPr>
                <a:t>Estructura de John Von Newmann</a:t>
              </a:r>
            </a:p>
          </p:txBody>
        </p:sp>
      </p:grpSp>
      <p:grpSp>
        <p:nvGrpSpPr>
          <p:cNvPr id="6" name="Group 22"/>
          <p:cNvGrpSpPr>
            <a:grpSpLocks/>
          </p:cNvGrpSpPr>
          <p:nvPr/>
        </p:nvGrpSpPr>
        <p:grpSpPr bwMode="auto">
          <a:xfrm>
            <a:off x="2843213" y="2205038"/>
            <a:ext cx="2819400" cy="1371600"/>
            <a:chOff x="2016" y="1584"/>
            <a:chExt cx="1344" cy="720"/>
          </a:xfrm>
        </p:grpSpPr>
        <p:sp>
          <p:nvSpPr>
            <p:cNvPr id="4108" name="Oval 23"/>
            <p:cNvSpPr>
              <a:spLocks noChangeArrowheads="1"/>
            </p:cNvSpPr>
            <p:nvPr/>
          </p:nvSpPr>
          <p:spPr bwMode="auto">
            <a:xfrm>
              <a:off x="2112" y="1584"/>
              <a:ext cx="1200" cy="720"/>
            </a:xfrm>
            <a:prstGeom prst="ellipse">
              <a:avLst/>
            </a:prstGeom>
            <a:noFill/>
            <a:ln w="53975">
              <a:solidFill>
                <a:srgbClr val="0000FF"/>
              </a:solidFill>
              <a:round/>
              <a:headEnd/>
              <a:tailEnd/>
            </a:ln>
            <a:scene3d>
              <a:camera prst="legacyObliqueTopLeft">
                <a:rot lat="600000" lon="0" rev="0"/>
              </a:camera>
              <a:lightRig rig="legacyFlat3" dir="t"/>
            </a:scene3d>
            <a:sp3d extrusionH="430200" prstMaterial="legacyMatte">
              <a:bevelT w="13500" h="13500" prst="angle"/>
              <a:bevelB w="13500" h="13500" prst="angle"/>
              <a:extrusionClr>
                <a:srgbClr val="0000FF"/>
              </a:extrusionClr>
              <a:contourClr>
                <a:srgbClr val="0000FF"/>
              </a:contourClr>
            </a:sp3d>
            <a:extLst>
              <a:ext uri="{909E8E84-426E-40DD-AFC4-6F175D3DCCD1}">
                <a14:hiddenFill xmlns:a14="http://schemas.microsoft.com/office/drawing/2010/main">
                  <a:solidFill>
                    <a:srgbClr val="FFFFFF"/>
                  </a:solidFill>
                </a14:hiddenFill>
              </a:ext>
            </a:extLst>
          </p:spPr>
          <p:txBody>
            <a:bodyPr wrap="none" anchor="ctr">
              <a:flatTx/>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4109" name="Text Box 24"/>
            <p:cNvSpPr txBox="1">
              <a:spLocks noChangeArrowheads="1"/>
            </p:cNvSpPr>
            <p:nvPr/>
          </p:nvSpPr>
          <p:spPr bwMode="auto">
            <a:xfrm>
              <a:off x="2016" y="1734"/>
              <a:ext cx="1344"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lnSpc>
                  <a:spcPts val="2200"/>
                </a:lnSpc>
                <a:spcBef>
                  <a:spcPct val="50000"/>
                </a:spcBef>
              </a:pPr>
              <a:r>
                <a:rPr lang="es-ES" altLang="es-AR" sz="2800" b="1">
                  <a:latin typeface="Times New Roman" panose="02020603050405020304" pitchFamily="18" charset="0"/>
                </a:rPr>
                <a:t>Modelo                Elemental</a:t>
              </a:r>
            </a:p>
          </p:txBody>
        </p:sp>
      </p:grpSp>
      <p:grpSp>
        <p:nvGrpSpPr>
          <p:cNvPr id="7" name="Group 38"/>
          <p:cNvGrpSpPr>
            <a:grpSpLocks/>
          </p:cNvGrpSpPr>
          <p:nvPr/>
        </p:nvGrpSpPr>
        <p:grpSpPr bwMode="auto">
          <a:xfrm rot="-1571079">
            <a:off x="611188" y="3500438"/>
            <a:ext cx="3117850" cy="1492250"/>
            <a:chOff x="139" y="1774"/>
            <a:chExt cx="1685" cy="720"/>
          </a:xfrm>
        </p:grpSpPr>
        <p:sp>
          <p:nvSpPr>
            <p:cNvPr id="4105" name="AutoShape 39"/>
            <p:cNvSpPr>
              <a:spLocks noChangeArrowheads="1"/>
            </p:cNvSpPr>
            <p:nvPr/>
          </p:nvSpPr>
          <p:spPr bwMode="auto">
            <a:xfrm>
              <a:off x="1178" y="1966"/>
              <a:ext cx="646" cy="96"/>
            </a:xfrm>
            <a:prstGeom prst="leftArrow">
              <a:avLst>
                <a:gd name="adj1" fmla="val 50000"/>
                <a:gd name="adj2" fmla="val 168229"/>
              </a:avLst>
            </a:prstGeom>
            <a:solidFill>
              <a:srgbClr val="3333CC">
                <a:alpha val="81960"/>
              </a:srgbClr>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4106" name="Oval 40"/>
            <p:cNvSpPr>
              <a:spLocks noChangeArrowheads="1"/>
            </p:cNvSpPr>
            <p:nvPr/>
          </p:nvSpPr>
          <p:spPr bwMode="auto">
            <a:xfrm>
              <a:off x="316" y="1774"/>
              <a:ext cx="948" cy="720"/>
            </a:xfrm>
            <a:prstGeom prst="ellipse">
              <a:avLst/>
            </a:prstGeom>
            <a:noFill/>
            <a:ln w="53975">
              <a:solidFill>
                <a:srgbClr val="0000FF"/>
              </a:solidFill>
              <a:round/>
              <a:headEnd/>
              <a:tailEnd/>
            </a:ln>
            <a:scene3d>
              <a:camera prst="legacyObliqueTopLeft"/>
              <a:lightRig rig="legacyFlat3" dir="t"/>
            </a:scene3d>
            <a:sp3d extrusionH="430200" prstMaterial="legacyMatte">
              <a:bevelT w="13500" h="13500" prst="angle"/>
              <a:bevelB w="13500" h="13500" prst="angle"/>
              <a:extrusionClr>
                <a:srgbClr val="0000FF"/>
              </a:extrusionClr>
              <a:contourClr>
                <a:srgbClr val="0000FF"/>
              </a:contourClr>
            </a:sp3d>
            <a:extLst>
              <a:ext uri="{909E8E84-426E-40DD-AFC4-6F175D3DCCD1}">
                <a14:hiddenFill xmlns:a14="http://schemas.microsoft.com/office/drawing/2010/main">
                  <a:solidFill>
                    <a:srgbClr val="FFFFFF"/>
                  </a:solidFill>
                </a14:hiddenFill>
              </a:ext>
            </a:extLst>
          </p:spPr>
          <p:txBody>
            <a:bodyPr wrap="none" anchor="ctr">
              <a:flatTx/>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4107" name="Text Box 41"/>
            <p:cNvSpPr txBox="1">
              <a:spLocks noChangeArrowheads="1"/>
            </p:cNvSpPr>
            <p:nvPr/>
          </p:nvSpPr>
          <p:spPr bwMode="auto">
            <a:xfrm>
              <a:off x="139" y="1920"/>
              <a:ext cx="120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lnSpc>
                  <a:spcPts val="2200"/>
                </a:lnSpc>
                <a:spcBef>
                  <a:spcPct val="50000"/>
                </a:spcBef>
              </a:pPr>
              <a:r>
                <a:rPr lang="es-ES" altLang="es-AR" sz="2000" b="1">
                  <a:latin typeface="Times New Roman" panose="02020603050405020304" pitchFamily="18" charset="0"/>
                </a:rPr>
                <a:t>Buses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ppt_w</p:attrName>
                                        </p:attrNameLst>
                                      </p:cBhvr>
                                      <p:tavLst>
                                        <p:tav tm="0">
                                          <p:val>
                                            <p:fltVal val="0"/>
                                          </p:val>
                                        </p:tav>
                                        <p:tav tm="100000">
                                          <p:val>
                                            <p:strVal val="#ppt_w"/>
                                          </p:val>
                                        </p:tav>
                                      </p:tavLst>
                                    </p:anim>
                                    <p:anim calcmode="lin" valueType="num">
                                      <p:cBhvr>
                                        <p:cTn id="8" dur="2000" fill="hold"/>
                                        <p:tgtEl>
                                          <p:spTgt spid="6"/>
                                        </p:tgtEl>
                                        <p:attrNameLst>
                                          <p:attrName>ppt_h</p:attrName>
                                        </p:attrNameLst>
                                      </p:cBhvr>
                                      <p:tavLst>
                                        <p:tav tm="0">
                                          <p:val>
                                            <p:fltVal val="0"/>
                                          </p:val>
                                        </p:tav>
                                        <p:tav tm="100000">
                                          <p:val>
                                            <p:strVal val="#ppt_h"/>
                                          </p:val>
                                        </p:tav>
                                      </p:tavLst>
                                    </p:anim>
                                    <p:anim calcmode="lin" valueType="num">
                                      <p:cBhvr>
                                        <p:cTn id="9" dur="2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slide(fromLeft)">
                                      <p:cBhvr>
                                        <p:cTn id="15" dur="20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7"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1000" fill="hold"/>
                                        <p:tgtEl>
                                          <p:spTgt spid="2"/>
                                        </p:tgtEl>
                                        <p:attrNameLst>
                                          <p:attrName>ppt_x</p:attrName>
                                        </p:attrNameLst>
                                      </p:cBhvr>
                                      <p:tavLst>
                                        <p:tav tm="0">
                                          <p:val>
                                            <p:strVal val="#ppt_x"/>
                                          </p:val>
                                        </p:tav>
                                        <p:tav tm="100000">
                                          <p:val>
                                            <p:strVal val="#ppt_x"/>
                                          </p:val>
                                        </p:tav>
                                      </p:tavLst>
                                    </p:anim>
                                    <p:anim calcmode="lin" valueType="num">
                                      <p:cBhvr additive="base">
                                        <p:cTn id="21"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1"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slide(fromTop)">
                                      <p:cBhvr>
                                        <p:cTn id="26" dur="1000"/>
                                        <p:tgtEl>
                                          <p:spTgt spid="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2"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slide(fromRight)">
                                      <p:cBhvr>
                                        <p:cTn id="31" dur="1000"/>
                                        <p:tgtEl>
                                          <p:spTgt spid="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2"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slide(fromRight)">
                                      <p:cBhvr>
                                        <p:cTn id="3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pPr eaLnBrk="1" hangingPunct="1">
              <a:defRPr/>
            </a:pPr>
            <a:r>
              <a:rPr lang="es-ES" sz="4000" b="1" dirty="0"/>
              <a:t>ISA </a:t>
            </a:r>
            <a:r>
              <a:rPr lang="es-AR" sz="4000" b="1" dirty="0" err="1"/>
              <a:t>Industry</a:t>
            </a:r>
            <a:r>
              <a:rPr lang="es-AR" sz="4000" b="1" dirty="0"/>
              <a:t> Standard </a:t>
            </a:r>
            <a:r>
              <a:rPr lang="es-AR" sz="4000" b="1" dirty="0" err="1"/>
              <a:t>Architecture</a:t>
            </a:r>
            <a:endParaRPr lang="es-AR" sz="4000" b="1" dirty="0"/>
          </a:p>
        </p:txBody>
      </p:sp>
      <p:sp>
        <p:nvSpPr>
          <p:cNvPr id="16387" name="Rectangle 3"/>
          <p:cNvSpPr>
            <a:spLocks noGrp="1" noChangeArrowheads="1"/>
          </p:cNvSpPr>
          <p:nvPr>
            <p:ph type="body" sz="half" idx="1"/>
          </p:nvPr>
        </p:nvSpPr>
        <p:spPr>
          <a:xfrm>
            <a:off x="457200" y="1600200"/>
            <a:ext cx="8002588" cy="1108075"/>
          </a:xfrm>
        </p:spPr>
        <p:txBody>
          <a:bodyPr>
            <a:normAutofit/>
          </a:bodyPr>
          <a:lstStyle/>
          <a:p>
            <a:pPr eaLnBrk="1" hangingPunct="1">
              <a:defRPr/>
            </a:pPr>
            <a:r>
              <a:rPr lang="es-ES" sz="2800"/>
              <a:t>Nació de 8 bits</a:t>
            </a:r>
          </a:p>
          <a:p>
            <a:pPr eaLnBrk="1" hangingPunct="1">
              <a:defRPr/>
            </a:pPr>
            <a:r>
              <a:rPr lang="es-ES" sz="2800"/>
              <a:t>En 1984 se expande a 16bits</a:t>
            </a:r>
            <a:endParaRPr lang="es-AR" sz="2800"/>
          </a:p>
        </p:txBody>
      </p:sp>
      <p:pic>
        <p:nvPicPr>
          <p:cNvPr id="18436" name="Picture 4" descr="Slot ISA"/>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187450" y="2919413"/>
            <a:ext cx="5761038" cy="3317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440546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fontScale="90000"/>
          </a:bodyPr>
          <a:lstStyle/>
          <a:p>
            <a:pPr eaLnBrk="1" hangingPunct="1">
              <a:defRPr/>
            </a:pPr>
            <a:r>
              <a:rPr lang="es-ES" sz="4000" b="1" dirty="0"/>
              <a:t>VESA o EISA (</a:t>
            </a:r>
            <a:r>
              <a:rPr lang="es-AR" sz="4000" b="1" dirty="0"/>
              <a:t>Extended </a:t>
            </a:r>
            <a:r>
              <a:rPr lang="es-AR" sz="4000" b="1" dirty="0" err="1"/>
              <a:t>Industry</a:t>
            </a:r>
            <a:r>
              <a:rPr lang="es-AR" sz="4000" b="1" dirty="0"/>
              <a:t> Standard </a:t>
            </a:r>
            <a:r>
              <a:rPr lang="es-AR" sz="4000" b="1" dirty="0" err="1"/>
              <a:t>Architecture</a:t>
            </a:r>
            <a:r>
              <a:rPr lang="es-AR" sz="4000" b="1" dirty="0"/>
              <a:t>)</a:t>
            </a:r>
          </a:p>
        </p:txBody>
      </p:sp>
      <p:sp>
        <p:nvSpPr>
          <p:cNvPr id="30723" name="Rectangle 3"/>
          <p:cNvSpPr>
            <a:spLocks noGrp="1" noChangeArrowheads="1"/>
          </p:cNvSpPr>
          <p:nvPr>
            <p:ph type="body" sz="half" idx="1"/>
          </p:nvPr>
        </p:nvSpPr>
        <p:spPr>
          <a:xfrm>
            <a:off x="457200" y="1600200"/>
            <a:ext cx="8291513" cy="3052763"/>
          </a:xfrm>
        </p:spPr>
        <p:txBody>
          <a:bodyPr>
            <a:normAutofit/>
          </a:bodyPr>
          <a:lstStyle/>
          <a:p>
            <a:pPr eaLnBrk="1" hangingPunct="1">
              <a:defRPr/>
            </a:pPr>
            <a:r>
              <a:rPr lang="es-ES" sz="2800"/>
              <a:t>Creado por 9 compañías en 1988</a:t>
            </a:r>
          </a:p>
          <a:p>
            <a:pPr eaLnBrk="1" hangingPunct="1">
              <a:defRPr/>
            </a:pPr>
            <a:r>
              <a:rPr lang="es-ES" sz="2800"/>
              <a:t>Evolución del Bus ISA</a:t>
            </a:r>
          </a:p>
          <a:p>
            <a:pPr eaLnBrk="1" hangingPunct="1">
              <a:defRPr/>
            </a:pPr>
            <a:r>
              <a:rPr lang="es-ES" sz="2800"/>
              <a:t>Es de 32 bits</a:t>
            </a:r>
          </a:p>
          <a:p>
            <a:pPr eaLnBrk="1" hangingPunct="1">
              <a:defRPr/>
            </a:pPr>
            <a:r>
              <a:rPr lang="es-ES" sz="2800"/>
              <a:t>Se crea en respuesta al MCA de IBM</a:t>
            </a:r>
          </a:p>
          <a:p>
            <a:pPr eaLnBrk="1" hangingPunct="1">
              <a:defRPr/>
            </a:pPr>
            <a:r>
              <a:rPr lang="es-ES" sz="2800"/>
              <a:t>Problemas de conexión de placas</a:t>
            </a:r>
            <a:endParaRPr lang="es-AR" sz="2800"/>
          </a:p>
        </p:txBody>
      </p:sp>
      <p:pic>
        <p:nvPicPr>
          <p:cNvPr id="19460" name="Picture 4" descr="VESA"/>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042988" y="4437063"/>
            <a:ext cx="7200900" cy="1552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280780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eaLnBrk="1" hangingPunct="1">
              <a:defRPr/>
            </a:pPr>
            <a:r>
              <a:rPr lang="es-ES" sz="3800" b="1" dirty="0"/>
              <a:t>PCI </a:t>
            </a:r>
            <a:r>
              <a:rPr lang="es-AR" sz="3800" b="1" dirty="0" err="1"/>
              <a:t>Peripheral</a:t>
            </a:r>
            <a:r>
              <a:rPr lang="es-AR" sz="3800" b="1" dirty="0"/>
              <a:t> </a:t>
            </a:r>
            <a:r>
              <a:rPr lang="es-AR" sz="3800" b="1" dirty="0" err="1"/>
              <a:t>Component</a:t>
            </a:r>
            <a:r>
              <a:rPr lang="es-AR" sz="3800" b="1" dirty="0"/>
              <a:t> </a:t>
            </a:r>
            <a:r>
              <a:rPr lang="es-AR" sz="3800" b="1" dirty="0" err="1"/>
              <a:t>Interconnect</a:t>
            </a:r>
            <a:endParaRPr lang="es-AR" sz="3800" b="1" dirty="0"/>
          </a:p>
        </p:txBody>
      </p:sp>
      <p:sp>
        <p:nvSpPr>
          <p:cNvPr id="27651" name="Rectangle 3"/>
          <p:cNvSpPr>
            <a:spLocks noGrp="1" noChangeArrowheads="1"/>
          </p:cNvSpPr>
          <p:nvPr>
            <p:ph type="body" sz="half" idx="1"/>
          </p:nvPr>
        </p:nvSpPr>
        <p:spPr/>
        <p:txBody>
          <a:bodyPr/>
          <a:lstStyle/>
          <a:p>
            <a:pPr eaLnBrk="1" hangingPunct="1">
              <a:lnSpc>
                <a:spcPct val="90000"/>
              </a:lnSpc>
              <a:defRPr/>
            </a:pPr>
            <a:r>
              <a:rPr lang="es-ES" sz="2800"/>
              <a:t>Su creador fue INTEL</a:t>
            </a:r>
          </a:p>
          <a:p>
            <a:pPr eaLnBrk="1" hangingPunct="1">
              <a:lnSpc>
                <a:spcPct val="90000"/>
              </a:lnSpc>
              <a:defRPr/>
            </a:pPr>
            <a:r>
              <a:rPr lang="es-ES" sz="2800"/>
              <a:t>Permitía conectar 10 periféricos</a:t>
            </a:r>
          </a:p>
          <a:p>
            <a:pPr eaLnBrk="1" hangingPunct="1">
              <a:lnSpc>
                <a:spcPct val="90000"/>
              </a:lnSpc>
              <a:defRPr/>
            </a:pPr>
            <a:r>
              <a:rPr lang="es-ES" sz="2800"/>
              <a:t>Multiplexado Soporta Bus Mastering</a:t>
            </a:r>
          </a:p>
          <a:p>
            <a:pPr eaLnBrk="1" hangingPunct="1">
              <a:lnSpc>
                <a:spcPct val="90000"/>
              </a:lnSpc>
              <a:defRPr/>
            </a:pPr>
            <a:r>
              <a:rPr lang="es-ES" sz="2800"/>
              <a:t>Intercambio de información de 32 y 64 bits</a:t>
            </a:r>
            <a:endParaRPr lang="es-AR" sz="2800"/>
          </a:p>
        </p:txBody>
      </p:sp>
      <p:pic>
        <p:nvPicPr>
          <p:cNvPr id="20484" name="Picture 4" descr="Slot PCI"/>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a:xfrm>
            <a:off x="4968478" y="1600200"/>
            <a:ext cx="3398043" cy="4530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584088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4"/>
          <p:cNvSpPr>
            <a:spLocks noGrp="1" noChangeArrowheads="1"/>
          </p:cNvSpPr>
          <p:nvPr>
            <p:ph type="title"/>
          </p:nvPr>
        </p:nvSpPr>
        <p:spPr>
          <a:xfrm>
            <a:off x="914400" y="157162"/>
            <a:ext cx="8229600" cy="1139825"/>
          </a:xfrm>
        </p:spPr>
        <p:txBody>
          <a:bodyPr/>
          <a:lstStyle/>
          <a:p>
            <a:pPr eaLnBrk="1" hangingPunct="1">
              <a:defRPr/>
            </a:pPr>
            <a:r>
              <a:rPr lang="es-ES" b="1" dirty="0"/>
              <a:t>PCI</a:t>
            </a:r>
            <a:endParaRPr lang="es-AR" b="1" dirty="0"/>
          </a:p>
        </p:txBody>
      </p:sp>
      <p:sp>
        <p:nvSpPr>
          <p:cNvPr id="102405" name="Rectangle 5"/>
          <p:cNvSpPr>
            <a:spLocks noGrp="1" noChangeArrowheads="1"/>
          </p:cNvSpPr>
          <p:nvPr>
            <p:ph type="body" sz="half" idx="1"/>
          </p:nvPr>
        </p:nvSpPr>
        <p:spPr/>
        <p:txBody>
          <a:bodyPr/>
          <a:lstStyle/>
          <a:p>
            <a:pPr eaLnBrk="1" hangingPunct="1">
              <a:defRPr/>
            </a:pPr>
            <a:r>
              <a:rPr lang="es-ES" sz="2800" dirty="0"/>
              <a:t>Posicionamiento del slot en el </a:t>
            </a:r>
            <a:r>
              <a:rPr lang="es-ES" sz="2800" dirty="0" err="1"/>
              <a:t>motherboard</a:t>
            </a:r>
            <a:endParaRPr lang="es-ES" sz="2800" dirty="0"/>
          </a:p>
          <a:p>
            <a:pPr eaLnBrk="1" hangingPunct="1">
              <a:defRPr/>
            </a:pPr>
            <a:r>
              <a:rPr lang="es-ES" sz="2800" dirty="0"/>
              <a:t>Cualquier tarjeta:</a:t>
            </a:r>
          </a:p>
          <a:p>
            <a:pPr lvl="1" eaLnBrk="1" hangingPunct="1">
              <a:defRPr/>
            </a:pPr>
            <a:r>
              <a:rPr lang="es-ES" sz="2400" dirty="0"/>
              <a:t>Modem</a:t>
            </a:r>
          </a:p>
          <a:p>
            <a:pPr lvl="1" eaLnBrk="1" hangingPunct="1">
              <a:defRPr/>
            </a:pPr>
            <a:r>
              <a:rPr lang="es-ES" sz="2400" dirty="0"/>
              <a:t>Red</a:t>
            </a:r>
          </a:p>
          <a:p>
            <a:pPr lvl="1" eaLnBrk="1" hangingPunct="1">
              <a:defRPr/>
            </a:pPr>
            <a:r>
              <a:rPr lang="es-ES" sz="2400" dirty="0"/>
              <a:t>Sonido</a:t>
            </a:r>
          </a:p>
          <a:p>
            <a:pPr lvl="1" eaLnBrk="1" hangingPunct="1">
              <a:defRPr/>
            </a:pPr>
            <a:r>
              <a:rPr lang="es-ES" sz="2400" dirty="0"/>
              <a:t>Etc.</a:t>
            </a:r>
            <a:endParaRPr lang="es-AR" sz="2400" dirty="0"/>
          </a:p>
        </p:txBody>
      </p:sp>
      <p:pic>
        <p:nvPicPr>
          <p:cNvPr id="21508" name="Picture 7" descr="Slot PCI Motherboard"/>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a:xfrm>
            <a:off x="4492241" y="277812"/>
            <a:ext cx="4194559" cy="512871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78799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defRPr/>
            </a:pPr>
            <a:r>
              <a:rPr lang="es-ES" sz="4000" b="1" dirty="0"/>
              <a:t>AGP </a:t>
            </a:r>
            <a:r>
              <a:rPr lang="es-AR" sz="4000" b="1" dirty="0" err="1"/>
              <a:t>Accelerated</a:t>
            </a:r>
            <a:r>
              <a:rPr lang="es-AR" sz="4000" b="1" dirty="0"/>
              <a:t> </a:t>
            </a:r>
            <a:r>
              <a:rPr lang="es-AR" sz="4000" b="1" dirty="0" err="1"/>
              <a:t>Graphics</a:t>
            </a:r>
            <a:r>
              <a:rPr lang="es-AR" sz="4000" b="1" dirty="0"/>
              <a:t> Port</a:t>
            </a:r>
          </a:p>
        </p:txBody>
      </p:sp>
      <p:sp>
        <p:nvSpPr>
          <p:cNvPr id="28675" name="Rectangle 3"/>
          <p:cNvSpPr>
            <a:spLocks noGrp="1" noChangeArrowheads="1"/>
          </p:cNvSpPr>
          <p:nvPr>
            <p:ph type="body" sz="half" idx="1"/>
          </p:nvPr>
        </p:nvSpPr>
        <p:spPr/>
        <p:txBody>
          <a:bodyPr/>
          <a:lstStyle/>
          <a:p>
            <a:pPr eaLnBrk="1" hangingPunct="1">
              <a:defRPr/>
            </a:pPr>
            <a:r>
              <a:rPr lang="es-ES" sz="2800"/>
              <a:t>Conexión directa entre el adaptador gráfico y la memoria</a:t>
            </a:r>
          </a:p>
          <a:p>
            <a:pPr eaLnBrk="1" hangingPunct="1">
              <a:defRPr/>
            </a:pPr>
            <a:r>
              <a:rPr lang="es-ES" sz="2800"/>
              <a:t>Más rápido que el PCI</a:t>
            </a:r>
          </a:p>
          <a:p>
            <a:pPr eaLnBrk="1" hangingPunct="1">
              <a:defRPr/>
            </a:pPr>
            <a:r>
              <a:rPr lang="es-ES" sz="2800"/>
              <a:t>Mejor manejo del 3D</a:t>
            </a:r>
            <a:endParaRPr lang="es-AR" sz="2800"/>
          </a:p>
        </p:txBody>
      </p:sp>
      <p:graphicFrame>
        <p:nvGraphicFramePr>
          <p:cNvPr id="28709" name="Group 37"/>
          <p:cNvGraphicFramePr>
            <a:graphicFrameLocks noGrp="1"/>
          </p:cNvGraphicFramePr>
          <p:nvPr>
            <p:ph sz="quarter" idx="2"/>
          </p:nvPr>
        </p:nvGraphicFramePr>
        <p:xfrm>
          <a:off x="4643438" y="1412875"/>
          <a:ext cx="4038600" cy="2189164"/>
        </p:xfrm>
        <a:graphic>
          <a:graphicData uri="http://schemas.openxmlformats.org/drawingml/2006/table">
            <a:tbl>
              <a:tblPr/>
              <a:tblGrid>
                <a:gridCol w="1236662">
                  <a:extLst>
                    <a:ext uri="{9D8B030D-6E8A-4147-A177-3AD203B41FA5}">
                      <a16:colId xmlns:a16="http://schemas.microsoft.com/office/drawing/2014/main" val="20000"/>
                    </a:ext>
                  </a:extLst>
                </a:gridCol>
                <a:gridCol w="2801938">
                  <a:extLst>
                    <a:ext uri="{9D8B030D-6E8A-4147-A177-3AD203B41FA5}">
                      <a16:colId xmlns:a16="http://schemas.microsoft.com/office/drawing/2014/main" val="20001"/>
                    </a:ext>
                  </a:extLst>
                </a:gridCol>
              </a:tblGrid>
              <a:tr h="5476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s-ES" sz="2800" b="0" i="0" u="none" strike="noStrike" cap="none" normalizeH="0" baseline="0">
                          <a:ln>
                            <a:noFill/>
                          </a:ln>
                          <a:solidFill>
                            <a:srgbClr val="FF0066"/>
                          </a:solidFill>
                          <a:effectLst>
                            <a:outerShdw blurRad="38100" dist="38100" dir="2700000" algn="tl">
                              <a:srgbClr val="000000"/>
                            </a:outerShdw>
                          </a:effectLst>
                          <a:latin typeface="Verdana" pitchFamily="34" charset="0"/>
                        </a:rPr>
                        <a:t>1X</a:t>
                      </a:r>
                      <a:endParaRPr kumimoji="0" lang="es-AR" sz="2800" b="0" i="0" u="none" strike="noStrike" cap="none" normalizeH="0" baseline="0">
                        <a:ln>
                          <a:noFill/>
                        </a:ln>
                        <a:solidFill>
                          <a:srgbClr val="FF0066"/>
                        </a:solidFill>
                        <a:effectLst>
                          <a:outerShdw blurRad="38100" dist="38100" dir="2700000" algn="tl">
                            <a:srgbClr val="000000"/>
                          </a:outerShdw>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33"/>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s-ES" sz="2800" b="1" i="0" u="none" strike="noStrike" cap="none" normalizeH="0" baseline="0">
                          <a:ln>
                            <a:noFill/>
                          </a:ln>
                          <a:solidFill>
                            <a:srgbClr val="6600CC"/>
                          </a:solidFill>
                          <a:effectLst>
                            <a:outerShdw blurRad="38100" dist="38100" dir="2700000" algn="tl">
                              <a:srgbClr val="000000"/>
                            </a:outerShdw>
                          </a:effectLst>
                          <a:latin typeface="Verdana" pitchFamily="34" charset="0"/>
                        </a:rPr>
                        <a:t>256Mb</a:t>
                      </a:r>
                      <a:endParaRPr kumimoji="0" lang="es-AR" sz="2800" b="1" i="0" u="none" strike="noStrike" cap="none" normalizeH="0" baseline="0">
                        <a:ln>
                          <a:noFill/>
                        </a:ln>
                        <a:solidFill>
                          <a:srgbClr val="6600CC"/>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476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s-ES" sz="2800" b="0" i="0" u="none" strike="noStrike" cap="none" normalizeH="0" baseline="0">
                          <a:ln>
                            <a:noFill/>
                          </a:ln>
                          <a:solidFill>
                            <a:srgbClr val="FF0066"/>
                          </a:solidFill>
                          <a:effectLst>
                            <a:outerShdw blurRad="38100" dist="38100" dir="2700000" algn="tl">
                              <a:srgbClr val="000000"/>
                            </a:outerShdw>
                          </a:effectLst>
                          <a:latin typeface="Verdana" pitchFamily="34" charset="0"/>
                        </a:rPr>
                        <a:t>2X</a:t>
                      </a:r>
                      <a:endParaRPr kumimoji="0" lang="es-AR" sz="2800" b="0" i="0" u="none" strike="noStrike" cap="none" normalizeH="0" baseline="0">
                        <a:ln>
                          <a:noFill/>
                        </a:ln>
                        <a:solidFill>
                          <a:srgbClr val="FF0066"/>
                        </a:solidFill>
                        <a:effectLst>
                          <a:outerShdw blurRad="38100" dist="38100" dir="2700000" algn="tl">
                            <a:srgbClr val="000000"/>
                          </a:outerShdw>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33"/>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s-ES" sz="2800" b="1" i="0" u="none" strike="noStrike" cap="none" normalizeH="0" baseline="0">
                          <a:ln>
                            <a:noFill/>
                          </a:ln>
                          <a:solidFill>
                            <a:srgbClr val="6600CC"/>
                          </a:solidFill>
                          <a:effectLst>
                            <a:outerShdw blurRad="38100" dist="38100" dir="2700000" algn="tl">
                              <a:srgbClr val="000000"/>
                            </a:outerShdw>
                          </a:effectLst>
                          <a:latin typeface="Verdana" pitchFamily="34" charset="0"/>
                        </a:rPr>
                        <a:t>512Mb</a:t>
                      </a:r>
                      <a:endParaRPr kumimoji="0" lang="es-AR" sz="2800" b="1" i="0" u="none" strike="noStrike" cap="none" normalizeH="0" baseline="0">
                        <a:ln>
                          <a:noFill/>
                        </a:ln>
                        <a:solidFill>
                          <a:srgbClr val="6600CC"/>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5461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s-ES" sz="2800" b="0" i="0" u="none" strike="noStrike" cap="none" normalizeH="0" baseline="0">
                          <a:ln>
                            <a:noFill/>
                          </a:ln>
                          <a:solidFill>
                            <a:srgbClr val="FF0066"/>
                          </a:solidFill>
                          <a:effectLst>
                            <a:outerShdw blurRad="38100" dist="38100" dir="2700000" algn="tl">
                              <a:srgbClr val="000000"/>
                            </a:outerShdw>
                          </a:effectLst>
                          <a:latin typeface="Verdana" pitchFamily="34" charset="0"/>
                        </a:rPr>
                        <a:t>4X</a:t>
                      </a:r>
                      <a:endParaRPr kumimoji="0" lang="es-AR" sz="2800" b="0" i="0" u="none" strike="noStrike" cap="none" normalizeH="0" baseline="0">
                        <a:ln>
                          <a:noFill/>
                        </a:ln>
                        <a:solidFill>
                          <a:srgbClr val="FF0066"/>
                        </a:solidFill>
                        <a:effectLst>
                          <a:outerShdw blurRad="38100" dist="38100" dir="2700000" algn="tl">
                            <a:srgbClr val="000000"/>
                          </a:outerShdw>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33"/>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s-ES" sz="2800" b="1" i="0" u="none" strike="noStrike" cap="none" normalizeH="0" baseline="0">
                          <a:ln>
                            <a:noFill/>
                          </a:ln>
                          <a:solidFill>
                            <a:srgbClr val="6600CC"/>
                          </a:solidFill>
                          <a:effectLst>
                            <a:outerShdw blurRad="38100" dist="38100" dir="2700000" algn="tl">
                              <a:srgbClr val="000000"/>
                            </a:outerShdw>
                          </a:effectLst>
                          <a:latin typeface="Verdana" pitchFamily="34" charset="0"/>
                        </a:rPr>
                        <a:t>1Gb</a:t>
                      </a:r>
                      <a:endParaRPr kumimoji="0" lang="es-AR" sz="2800" b="1" i="0" u="none" strike="noStrike" cap="none" normalizeH="0" baseline="0">
                        <a:ln>
                          <a:noFill/>
                        </a:ln>
                        <a:solidFill>
                          <a:srgbClr val="6600CC"/>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5476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s-ES" sz="2800" b="0" i="0" u="none" strike="noStrike" cap="none" normalizeH="0" baseline="0">
                          <a:ln>
                            <a:noFill/>
                          </a:ln>
                          <a:solidFill>
                            <a:srgbClr val="FF0066"/>
                          </a:solidFill>
                          <a:effectLst>
                            <a:outerShdw blurRad="38100" dist="38100" dir="2700000" algn="tl">
                              <a:srgbClr val="000000"/>
                            </a:outerShdw>
                          </a:effectLst>
                          <a:latin typeface="Verdana" pitchFamily="34" charset="0"/>
                        </a:rPr>
                        <a:t>8X</a:t>
                      </a:r>
                      <a:endParaRPr kumimoji="0" lang="es-AR" sz="2800" b="0" i="0" u="none" strike="noStrike" cap="none" normalizeH="0" baseline="0">
                        <a:ln>
                          <a:noFill/>
                        </a:ln>
                        <a:solidFill>
                          <a:srgbClr val="FF0066"/>
                        </a:solidFill>
                        <a:effectLst>
                          <a:outerShdw blurRad="38100" dist="38100" dir="2700000" algn="tl">
                            <a:srgbClr val="000000"/>
                          </a:outerShdw>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9933"/>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s-ES" sz="2800" b="1" i="0" u="none" strike="noStrike" cap="none" normalizeH="0" baseline="0">
                          <a:ln>
                            <a:noFill/>
                          </a:ln>
                          <a:solidFill>
                            <a:srgbClr val="6600CC"/>
                          </a:solidFill>
                          <a:effectLst>
                            <a:outerShdw blurRad="38100" dist="38100" dir="2700000" algn="tl">
                              <a:srgbClr val="000000"/>
                            </a:outerShdw>
                          </a:effectLst>
                          <a:latin typeface="Verdana" pitchFamily="34" charset="0"/>
                        </a:rPr>
                        <a:t>2Gb</a:t>
                      </a:r>
                      <a:endParaRPr kumimoji="0" lang="es-AR" sz="2800" b="1" i="0" u="none" strike="noStrike" cap="none" normalizeH="0" baseline="0">
                        <a:ln>
                          <a:noFill/>
                        </a:ln>
                        <a:solidFill>
                          <a:srgbClr val="6600CC"/>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bl>
          </a:graphicData>
        </a:graphic>
      </p:graphicFrame>
      <p:pic>
        <p:nvPicPr>
          <p:cNvPr id="22549" name="Picture 38" descr="Slot AGP"/>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4643438" y="3644900"/>
            <a:ext cx="3960812" cy="2970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66706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4"/>
          <p:cNvSpPr>
            <a:spLocks noGrp="1" noChangeArrowheads="1"/>
          </p:cNvSpPr>
          <p:nvPr>
            <p:ph type="title"/>
          </p:nvPr>
        </p:nvSpPr>
        <p:spPr/>
        <p:txBody>
          <a:bodyPr/>
          <a:lstStyle/>
          <a:p>
            <a:pPr eaLnBrk="1" hangingPunct="1">
              <a:defRPr/>
            </a:pPr>
            <a:r>
              <a:rPr lang="es-ES" b="1" dirty="0"/>
              <a:t>AGP</a:t>
            </a:r>
            <a:endParaRPr lang="es-AR" b="1" dirty="0"/>
          </a:p>
        </p:txBody>
      </p:sp>
      <p:pic>
        <p:nvPicPr>
          <p:cNvPr id="23556" name="Picture 7" descr="Slot AGP Motherboard"/>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a:xfrm>
            <a:off x="468497" y="942579"/>
            <a:ext cx="4243326" cy="518834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0358" name="Rectangle 6"/>
          <p:cNvSpPr>
            <a:spLocks noGrp="1" noChangeArrowheads="1"/>
          </p:cNvSpPr>
          <p:nvPr>
            <p:ph type="body" sz="half" idx="2"/>
          </p:nvPr>
        </p:nvSpPr>
        <p:spPr/>
        <p:txBody>
          <a:bodyPr/>
          <a:lstStyle/>
          <a:p>
            <a:pPr eaLnBrk="1" hangingPunct="1">
              <a:defRPr/>
            </a:pPr>
            <a:r>
              <a:rPr lang="es-ES" sz="2800"/>
              <a:t>Slot colocado en el Motherboard</a:t>
            </a:r>
            <a:endParaRPr lang="es-AR" sz="2800"/>
          </a:p>
        </p:txBody>
      </p:sp>
    </p:spTree>
    <p:extLst>
      <p:ext uri="{BB962C8B-B14F-4D97-AF65-F5344CB8AC3E}">
        <p14:creationId xmlns:p14="http://schemas.microsoft.com/office/powerpoint/2010/main" val="20229534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a:t>PCI-Express</a:t>
            </a: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484784"/>
            <a:ext cx="6552727" cy="4514101"/>
          </a:xfrm>
          <a:prstGeom prst="rect">
            <a:avLst/>
          </a:prstGeom>
        </p:spPr>
      </p:pic>
    </p:spTree>
    <p:extLst>
      <p:ext uri="{BB962C8B-B14F-4D97-AF65-F5344CB8AC3E}">
        <p14:creationId xmlns:p14="http://schemas.microsoft.com/office/powerpoint/2010/main" val="232797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sp>
        <p:nvSpPr>
          <p:cNvPr id="12" name="Rectangle 6"/>
          <p:cNvSpPr>
            <a:spLocks noGrp="1" noChangeArrowheads="1"/>
          </p:cNvSpPr>
          <p:nvPr>
            <p:ph type="sldNum" sz="quarter" idx="12"/>
          </p:nvPr>
        </p:nvSpPr>
        <p:spPr>
          <a:ln/>
        </p:spPr>
        <p:txBody>
          <a:bodyPr/>
          <a:lstStyle/>
          <a:p>
            <a:fld id="{B72C1768-A7DF-4EC8-9248-32158CDF4B2A}" type="slidenum">
              <a:rPr lang="es-ES" altLang="es-AR"/>
              <a:pPr/>
              <a:t>47</a:t>
            </a:fld>
            <a:endParaRPr lang="es-ES" altLang="es-AR"/>
          </a:p>
        </p:txBody>
      </p:sp>
      <p:sp>
        <p:nvSpPr>
          <p:cNvPr id="24578" name="5 Marcador de número de diapositiva"/>
          <p:cNvSpPr txBox="1">
            <a:spLocks noGrp="1"/>
          </p:cNvSpPr>
          <p:nvPr/>
        </p:nvSpPr>
        <p:spPr bwMode="auto">
          <a:xfrm>
            <a:off x="11772800" y="4585552"/>
            <a:ext cx="2133600" cy="476250"/>
          </a:xfrm>
          <a:prstGeom prst="rect">
            <a:avLst/>
          </a:prstGeom>
          <a:solidFill>
            <a:schemeClr val="accent2">
              <a:lumMod val="20000"/>
              <a:lumOff val="80000"/>
            </a:schemeClr>
          </a:solidFill>
          <a:ln>
            <a:noFill/>
          </a:ln>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B6DEB7CF-3951-411E-8524-CE3F7F5EB2F0}" type="slidenum">
              <a:rPr lang="es-ES" altLang="es-AR" sz="1400">
                <a:latin typeface="Times New Roman" panose="02020603050405020304" pitchFamily="18" charset="0"/>
              </a:rPr>
              <a:pPr algn="r" eaLnBrk="1" hangingPunct="1"/>
              <a:t>47</a:t>
            </a:fld>
            <a:endParaRPr lang="es-ES" altLang="es-AR" sz="1400">
              <a:latin typeface="Times New Roman" panose="02020603050405020304" pitchFamily="18" charset="0"/>
            </a:endParaRPr>
          </a:p>
        </p:txBody>
      </p:sp>
      <p:sp>
        <p:nvSpPr>
          <p:cNvPr id="27667" name="AutoShape 19"/>
          <p:cNvSpPr>
            <a:spLocks noChangeArrowheads="1"/>
          </p:cNvSpPr>
          <p:nvPr/>
        </p:nvSpPr>
        <p:spPr bwMode="auto">
          <a:xfrm rot="18446998">
            <a:off x="2493963" y="3981450"/>
            <a:ext cx="1120775" cy="180975"/>
          </a:xfrm>
          <a:prstGeom prst="leftArrow">
            <a:avLst>
              <a:gd name="adj1" fmla="val 50000"/>
              <a:gd name="adj2" fmla="val 119737"/>
            </a:avLst>
          </a:prstGeom>
          <a:solidFill>
            <a:schemeClr val="accent2">
              <a:lumMod val="20000"/>
              <a:lumOff val="80000"/>
            </a:schemeClr>
          </a:solidFill>
          <a:ln w="25400" algn="ctr">
            <a:solidFill>
              <a:srgbClr val="23236F"/>
            </a:solidFill>
            <a:miter lim="800000"/>
            <a:headEnd/>
            <a:tailEnd/>
          </a:ln>
        </p:spPr>
        <p:txBody>
          <a:bodyPr rot="10800000" vert="eaVert" wrap="none" anchor="ctr"/>
          <a:lstStyle/>
          <a:p>
            <a:pPr>
              <a:defRPr/>
            </a:pPr>
            <a:endParaRPr lang="es-AR">
              <a:solidFill>
                <a:schemeClr val="lt1"/>
              </a:solidFill>
              <a:latin typeface="+mn-lt"/>
            </a:endParaRPr>
          </a:p>
        </p:txBody>
      </p:sp>
      <p:sp>
        <p:nvSpPr>
          <p:cNvPr id="27652" name="Oval 4"/>
          <p:cNvSpPr>
            <a:spLocks noChangeArrowheads="1"/>
          </p:cNvSpPr>
          <p:nvPr/>
        </p:nvSpPr>
        <p:spPr bwMode="auto">
          <a:xfrm>
            <a:off x="357158" y="4500582"/>
            <a:ext cx="3786187" cy="1785938"/>
          </a:xfrm>
          <a:prstGeom prst="ellipse">
            <a:avLst/>
          </a:prstGeom>
          <a:solidFill>
            <a:schemeClr val="accent2">
              <a:lumMod val="20000"/>
              <a:lumOff val="80000"/>
            </a:schemeClr>
          </a:solidFill>
          <a:ln>
            <a:headEnd/>
            <a:tailEnd/>
          </a:ln>
        </p:spPr>
        <p:style>
          <a:lnRef idx="2">
            <a:schemeClr val="accent2"/>
          </a:lnRef>
          <a:fillRef idx="1">
            <a:schemeClr val="lt1"/>
          </a:fillRef>
          <a:effectRef idx="0">
            <a:schemeClr val="accent2"/>
          </a:effectRef>
          <a:fontRef idx="minor">
            <a:schemeClr val="dk1"/>
          </a:fontRef>
        </p:style>
        <p:txBody>
          <a:bodyPr wrap="none" anchor="ctr">
            <a:flatTx/>
          </a:bodyPr>
          <a:lstStyle/>
          <a:p>
            <a:pPr algn="ctr">
              <a:defRPr/>
            </a:pPr>
            <a:endParaRPr lang="es-ES" sz="2400" b="1" dirty="0">
              <a:latin typeface="Times New Roman" pitchFamily="18" charset="0"/>
            </a:endParaRPr>
          </a:p>
          <a:p>
            <a:pPr algn="ctr">
              <a:defRPr/>
            </a:pPr>
            <a:r>
              <a:rPr lang="es-ES" sz="2400" b="1" dirty="0">
                <a:latin typeface="Times New Roman" pitchFamily="18" charset="0"/>
              </a:rPr>
              <a:t>Comunicación entre</a:t>
            </a:r>
          </a:p>
          <a:p>
            <a:pPr algn="ctr">
              <a:defRPr/>
            </a:pPr>
            <a:r>
              <a:rPr lang="es-ES" sz="2400" b="1" dirty="0">
                <a:latin typeface="Times New Roman" pitchFamily="18" charset="0"/>
              </a:rPr>
              <a:t> CPU  y el mundo exterior</a:t>
            </a:r>
          </a:p>
          <a:p>
            <a:pPr algn="ctr">
              <a:defRPr/>
            </a:pPr>
            <a:endParaRPr lang="es-AR" sz="2400" b="1" dirty="0">
              <a:latin typeface="Times New Roman" pitchFamily="18" charset="0"/>
            </a:endParaRPr>
          </a:p>
        </p:txBody>
      </p:sp>
      <p:sp>
        <p:nvSpPr>
          <p:cNvPr id="27663" name="Oval 15"/>
          <p:cNvSpPr>
            <a:spLocks noChangeArrowheads="1"/>
          </p:cNvSpPr>
          <p:nvPr/>
        </p:nvSpPr>
        <p:spPr bwMode="auto">
          <a:xfrm>
            <a:off x="2786050" y="2143128"/>
            <a:ext cx="3986213" cy="1755775"/>
          </a:xfrm>
          <a:prstGeom prst="ellipse">
            <a:avLst/>
          </a:prstGeom>
          <a:solidFill>
            <a:schemeClr val="accent2">
              <a:lumMod val="20000"/>
              <a:lumOff val="80000"/>
            </a:schemeClr>
          </a:solidFill>
          <a:ln>
            <a:headEnd/>
            <a:tailEnd/>
          </a:ln>
        </p:spPr>
        <p:style>
          <a:lnRef idx="2">
            <a:schemeClr val="accent2"/>
          </a:lnRef>
          <a:fillRef idx="1">
            <a:schemeClr val="lt1"/>
          </a:fillRef>
          <a:effectRef idx="0">
            <a:schemeClr val="accent2"/>
          </a:effectRef>
          <a:fontRef idx="minor">
            <a:schemeClr val="dk1"/>
          </a:fontRef>
        </p:style>
        <p:txBody>
          <a:bodyPr wrap="none" anchor="ctr">
            <a:flatTx/>
          </a:bodyPr>
          <a:lstStyle/>
          <a:p>
            <a:pPr algn="ctr">
              <a:defRPr/>
            </a:pPr>
            <a:r>
              <a:rPr lang="es-ES" sz="2400" b="1" dirty="0">
                <a:latin typeface="Times New Roman" pitchFamily="18" charset="0"/>
              </a:rPr>
              <a:t>PERIFERICOS</a:t>
            </a:r>
            <a:endParaRPr lang="es-AR" sz="2400" dirty="0">
              <a:latin typeface="Times New Roman" pitchFamily="18" charset="0"/>
            </a:endParaRPr>
          </a:p>
        </p:txBody>
      </p:sp>
      <p:sp>
        <p:nvSpPr>
          <p:cNvPr id="9" name="8 Cinta perforada"/>
          <p:cNvSpPr/>
          <p:nvPr/>
        </p:nvSpPr>
        <p:spPr bwMode="auto">
          <a:xfrm>
            <a:off x="1403648" y="88496"/>
            <a:ext cx="7076816" cy="2054632"/>
          </a:xfrm>
          <a:prstGeom prst="flowChartPunchedTape">
            <a:avLst/>
          </a:prstGeom>
          <a:solidFill>
            <a:schemeClr val="accent2">
              <a:lumMod val="20000"/>
              <a:lumOff val="8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a:defRPr/>
            </a:pPr>
            <a:r>
              <a:rPr lang="es-ES" sz="4000" cap="all" dirty="0">
                <a:solidFill>
                  <a:srgbClr val="002060"/>
                </a:solidFill>
                <a:latin typeface="Berlin Sans FB Demi" panose="020E0802020502020306" pitchFamily="34" charset="0"/>
                <a:ea typeface="+mj-ea"/>
                <a:cs typeface="+mj-cs"/>
              </a:rPr>
              <a:t>PERIFERICOS Y DISPOSITIVOS</a:t>
            </a:r>
          </a:p>
          <a:p>
            <a:pPr>
              <a:defRPr/>
            </a:pPr>
            <a:r>
              <a:rPr lang="es-ES" sz="4000" cap="all" dirty="0">
                <a:solidFill>
                  <a:srgbClr val="002060"/>
                </a:solidFill>
                <a:latin typeface="Berlin Sans FB Demi" panose="020E0802020502020306" pitchFamily="34" charset="0"/>
                <a:ea typeface="+mj-ea"/>
                <a:cs typeface="+mj-cs"/>
              </a:rPr>
              <a:t> DE ENTRADA / SALIDA</a:t>
            </a:r>
            <a:endParaRPr lang="es-AR" sz="4000" cap="all" dirty="0">
              <a:solidFill>
                <a:srgbClr val="002060"/>
              </a:solidFill>
              <a:latin typeface="Berlin Sans FB Demi" panose="020E0802020502020306" pitchFamily="34" charset="0"/>
              <a:ea typeface="+mj-ea"/>
              <a:cs typeface="+mj-cs"/>
            </a:endParaRPr>
          </a:p>
        </p:txBody>
      </p:sp>
      <p:sp>
        <p:nvSpPr>
          <p:cNvPr id="10" name="AutoShape 19"/>
          <p:cNvSpPr>
            <a:spLocks noChangeArrowheads="1"/>
          </p:cNvSpPr>
          <p:nvPr/>
        </p:nvSpPr>
        <p:spPr bwMode="auto">
          <a:xfrm rot="14403475">
            <a:off x="6066631" y="3936207"/>
            <a:ext cx="1082675" cy="166688"/>
          </a:xfrm>
          <a:prstGeom prst="leftArrow">
            <a:avLst>
              <a:gd name="adj1" fmla="val 50000"/>
              <a:gd name="adj2" fmla="val 119737"/>
            </a:avLst>
          </a:prstGeom>
          <a:solidFill>
            <a:schemeClr val="accent2">
              <a:lumMod val="20000"/>
              <a:lumOff val="80000"/>
            </a:schemeClr>
          </a:solidFill>
          <a:ln w="25400" algn="ctr">
            <a:solidFill>
              <a:srgbClr val="23236F"/>
            </a:solidFill>
            <a:miter lim="800000"/>
            <a:headEnd/>
            <a:tailEnd/>
          </a:ln>
        </p:spPr>
        <p:txBody>
          <a:bodyPr rot="10800000" vert="eaVert" wrap="none" anchor="ctr"/>
          <a:lstStyle/>
          <a:p>
            <a:pPr>
              <a:defRPr/>
            </a:pPr>
            <a:endParaRPr lang="es-AR">
              <a:solidFill>
                <a:schemeClr val="lt1"/>
              </a:solidFill>
              <a:latin typeface="+mn-lt"/>
            </a:endParaRPr>
          </a:p>
        </p:txBody>
      </p:sp>
      <p:sp>
        <p:nvSpPr>
          <p:cNvPr id="11" name="Oval 4"/>
          <p:cNvSpPr>
            <a:spLocks noChangeArrowheads="1"/>
          </p:cNvSpPr>
          <p:nvPr/>
        </p:nvSpPr>
        <p:spPr bwMode="auto">
          <a:xfrm>
            <a:off x="4929190" y="4500582"/>
            <a:ext cx="3786187" cy="1785938"/>
          </a:xfrm>
          <a:prstGeom prst="ellipse">
            <a:avLst/>
          </a:prstGeom>
          <a:solidFill>
            <a:schemeClr val="accent2">
              <a:lumMod val="20000"/>
              <a:lumOff val="80000"/>
            </a:schemeClr>
          </a:solidFill>
          <a:ln>
            <a:headEnd/>
            <a:tailEnd/>
          </a:ln>
        </p:spPr>
        <p:style>
          <a:lnRef idx="2">
            <a:schemeClr val="accent2"/>
          </a:lnRef>
          <a:fillRef idx="1">
            <a:schemeClr val="lt1"/>
          </a:fillRef>
          <a:effectRef idx="0">
            <a:schemeClr val="accent2"/>
          </a:effectRef>
          <a:fontRef idx="minor">
            <a:schemeClr val="dk1"/>
          </a:fontRef>
        </p:style>
        <p:txBody>
          <a:bodyPr wrap="none" anchor="ctr">
            <a:flatTx/>
          </a:bodyPr>
          <a:lstStyle/>
          <a:p>
            <a:pPr marL="88900" algn="ctr">
              <a:defRPr/>
            </a:pPr>
            <a:r>
              <a:rPr lang="es-ES" sz="2400" b="1" dirty="0">
                <a:solidFill>
                  <a:srgbClr val="000000"/>
                </a:solidFill>
                <a:latin typeface="Times New Roman" pitchFamily="18" charset="0"/>
              </a:rPr>
              <a:t>Formas de </a:t>
            </a:r>
          </a:p>
          <a:p>
            <a:pPr marL="88900" algn="ctr">
              <a:defRPr/>
            </a:pPr>
            <a:r>
              <a:rPr lang="es-ES" sz="2400" b="1" dirty="0">
                <a:solidFill>
                  <a:srgbClr val="000000"/>
                </a:solidFill>
                <a:latin typeface="Times New Roman" pitchFamily="18" charset="0"/>
              </a:rPr>
              <a:t>Almacenamiento </a:t>
            </a:r>
          </a:p>
          <a:p>
            <a:pPr marL="88900" algn="ctr">
              <a:defRPr/>
            </a:pPr>
            <a:r>
              <a:rPr lang="es-ES" sz="2400" b="1" dirty="0">
                <a:solidFill>
                  <a:srgbClr val="000000"/>
                </a:solidFill>
                <a:latin typeface="Times New Roman" pitchFamily="18" charset="0"/>
              </a:rPr>
              <a:t>para intercambiar </a:t>
            </a:r>
          </a:p>
          <a:p>
            <a:pPr marL="88900" algn="ctr">
              <a:defRPr/>
            </a:pPr>
            <a:r>
              <a:rPr lang="es-ES" sz="2400" b="1" dirty="0">
                <a:solidFill>
                  <a:srgbClr val="000000"/>
                </a:solidFill>
                <a:latin typeface="Times New Roman" pitchFamily="18" charset="0"/>
              </a:rPr>
              <a:t>Datos</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27663"/>
                                        </p:tgtEl>
                                        <p:attrNameLst>
                                          <p:attrName>style.visibility</p:attrName>
                                        </p:attrNameLst>
                                      </p:cBhvr>
                                      <p:to>
                                        <p:strVal val="visible"/>
                                      </p:to>
                                    </p:set>
                                    <p:anim calcmode="lin" valueType="num">
                                      <p:cBhvr>
                                        <p:cTn id="7" dur="500" fill="hold"/>
                                        <p:tgtEl>
                                          <p:spTgt spid="2766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663"/>
                                        </p:tgtEl>
                                        <p:attrNameLst>
                                          <p:attrName>ppt_y</p:attrName>
                                        </p:attrNameLst>
                                      </p:cBhvr>
                                      <p:tavLst>
                                        <p:tav tm="0">
                                          <p:val>
                                            <p:strVal val="#ppt_y"/>
                                          </p:val>
                                        </p:tav>
                                        <p:tav tm="100000">
                                          <p:val>
                                            <p:strVal val="#ppt_y"/>
                                          </p:val>
                                        </p:tav>
                                      </p:tavLst>
                                    </p:anim>
                                    <p:anim calcmode="lin" valueType="num">
                                      <p:cBhvr>
                                        <p:cTn id="9" dur="500" fill="hold"/>
                                        <p:tgtEl>
                                          <p:spTgt spid="2766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66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66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0" presetClass="entr" presetSubtype="0" fill="hold" grpId="0" nodeType="clickEffect">
                                  <p:stCondLst>
                                    <p:cond delay="0"/>
                                  </p:stCondLst>
                                  <p:childTnLst>
                                    <p:set>
                                      <p:cBhvr>
                                        <p:cTn id="15" dur="1" fill="hold">
                                          <p:stCondLst>
                                            <p:cond delay="0"/>
                                          </p:stCondLst>
                                        </p:cTn>
                                        <p:tgtEl>
                                          <p:spTgt spid="27667"/>
                                        </p:tgtEl>
                                        <p:attrNameLst>
                                          <p:attrName>style.visibility</p:attrName>
                                        </p:attrNameLst>
                                      </p:cBhvr>
                                      <p:to>
                                        <p:strVal val="visible"/>
                                      </p:to>
                                    </p:set>
                                    <p:animEffect transition="in" filter="fade">
                                      <p:cBhvr>
                                        <p:cTn id="16" dur="800" decel="100000"/>
                                        <p:tgtEl>
                                          <p:spTgt spid="27667"/>
                                        </p:tgtEl>
                                      </p:cBhvr>
                                    </p:animEffect>
                                    <p:anim calcmode="lin" valueType="num">
                                      <p:cBhvr>
                                        <p:cTn id="17" dur="800" decel="100000" fill="hold"/>
                                        <p:tgtEl>
                                          <p:spTgt spid="27667"/>
                                        </p:tgtEl>
                                        <p:attrNameLst>
                                          <p:attrName>style.rotation</p:attrName>
                                        </p:attrNameLst>
                                      </p:cBhvr>
                                      <p:tavLst>
                                        <p:tav tm="0">
                                          <p:val>
                                            <p:fltVal val="-90"/>
                                          </p:val>
                                        </p:tav>
                                        <p:tav tm="100000">
                                          <p:val>
                                            <p:fltVal val="0"/>
                                          </p:val>
                                        </p:tav>
                                      </p:tavLst>
                                    </p:anim>
                                    <p:anim calcmode="lin" valueType="num">
                                      <p:cBhvr>
                                        <p:cTn id="18" dur="800" decel="100000" fill="hold"/>
                                        <p:tgtEl>
                                          <p:spTgt spid="27667"/>
                                        </p:tgtEl>
                                        <p:attrNameLst>
                                          <p:attrName>ppt_x</p:attrName>
                                        </p:attrNameLst>
                                      </p:cBhvr>
                                      <p:tavLst>
                                        <p:tav tm="0">
                                          <p:val>
                                            <p:strVal val="#ppt_x+0.4"/>
                                          </p:val>
                                        </p:tav>
                                        <p:tav tm="100000">
                                          <p:val>
                                            <p:strVal val="#ppt_x-0.05"/>
                                          </p:val>
                                        </p:tav>
                                      </p:tavLst>
                                    </p:anim>
                                    <p:anim calcmode="lin" valueType="num">
                                      <p:cBhvr>
                                        <p:cTn id="19" dur="800" decel="100000" fill="hold"/>
                                        <p:tgtEl>
                                          <p:spTgt spid="27667"/>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27667"/>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27667"/>
                                        </p:tgtEl>
                                        <p:attrNameLst>
                                          <p:attrName>ppt_y</p:attrName>
                                        </p:attrNameLst>
                                      </p:cBhvr>
                                      <p:tavLst>
                                        <p:tav tm="0">
                                          <p:val>
                                            <p:strVal val="#ppt_y+0.1"/>
                                          </p:val>
                                        </p:tav>
                                        <p:tav tm="100000">
                                          <p:val>
                                            <p:strVal val="#ppt_y"/>
                                          </p:val>
                                        </p:tav>
                                      </p:tavLst>
                                    </p:anim>
                                  </p:childTnLst>
                                </p:cTn>
                              </p:par>
                            </p:childTnLst>
                          </p:cTn>
                        </p:par>
                        <p:par>
                          <p:cTn id="22" fill="hold" nodeType="afterGroup">
                            <p:stCondLst>
                              <p:cond delay="1000"/>
                            </p:stCondLst>
                            <p:childTnLst>
                              <p:par>
                                <p:cTn id="23" presetID="51" presetClass="entr" presetSubtype="0" fill="hold" nodeType="afterEffect">
                                  <p:stCondLst>
                                    <p:cond delay="0"/>
                                  </p:stCondLst>
                                  <p:childTnLst>
                                    <p:set>
                                      <p:cBhvr>
                                        <p:cTn id="24" dur="1" fill="hold">
                                          <p:stCondLst>
                                            <p:cond delay="0"/>
                                          </p:stCondLst>
                                        </p:cTn>
                                        <p:tgtEl>
                                          <p:spTgt spid="27652"/>
                                        </p:tgtEl>
                                        <p:attrNameLst>
                                          <p:attrName>style.visibility</p:attrName>
                                        </p:attrNameLst>
                                      </p:cBhvr>
                                      <p:to>
                                        <p:strVal val="visible"/>
                                      </p:to>
                                    </p:set>
                                    <p:animEffect transition="in" filter="fade">
                                      <p:cBhvr>
                                        <p:cTn id="25" dur="770" decel="100000"/>
                                        <p:tgtEl>
                                          <p:spTgt spid="27652"/>
                                        </p:tgtEl>
                                      </p:cBhvr>
                                    </p:animEffect>
                                    <p:animScale>
                                      <p:cBhvr>
                                        <p:cTn id="26" dur="770" decel="100000"/>
                                        <p:tgtEl>
                                          <p:spTgt spid="27652"/>
                                        </p:tgtEl>
                                      </p:cBhvr>
                                      <p:from x="10000" y="10000"/>
                                      <p:to x="200000" y="450000"/>
                                    </p:animScale>
                                    <p:animScale>
                                      <p:cBhvr>
                                        <p:cTn id="27" dur="1230" accel="100000" fill="hold">
                                          <p:stCondLst>
                                            <p:cond delay="770"/>
                                          </p:stCondLst>
                                        </p:cTn>
                                        <p:tgtEl>
                                          <p:spTgt spid="27652"/>
                                        </p:tgtEl>
                                      </p:cBhvr>
                                      <p:from x="200000" y="450000"/>
                                      <p:to x="100000" y="100000"/>
                                    </p:animScale>
                                    <p:set>
                                      <p:cBhvr>
                                        <p:cTn id="28" dur="770" fill="hold"/>
                                        <p:tgtEl>
                                          <p:spTgt spid="27652"/>
                                        </p:tgtEl>
                                        <p:attrNameLst>
                                          <p:attrName>ppt_x</p:attrName>
                                        </p:attrNameLst>
                                      </p:cBhvr>
                                      <p:to>
                                        <p:strVal val="(0.5)"/>
                                      </p:to>
                                    </p:set>
                                    <p:anim from="(0.5)" to="(#ppt_x)" calcmode="lin" valueType="num">
                                      <p:cBhvr>
                                        <p:cTn id="29" dur="1230" accel="100000" fill="hold">
                                          <p:stCondLst>
                                            <p:cond delay="770"/>
                                          </p:stCondLst>
                                        </p:cTn>
                                        <p:tgtEl>
                                          <p:spTgt spid="27652"/>
                                        </p:tgtEl>
                                        <p:attrNameLst>
                                          <p:attrName>ppt_x</p:attrName>
                                        </p:attrNameLst>
                                      </p:cBhvr>
                                    </p:anim>
                                    <p:set>
                                      <p:cBhvr>
                                        <p:cTn id="30" dur="770" fill="hold"/>
                                        <p:tgtEl>
                                          <p:spTgt spid="27652"/>
                                        </p:tgtEl>
                                        <p:attrNameLst>
                                          <p:attrName>ppt_y</p:attrName>
                                        </p:attrNameLst>
                                      </p:cBhvr>
                                      <p:to>
                                        <p:strVal val="(#ppt_y+0.4)"/>
                                      </p:to>
                                    </p:set>
                                    <p:anim from="(#ppt_y+0.4)" to="(#ppt_y)" calcmode="lin" valueType="num">
                                      <p:cBhvr>
                                        <p:cTn id="31" dur="1230" accel="100000" fill="hold">
                                          <p:stCondLst>
                                            <p:cond delay="770"/>
                                          </p:stCondLst>
                                        </p:cTn>
                                        <p:tgtEl>
                                          <p:spTgt spid="27652"/>
                                        </p:tgtEl>
                                        <p:attrNameLst>
                                          <p:attrName>ppt_y</p:attrName>
                                        </p:attrNameLst>
                                      </p:cBhvr>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3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800" decel="100000"/>
                                        <p:tgtEl>
                                          <p:spTgt spid="10"/>
                                        </p:tgtEl>
                                      </p:cBhvr>
                                    </p:animEffect>
                                    <p:anim calcmode="lin" valueType="num">
                                      <p:cBhvr>
                                        <p:cTn id="37" dur="800" decel="100000" fill="hold"/>
                                        <p:tgtEl>
                                          <p:spTgt spid="10"/>
                                        </p:tgtEl>
                                        <p:attrNameLst>
                                          <p:attrName>style.rotation</p:attrName>
                                        </p:attrNameLst>
                                      </p:cBhvr>
                                      <p:tavLst>
                                        <p:tav tm="0">
                                          <p:val>
                                            <p:fltVal val="-90"/>
                                          </p:val>
                                        </p:tav>
                                        <p:tav tm="100000">
                                          <p:val>
                                            <p:fltVal val="0"/>
                                          </p:val>
                                        </p:tav>
                                      </p:tavLst>
                                    </p:anim>
                                    <p:anim calcmode="lin" valueType="num">
                                      <p:cBhvr>
                                        <p:cTn id="38" dur="800" decel="100000" fill="hold"/>
                                        <p:tgtEl>
                                          <p:spTgt spid="10"/>
                                        </p:tgtEl>
                                        <p:attrNameLst>
                                          <p:attrName>ppt_x</p:attrName>
                                        </p:attrNameLst>
                                      </p:cBhvr>
                                      <p:tavLst>
                                        <p:tav tm="0">
                                          <p:val>
                                            <p:strVal val="#ppt_x+0.4"/>
                                          </p:val>
                                        </p:tav>
                                        <p:tav tm="100000">
                                          <p:val>
                                            <p:strVal val="#ppt_x-0.05"/>
                                          </p:val>
                                        </p:tav>
                                      </p:tavLst>
                                    </p:anim>
                                    <p:anim calcmode="lin" valueType="num">
                                      <p:cBhvr>
                                        <p:cTn id="39" dur="800" decel="100000" fill="hold"/>
                                        <p:tgtEl>
                                          <p:spTgt spid="10"/>
                                        </p:tgtEl>
                                        <p:attrNameLst>
                                          <p:attrName>ppt_y</p:attrName>
                                        </p:attrNameLst>
                                      </p:cBhvr>
                                      <p:tavLst>
                                        <p:tav tm="0">
                                          <p:val>
                                            <p:strVal val="#ppt_y-0.4"/>
                                          </p:val>
                                        </p:tav>
                                        <p:tav tm="100000">
                                          <p:val>
                                            <p:strVal val="#ppt_y+0.1"/>
                                          </p:val>
                                        </p:tav>
                                      </p:tavLst>
                                    </p:anim>
                                    <p:anim calcmode="lin" valueType="num">
                                      <p:cBhvr>
                                        <p:cTn id="40"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41"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par>
                          <p:cTn id="42" fill="hold" nodeType="afterGroup">
                            <p:stCondLst>
                              <p:cond delay="1000"/>
                            </p:stCondLst>
                            <p:childTnLst>
                              <p:par>
                                <p:cTn id="43" presetID="51"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770" decel="100000"/>
                                        <p:tgtEl>
                                          <p:spTgt spid="11"/>
                                        </p:tgtEl>
                                      </p:cBhvr>
                                    </p:animEffect>
                                    <p:animScale>
                                      <p:cBhvr>
                                        <p:cTn id="46" dur="770" decel="100000"/>
                                        <p:tgtEl>
                                          <p:spTgt spid="11"/>
                                        </p:tgtEl>
                                      </p:cBhvr>
                                      <p:from x="10000" y="10000"/>
                                      <p:to x="200000" y="450000"/>
                                    </p:animScale>
                                    <p:animScale>
                                      <p:cBhvr>
                                        <p:cTn id="47" dur="1230" accel="100000" fill="hold">
                                          <p:stCondLst>
                                            <p:cond delay="770"/>
                                          </p:stCondLst>
                                        </p:cTn>
                                        <p:tgtEl>
                                          <p:spTgt spid="11"/>
                                        </p:tgtEl>
                                      </p:cBhvr>
                                      <p:from x="200000" y="450000"/>
                                      <p:to x="100000" y="100000"/>
                                    </p:animScale>
                                    <p:set>
                                      <p:cBhvr>
                                        <p:cTn id="48" dur="770" fill="hold"/>
                                        <p:tgtEl>
                                          <p:spTgt spid="11"/>
                                        </p:tgtEl>
                                        <p:attrNameLst>
                                          <p:attrName>ppt_x</p:attrName>
                                        </p:attrNameLst>
                                      </p:cBhvr>
                                      <p:to>
                                        <p:strVal val="(0.5)"/>
                                      </p:to>
                                    </p:set>
                                    <p:anim from="(0.5)" to="(#ppt_x)" calcmode="lin" valueType="num">
                                      <p:cBhvr>
                                        <p:cTn id="49" dur="1230" accel="100000" fill="hold">
                                          <p:stCondLst>
                                            <p:cond delay="770"/>
                                          </p:stCondLst>
                                        </p:cTn>
                                        <p:tgtEl>
                                          <p:spTgt spid="11"/>
                                        </p:tgtEl>
                                        <p:attrNameLst>
                                          <p:attrName>ppt_x</p:attrName>
                                        </p:attrNameLst>
                                      </p:cBhvr>
                                    </p:anim>
                                    <p:set>
                                      <p:cBhvr>
                                        <p:cTn id="50" dur="770" fill="hold"/>
                                        <p:tgtEl>
                                          <p:spTgt spid="11"/>
                                        </p:tgtEl>
                                        <p:attrNameLst>
                                          <p:attrName>ppt_y</p:attrName>
                                        </p:attrNameLst>
                                      </p:cBhvr>
                                      <p:to>
                                        <p:strVal val="(#ppt_y+0.4)"/>
                                      </p:to>
                                    </p:set>
                                    <p:anim from="(#ppt_y+0.4)" to="(#ppt_y)" calcmode="lin" valueType="num">
                                      <p:cBhvr>
                                        <p:cTn id="51" dur="1230" accel="100000" fill="hold">
                                          <p:stCondLst>
                                            <p:cond delay="770"/>
                                          </p:stCondLst>
                                        </p:cTn>
                                        <p:tgtEl>
                                          <p:spTgt spid="11"/>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7"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sz="quarter" idx="12"/>
          </p:nvPr>
        </p:nvSpPr>
        <p:spPr>
          <a:ln/>
        </p:spPr>
        <p:txBody>
          <a:bodyPr/>
          <a:lstStyle/>
          <a:p>
            <a:fld id="{BAD9B772-1986-4184-B39F-EC86C9487518}" type="slidenum">
              <a:rPr lang="es-ES" altLang="es-AR"/>
              <a:pPr/>
              <a:t>48</a:t>
            </a:fld>
            <a:endParaRPr lang="es-ES" altLang="es-AR"/>
          </a:p>
        </p:txBody>
      </p:sp>
      <p:sp>
        <p:nvSpPr>
          <p:cNvPr id="25602" name="1 Marcador de número de diapositiva"/>
          <p:cNvSpPr txBox="1">
            <a:spLocks noGrp="1"/>
          </p:cNvSpPr>
          <p:nvPr/>
        </p:nvSpPr>
        <p:spPr bwMode="auto">
          <a:xfrm>
            <a:off x="11844808" y="4430713"/>
            <a:ext cx="2133600" cy="476250"/>
          </a:xfrm>
          <a:prstGeom prst="rect">
            <a:avLst/>
          </a:prstGeom>
          <a:solidFill>
            <a:schemeClr val="accent2">
              <a:lumMod val="20000"/>
              <a:lumOff val="80000"/>
            </a:schemeClr>
          </a:solidFill>
          <a:ln>
            <a:noFill/>
          </a:ln>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571C64DC-3A69-4540-ABCA-0DB6000C064A}" type="slidenum">
              <a:rPr lang="es-ES" altLang="es-AR" sz="1400">
                <a:latin typeface="Times New Roman" panose="02020603050405020304" pitchFamily="18" charset="0"/>
              </a:rPr>
              <a:pPr algn="r" eaLnBrk="1" hangingPunct="1"/>
              <a:t>48</a:t>
            </a:fld>
            <a:endParaRPr lang="es-ES" altLang="es-AR" sz="1400" dirty="0">
              <a:latin typeface="Times New Roman" panose="02020603050405020304" pitchFamily="18" charset="0"/>
            </a:endParaRPr>
          </a:p>
        </p:txBody>
      </p:sp>
      <p:sp>
        <p:nvSpPr>
          <p:cNvPr id="6" name="5 Rectángulo redondeado"/>
          <p:cNvSpPr/>
          <p:nvPr/>
        </p:nvSpPr>
        <p:spPr bwMode="auto">
          <a:xfrm>
            <a:off x="1785938" y="642938"/>
            <a:ext cx="4714875" cy="714375"/>
          </a:xfrm>
          <a:prstGeom prst="roundRect">
            <a:avLst/>
          </a:prstGeom>
          <a:solidFill>
            <a:schemeClr val="accent2">
              <a:lumMod val="20000"/>
              <a:lumOff val="80000"/>
            </a:schemeClr>
          </a:solidFill>
          <a:ln w="9525" cap="flat" cmpd="sng" algn="ctr">
            <a:solidFill>
              <a:srgbClr val="CCFFFF"/>
            </a:solidFill>
            <a:prstDash val="solid"/>
            <a:round/>
            <a:headEnd type="none" w="med" len="med"/>
            <a:tailEnd type="none" w="med" len="med"/>
          </a:ln>
          <a:effectLst/>
        </p:spPr>
        <p:txBody>
          <a:bodyPr wrap="none" anchor="ctr"/>
          <a:lstStyle/>
          <a:p>
            <a:pPr>
              <a:defRPr/>
            </a:pPr>
            <a:r>
              <a:rPr lang="es-ES" dirty="0"/>
              <a:t>PERIFÉRICOS: MISIÓN Y FUNCIONAMIENTO</a:t>
            </a:r>
            <a:endParaRPr lang="es-AR" dirty="0"/>
          </a:p>
        </p:txBody>
      </p:sp>
      <p:sp>
        <p:nvSpPr>
          <p:cNvPr id="7" name="6 Elipse"/>
          <p:cNvSpPr/>
          <p:nvPr/>
        </p:nvSpPr>
        <p:spPr bwMode="auto">
          <a:xfrm>
            <a:off x="4661623" y="2571750"/>
            <a:ext cx="4357687" cy="1214438"/>
          </a:xfrm>
          <a:prstGeom prst="ellipse">
            <a:avLst/>
          </a:prstGeom>
          <a:solidFill>
            <a:schemeClr val="accent2">
              <a:lumMod val="20000"/>
              <a:lumOff val="80000"/>
            </a:schemeClr>
          </a:solidFill>
          <a:ln w="9525" cap="flat" cmpd="sng" algn="ctr">
            <a:solidFill>
              <a:srgbClr val="CCFFFF"/>
            </a:solidFill>
            <a:prstDash val="solid"/>
            <a:round/>
            <a:headEnd type="none" w="med" len="med"/>
            <a:tailEnd type="none" w="med" len="med"/>
          </a:ln>
          <a:effectLst/>
        </p:spPr>
        <p:txBody>
          <a:bodyPr wrap="none" anchor="ctr"/>
          <a:lstStyle/>
          <a:p>
            <a:pPr>
              <a:defRPr/>
            </a:pPr>
            <a:r>
              <a:rPr lang="es-ES" dirty="0"/>
              <a:t>MECÁNICA: FORMADA </a:t>
            </a:r>
          </a:p>
          <a:p>
            <a:pPr>
              <a:defRPr/>
            </a:pPr>
            <a:r>
              <a:rPr lang="es-ES" dirty="0"/>
              <a:t>POR DISPOSITIVOS </a:t>
            </a:r>
          </a:p>
          <a:p>
            <a:pPr>
              <a:defRPr/>
            </a:pPr>
            <a:r>
              <a:rPr lang="es-ES" dirty="0"/>
              <a:t>ELECTROMECÁNICOS </a:t>
            </a:r>
            <a:endParaRPr lang="es-AR" dirty="0"/>
          </a:p>
        </p:txBody>
      </p:sp>
      <p:sp>
        <p:nvSpPr>
          <p:cNvPr id="8" name="7 Elipse"/>
          <p:cNvSpPr/>
          <p:nvPr/>
        </p:nvSpPr>
        <p:spPr bwMode="auto">
          <a:xfrm>
            <a:off x="214313" y="4286250"/>
            <a:ext cx="8929687" cy="2143125"/>
          </a:xfrm>
          <a:prstGeom prst="ellipse">
            <a:avLst/>
          </a:prstGeom>
          <a:solidFill>
            <a:schemeClr val="accent2">
              <a:lumMod val="20000"/>
              <a:lumOff val="80000"/>
            </a:schemeClr>
          </a:solidFill>
          <a:ln w="9525" cap="flat" cmpd="sng" algn="ctr">
            <a:solidFill>
              <a:srgbClr val="CCFFFF"/>
            </a:solidFill>
            <a:prstDash val="solid"/>
            <a:round/>
            <a:headEnd type="none" w="med" len="med"/>
            <a:tailEnd type="none" w="med" len="med"/>
          </a:ln>
          <a:effectLst/>
        </p:spPr>
        <p:txBody>
          <a:bodyPr wrap="none" anchor="ctr"/>
          <a:lstStyle/>
          <a:p>
            <a:pPr>
              <a:defRPr/>
            </a:pPr>
            <a:r>
              <a:rPr lang="es-ES" dirty="0"/>
              <a:t>ELECTRÓNICA O CONTROLADORA:</a:t>
            </a:r>
          </a:p>
          <a:p>
            <a:pPr>
              <a:defRPr/>
            </a:pPr>
            <a:r>
              <a:rPr lang="es-ES" dirty="0"/>
              <a:t>INTERPRETA LAS ORDENES QUE LE LLEGAN DE LA CPU</a:t>
            </a:r>
          </a:p>
          <a:p>
            <a:pPr>
              <a:defRPr/>
            </a:pPr>
            <a:r>
              <a:rPr lang="es-ES" dirty="0"/>
              <a:t>PARA LA RECEPCION O TRANSMISIÓN DE DATOS Y GENERA</a:t>
            </a:r>
          </a:p>
          <a:p>
            <a:pPr>
              <a:defRPr/>
            </a:pPr>
            <a:r>
              <a:rPr lang="es-ES" dirty="0"/>
              <a:t>LA SEÑALES DE CONTROL PARA LA ACTIVACIÓN DE LOS </a:t>
            </a:r>
          </a:p>
          <a:p>
            <a:pPr>
              <a:defRPr/>
            </a:pPr>
            <a:r>
              <a:rPr lang="es-ES" dirty="0"/>
              <a:t>ELEMENTOS. </a:t>
            </a:r>
            <a:endParaRPr lang="es-AR" dirty="0"/>
          </a:p>
        </p:txBody>
      </p:sp>
      <p:cxnSp>
        <p:nvCxnSpPr>
          <p:cNvPr id="12" name="11 Conector recto de flecha"/>
          <p:cNvCxnSpPr/>
          <p:nvPr/>
        </p:nvCxnSpPr>
        <p:spPr bwMode="auto">
          <a:xfrm rot="5400000">
            <a:off x="4108450" y="2106613"/>
            <a:ext cx="1500187" cy="1588"/>
          </a:xfrm>
          <a:prstGeom prst="straightConnector1">
            <a:avLst/>
          </a:prstGeom>
          <a:gradFill rotWithShape="0">
            <a:gsLst>
              <a:gs pos="0">
                <a:schemeClr val="accent1"/>
              </a:gs>
              <a:gs pos="100000">
                <a:schemeClr val="accent1">
                  <a:gamma/>
                  <a:shade val="46275"/>
                  <a:invGamma/>
                </a:schemeClr>
              </a:gs>
            </a:gsLst>
            <a:lin ang="5400000" scaled="1"/>
          </a:gradFill>
          <a:ln w="9525" cap="flat" cmpd="sng" algn="ctr">
            <a:solidFill>
              <a:srgbClr val="CCFFFF"/>
            </a:solidFill>
            <a:prstDash val="solid"/>
            <a:round/>
            <a:headEnd type="none" w="med" len="med"/>
            <a:tailEnd type="arrow"/>
          </a:ln>
          <a:effectLst/>
        </p:spPr>
      </p:cxnSp>
      <p:cxnSp>
        <p:nvCxnSpPr>
          <p:cNvPr id="14" name="13 Conector recto de flecha"/>
          <p:cNvCxnSpPr>
            <a:cxnSpLocks/>
          </p:cNvCxnSpPr>
          <p:nvPr/>
        </p:nvCxnSpPr>
        <p:spPr bwMode="auto">
          <a:xfrm>
            <a:off x="3637483" y="1285083"/>
            <a:ext cx="0" cy="3001169"/>
          </a:xfrm>
          <a:prstGeom prst="straightConnector1">
            <a:avLst/>
          </a:prstGeom>
          <a:gradFill rotWithShape="0">
            <a:gsLst>
              <a:gs pos="0">
                <a:schemeClr val="accent1"/>
              </a:gs>
              <a:gs pos="100000">
                <a:schemeClr val="accent1">
                  <a:gamma/>
                  <a:shade val="46275"/>
                  <a:invGamma/>
                </a:schemeClr>
              </a:gs>
            </a:gsLst>
            <a:lin ang="5400000" scaled="1"/>
          </a:gradFill>
          <a:ln w="9525" cap="flat" cmpd="sng" algn="ctr">
            <a:solidFill>
              <a:srgbClr val="CCFFFF"/>
            </a:solidFill>
            <a:prstDash val="solid"/>
            <a:round/>
            <a:headEnd type="none" w="med" len="med"/>
            <a:tailEnd type="arrow"/>
          </a:ln>
          <a:effectLst/>
        </p:spPr>
      </p:cxnSp>
    </p:spTree>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sp>
        <p:nvSpPr>
          <p:cNvPr id="34" name="Rectangle 6"/>
          <p:cNvSpPr>
            <a:spLocks noGrp="1" noChangeArrowheads="1"/>
          </p:cNvSpPr>
          <p:nvPr>
            <p:ph type="sldNum" sz="quarter" idx="12"/>
          </p:nvPr>
        </p:nvSpPr>
        <p:spPr>
          <a:ln/>
        </p:spPr>
        <p:txBody>
          <a:bodyPr/>
          <a:lstStyle/>
          <a:p>
            <a:fld id="{8E87558B-0085-45B8-82DB-21CD0D842607}" type="slidenum">
              <a:rPr lang="es-ES" altLang="es-AR"/>
              <a:pPr/>
              <a:t>49</a:t>
            </a:fld>
            <a:endParaRPr lang="es-ES" altLang="es-AR"/>
          </a:p>
        </p:txBody>
      </p:sp>
      <p:sp>
        <p:nvSpPr>
          <p:cNvPr id="28675" name="Rectangle 3"/>
          <p:cNvSpPr>
            <a:spLocks noGrp="1" noChangeArrowheads="1"/>
          </p:cNvSpPr>
          <p:nvPr>
            <p:ph type="ctrTitle" idx="4294967295"/>
          </p:nvPr>
        </p:nvSpPr>
        <p:spPr>
          <a:xfrm>
            <a:off x="1143000" y="68263"/>
            <a:ext cx="8001000" cy="762000"/>
          </a:xfrm>
          <a:noFill/>
          <a:ln>
            <a:solidFill>
              <a:schemeClr val="tx1"/>
            </a:solidFill>
            <a:miter lim="800000"/>
            <a:headEnd/>
            <a:tailEnd/>
          </a:ln>
        </p:spPr>
        <p:txBody>
          <a:bodyPr>
            <a:normAutofit/>
          </a:bodyPr>
          <a:lstStyle/>
          <a:p>
            <a:pPr eaLnBrk="1" hangingPunct="1"/>
            <a:r>
              <a:rPr lang="es-ES" altLang="es-AR" sz="4000" dirty="0">
                <a:solidFill>
                  <a:srgbClr val="002060"/>
                </a:solidFill>
                <a:latin typeface="Berlin Sans FB Demi" panose="020E0802020502020306" pitchFamily="34" charset="0"/>
              </a:rPr>
              <a:t>Unidades de Entrada / Salida</a:t>
            </a:r>
          </a:p>
        </p:txBody>
      </p:sp>
      <p:sp>
        <p:nvSpPr>
          <p:cNvPr id="26627" name="5 Marcador de número de diapositiva"/>
          <p:cNvSpPr txBox="1">
            <a:spLocks noGrp="1"/>
          </p:cNvSpPr>
          <p:nvPr/>
        </p:nvSpPr>
        <p:spPr bwMode="auto">
          <a:xfrm>
            <a:off x="6455712" y="61150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AE195C6D-BB12-4B70-ACDC-6F0A890F6179}" type="slidenum">
              <a:rPr lang="es-ES" altLang="es-AR" sz="1400">
                <a:latin typeface="Times New Roman" panose="02020603050405020304" pitchFamily="18" charset="0"/>
              </a:rPr>
              <a:pPr algn="r" eaLnBrk="1" hangingPunct="1"/>
              <a:t>49</a:t>
            </a:fld>
            <a:endParaRPr lang="es-ES" altLang="es-AR" sz="1400">
              <a:latin typeface="Times New Roman" panose="02020603050405020304" pitchFamily="18" charset="0"/>
            </a:endParaRPr>
          </a:p>
        </p:txBody>
      </p:sp>
      <p:sp>
        <p:nvSpPr>
          <p:cNvPr id="28677" name="Text Box 5"/>
          <p:cNvSpPr txBox="1">
            <a:spLocks noChangeArrowheads="1"/>
          </p:cNvSpPr>
          <p:nvPr/>
        </p:nvSpPr>
        <p:spPr bwMode="auto">
          <a:xfrm>
            <a:off x="1371061" y="1042988"/>
            <a:ext cx="7993062" cy="915987"/>
          </a:xfrm>
          <a:prstGeom prst="rect">
            <a:avLst/>
          </a:prstGeom>
          <a:solidFill>
            <a:schemeClr val="accent2">
              <a:lumMod val="20000"/>
              <a:lumOff val="80000"/>
            </a:schemeClr>
          </a:solidFill>
          <a:ln>
            <a:noFill/>
          </a:ln>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b="1" u="sng" dirty="0"/>
              <a:t>Definición</a:t>
            </a:r>
            <a:r>
              <a:rPr lang="es-AR" altLang="es-AR" dirty="0"/>
              <a:t> : Las operaciones de E/S se realizan a través de una amplia gama de dispositivos que proporcionan una forma de intercambiar datos entre la computadora y el exterior. </a:t>
            </a:r>
            <a:endParaRPr lang="es-ES" altLang="es-AR" dirty="0"/>
          </a:p>
        </p:txBody>
      </p:sp>
      <p:grpSp>
        <p:nvGrpSpPr>
          <p:cNvPr id="2" name="Group 31"/>
          <p:cNvGrpSpPr>
            <a:grpSpLocks/>
          </p:cNvGrpSpPr>
          <p:nvPr/>
        </p:nvGrpSpPr>
        <p:grpSpPr bwMode="auto">
          <a:xfrm>
            <a:off x="569147" y="2473689"/>
            <a:ext cx="681181" cy="2220770"/>
            <a:chOff x="340" y="1706"/>
            <a:chExt cx="477" cy="2463"/>
          </a:xfrm>
        </p:grpSpPr>
        <p:sp>
          <p:nvSpPr>
            <p:cNvPr id="26657" name="Line 11"/>
            <p:cNvSpPr>
              <a:spLocks noChangeShapeType="1"/>
            </p:cNvSpPr>
            <p:nvPr/>
          </p:nvSpPr>
          <p:spPr bwMode="auto">
            <a:xfrm>
              <a:off x="340" y="1706"/>
              <a:ext cx="24" cy="246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s-AR"/>
            </a:p>
          </p:txBody>
        </p:sp>
        <p:sp>
          <p:nvSpPr>
            <p:cNvPr id="26658" name="Line 12"/>
            <p:cNvSpPr>
              <a:spLocks noChangeShapeType="1"/>
            </p:cNvSpPr>
            <p:nvPr/>
          </p:nvSpPr>
          <p:spPr bwMode="auto">
            <a:xfrm>
              <a:off x="340" y="2115"/>
              <a:ext cx="477"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s-AR"/>
            </a:p>
          </p:txBody>
        </p:sp>
      </p:grpSp>
      <p:sp>
        <p:nvSpPr>
          <p:cNvPr id="26632" name="Line 15"/>
          <p:cNvSpPr>
            <a:spLocks noChangeShapeType="1"/>
          </p:cNvSpPr>
          <p:nvPr/>
        </p:nvSpPr>
        <p:spPr bwMode="auto">
          <a:xfrm>
            <a:off x="600810" y="3898797"/>
            <a:ext cx="719138"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s-AR"/>
          </a:p>
        </p:txBody>
      </p:sp>
      <p:grpSp>
        <p:nvGrpSpPr>
          <p:cNvPr id="3" name="Group 33"/>
          <p:cNvGrpSpPr>
            <a:grpSpLocks/>
          </p:cNvGrpSpPr>
          <p:nvPr/>
        </p:nvGrpSpPr>
        <p:grpSpPr bwMode="auto">
          <a:xfrm>
            <a:off x="873173" y="4709408"/>
            <a:ext cx="754310" cy="2011732"/>
            <a:chOff x="340" y="2886"/>
            <a:chExt cx="264" cy="820"/>
          </a:xfrm>
        </p:grpSpPr>
        <p:sp>
          <p:nvSpPr>
            <p:cNvPr id="26655" name="Line 17"/>
            <p:cNvSpPr>
              <a:spLocks noChangeShapeType="1"/>
            </p:cNvSpPr>
            <p:nvPr/>
          </p:nvSpPr>
          <p:spPr bwMode="auto">
            <a:xfrm>
              <a:off x="340" y="2886"/>
              <a:ext cx="0" cy="816"/>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s-AR"/>
            </a:p>
          </p:txBody>
        </p:sp>
        <p:sp>
          <p:nvSpPr>
            <p:cNvPr id="26656" name="Line 18"/>
            <p:cNvSpPr>
              <a:spLocks noChangeShapeType="1"/>
            </p:cNvSpPr>
            <p:nvPr/>
          </p:nvSpPr>
          <p:spPr bwMode="auto">
            <a:xfrm>
              <a:off x="340" y="3702"/>
              <a:ext cx="264" cy="4"/>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s-AR"/>
            </a:p>
          </p:txBody>
        </p:sp>
      </p:grpSp>
      <p:sp>
        <p:nvSpPr>
          <p:cNvPr id="28693" name="Text Box 21"/>
          <p:cNvSpPr txBox="1">
            <a:spLocks noChangeArrowheads="1"/>
          </p:cNvSpPr>
          <p:nvPr/>
        </p:nvSpPr>
        <p:spPr bwMode="auto">
          <a:xfrm>
            <a:off x="0" y="2011768"/>
            <a:ext cx="4144956" cy="523365"/>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algn="ctr">
              <a:spcBef>
                <a:spcPct val="50000"/>
              </a:spcBef>
              <a:defRPr/>
            </a:pPr>
            <a:r>
              <a:rPr lang="es-AR" sz="2800" b="1" dirty="0">
                <a:ln w="12700">
                  <a:solidFill>
                    <a:schemeClr val="tx2">
                      <a:satMod val="155000"/>
                    </a:schemeClr>
                  </a:solidFill>
                  <a:prstDash val="solid"/>
                </a:ln>
                <a:solidFill>
                  <a:srgbClr val="002060"/>
                </a:solidFill>
                <a:effectLst>
                  <a:outerShdw blurRad="41275" dist="20320" dir="1800000" algn="tl" rotWithShape="0">
                    <a:srgbClr val="000000">
                      <a:alpha val="40000"/>
                    </a:srgbClr>
                  </a:outerShdw>
                </a:effectLst>
                <a:latin typeface="Impact" pitchFamily="34" charset="0"/>
              </a:rPr>
              <a:t>DISPOSITIVOS</a:t>
            </a:r>
            <a:endParaRPr lang="es-ES" sz="2800" b="1" dirty="0">
              <a:ln w="12700">
                <a:solidFill>
                  <a:schemeClr val="tx2">
                    <a:satMod val="155000"/>
                  </a:schemeClr>
                </a:solidFill>
                <a:prstDash val="solid"/>
              </a:ln>
              <a:solidFill>
                <a:srgbClr val="002060"/>
              </a:solidFill>
              <a:effectLst>
                <a:outerShdw blurRad="41275" dist="20320" dir="1800000" algn="tl" rotWithShape="0">
                  <a:srgbClr val="000000">
                    <a:alpha val="40000"/>
                  </a:srgbClr>
                </a:outerShdw>
              </a:effectLst>
              <a:latin typeface="Impact" pitchFamily="34" charset="0"/>
            </a:endParaRPr>
          </a:p>
        </p:txBody>
      </p:sp>
      <p:grpSp>
        <p:nvGrpSpPr>
          <p:cNvPr id="5" name="Group 22"/>
          <p:cNvGrpSpPr>
            <a:grpSpLocks/>
          </p:cNvGrpSpPr>
          <p:nvPr/>
        </p:nvGrpSpPr>
        <p:grpSpPr bwMode="auto">
          <a:xfrm>
            <a:off x="1432660" y="2968522"/>
            <a:ext cx="2209800" cy="533400"/>
            <a:chOff x="960" y="2112"/>
            <a:chExt cx="1680" cy="336"/>
          </a:xfrm>
        </p:grpSpPr>
        <p:sp>
          <p:nvSpPr>
            <p:cNvPr id="26651" name="AutoShape 23"/>
            <p:cNvSpPr>
              <a:spLocks noChangeArrowheads="1"/>
            </p:cNvSpPr>
            <p:nvPr/>
          </p:nvSpPr>
          <p:spPr bwMode="auto">
            <a:xfrm>
              <a:off x="960" y="2112"/>
              <a:ext cx="1680" cy="336"/>
            </a:xfrm>
            <a:prstGeom prst="roundRect">
              <a:avLst>
                <a:gd name="adj" fmla="val 16667"/>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28696" name="Text Box 24"/>
            <p:cNvSpPr txBox="1">
              <a:spLocks noChangeArrowheads="1"/>
            </p:cNvSpPr>
            <p:nvPr/>
          </p:nvSpPr>
          <p:spPr bwMode="auto">
            <a:xfrm>
              <a:off x="960" y="2112"/>
              <a:ext cx="1680" cy="29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a:spcBef>
                  <a:spcPct val="50000"/>
                </a:spcBef>
                <a:defRPr/>
              </a:pPr>
              <a:r>
                <a:rPr lang="es-AR" sz="2400" b="1" dirty="0">
                  <a:effectLst>
                    <a:outerShdw blurRad="38100" dist="38100" dir="2700000" algn="tl">
                      <a:srgbClr val="FFFFFF"/>
                    </a:outerShdw>
                  </a:effectLst>
                  <a:latin typeface="Times New Roman" pitchFamily="18" charset="0"/>
                </a:rPr>
                <a:t>Entrada</a:t>
              </a:r>
              <a:endParaRPr lang="es-ES" sz="2400" b="1" dirty="0">
                <a:effectLst>
                  <a:outerShdw blurRad="38100" dist="38100" dir="2700000" algn="tl">
                    <a:srgbClr val="FFFFFF"/>
                  </a:outerShdw>
                </a:effectLst>
                <a:latin typeface="Times New Roman" pitchFamily="18" charset="0"/>
              </a:endParaRPr>
            </a:p>
          </p:txBody>
        </p:sp>
      </p:grpSp>
      <p:sp>
        <p:nvSpPr>
          <p:cNvPr id="28704" name="Text Box 32"/>
          <p:cNvSpPr txBox="1">
            <a:spLocks noChangeArrowheads="1"/>
          </p:cNvSpPr>
          <p:nvPr/>
        </p:nvSpPr>
        <p:spPr bwMode="auto">
          <a:xfrm>
            <a:off x="3933561" y="2941689"/>
            <a:ext cx="3886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dirty="0"/>
              <a:t>Ejemplo: Teclado, lápiz óptico, etc.</a:t>
            </a:r>
            <a:endParaRPr lang="es-ES" altLang="es-AR" dirty="0"/>
          </a:p>
        </p:txBody>
      </p:sp>
      <p:sp>
        <p:nvSpPr>
          <p:cNvPr id="28705" name="Text Box 33"/>
          <p:cNvSpPr txBox="1">
            <a:spLocks noChangeArrowheads="1"/>
          </p:cNvSpPr>
          <p:nvPr/>
        </p:nvSpPr>
        <p:spPr bwMode="auto">
          <a:xfrm>
            <a:off x="3897952" y="3669611"/>
            <a:ext cx="3886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dirty="0"/>
              <a:t>Ejemplo: Monitor, impresora, etc.</a:t>
            </a:r>
            <a:endParaRPr lang="es-ES" altLang="es-AR" dirty="0"/>
          </a:p>
        </p:txBody>
      </p:sp>
      <p:sp>
        <p:nvSpPr>
          <p:cNvPr id="28706" name="Text Box 34"/>
          <p:cNvSpPr txBox="1">
            <a:spLocks noChangeArrowheads="1"/>
          </p:cNvSpPr>
          <p:nvPr/>
        </p:nvSpPr>
        <p:spPr bwMode="auto">
          <a:xfrm>
            <a:off x="4559300" y="5311775"/>
            <a:ext cx="45847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dirty="0"/>
              <a:t>Ejemplo: Unidades de disco, módem, Cinta, Disco magnético, Disco óptico, Pen drive, etc.</a:t>
            </a:r>
            <a:endParaRPr lang="es-ES" altLang="es-AR" dirty="0"/>
          </a:p>
        </p:txBody>
      </p:sp>
      <p:grpSp>
        <p:nvGrpSpPr>
          <p:cNvPr id="6" name="Group 22"/>
          <p:cNvGrpSpPr>
            <a:grpSpLocks/>
          </p:cNvGrpSpPr>
          <p:nvPr/>
        </p:nvGrpSpPr>
        <p:grpSpPr bwMode="auto">
          <a:xfrm>
            <a:off x="1458060" y="3684484"/>
            <a:ext cx="2209800" cy="533400"/>
            <a:chOff x="960" y="2112"/>
            <a:chExt cx="1680" cy="336"/>
          </a:xfrm>
        </p:grpSpPr>
        <p:sp>
          <p:nvSpPr>
            <p:cNvPr id="26649" name="AutoShape 23"/>
            <p:cNvSpPr>
              <a:spLocks noChangeArrowheads="1"/>
            </p:cNvSpPr>
            <p:nvPr/>
          </p:nvSpPr>
          <p:spPr bwMode="auto">
            <a:xfrm>
              <a:off x="960" y="2112"/>
              <a:ext cx="1680" cy="336"/>
            </a:xfrm>
            <a:prstGeom prst="roundRect">
              <a:avLst>
                <a:gd name="adj" fmla="val 16667"/>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35" name="Text Box 24"/>
            <p:cNvSpPr txBox="1">
              <a:spLocks noChangeArrowheads="1"/>
            </p:cNvSpPr>
            <p:nvPr/>
          </p:nvSpPr>
          <p:spPr bwMode="auto">
            <a:xfrm>
              <a:off x="960" y="2112"/>
              <a:ext cx="1680" cy="29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spcBef>
                  <a:spcPct val="50000"/>
                </a:spcBef>
              </a:pPr>
              <a:r>
                <a:rPr lang="es-AR" altLang="es-AR" sz="2400" b="1">
                  <a:solidFill>
                    <a:srgbClr val="000000"/>
                  </a:solidFill>
                  <a:effectLst>
                    <a:outerShdw blurRad="38100" dist="38100" dir="2700000" algn="tl">
                      <a:srgbClr val="FFFFFF"/>
                    </a:outerShdw>
                  </a:effectLst>
                  <a:latin typeface="Times New Roman" panose="02020603050405020304" pitchFamily="18" charset="0"/>
                </a:rPr>
                <a:t>Salida</a:t>
              </a:r>
              <a:endParaRPr lang="es-ES" altLang="es-AR" sz="2400" b="1">
                <a:solidFill>
                  <a:srgbClr val="000000"/>
                </a:solidFill>
                <a:effectLst>
                  <a:outerShdw blurRad="38100" dist="38100" dir="2700000" algn="tl">
                    <a:srgbClr val="FFFFFF"/>
                  </a:outerShdw>
                </a:effectLst>
                <a:latin typeface="Times New Roman" panose="02020603050405020304" pitchFamily="18" charset="0"/>
              </a:endParaRPr>
            </a:p>
          </p:txBody>
        </p:sp>
      </p:grpSp>
      <p:grpSp>
        <p:nvGrpSpPr>
          <p:cNvPr id="7" name="Group 22"/>
          <p:cNvGrpSpPr>
            <a:grpSpLocks/>
          </p:cNvGrpSpPr>
          <p:nvPr/>
        </p:nvGrpSpPr>
        <p:grpSpPr bwMode="auto">
          <a:xfrm>
            <a:off x="1561241" y="4490934"/>
            <a:ext cx="2945084" cy="1624013"/>
            <a:chOff x="960" y="2112"/>
            <a:chExt cx="2239" cy="1023"/>
          </a:xfrm>
        </p:grpSpPr>
        <p:sp>
          <p:nvSpPr>
            <p:cNvPr id="26647" name="AutoShape 23"/>
            <p:cNvSpPr>
              <a:spLocks noChangeArrowheads="1"/>
            </p:cNvSpPr>
            <p:nvPr/>
          </p:nvSpPr>
          <p:spPr bwMode="auto">
            <a:xfrm>
              <a:off x="960" y="2112"/>
              <a:ext cx="1680" cy="336"/>
            </a:xfrm>
            <a:prstGeom prst="roundRect">
              <a:avLst>
                <a:gd name="adj" fmla="val 16667"/>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38" name="Text Box 24"/>
            <p:cNvSpPr txBox="1">
              <a:spLocks noChangeArrowheads="1"/>
            </p:cNvSpPr>
            <p:nvPr/>
          </p:nvSpPr>
          <p:spPr bwMode="auto">
            <a:xfrm>
              <a:off x="960" y="2112"/>
              <a:ext cx="1680" cy="29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a:spcBef>
                  <a:spcPct val="50000"/>
                </a:spcBef>
                <a:defRPr/>
              </a:pPr>
              <a:r>
                <a:rPr lang="es-AR" sz="2400" b="1" dirty="0">
                  <a:effectLst>
                    <a:outerShdw blurRad="38100" dist="38100" dir="2700000" algn="tl">
                      <a:srgbClr val="FFFFFF"/>
                    </a:outerShdw>
                  </a:effectLst>
                  <a:latin typeface="Times New Roman" pitchFamily="18" charset="0"/>
                </a:rPr>
                <a:t>Mixtos</a:t>
              </a:r>
              <a:endParaRPr lang="es-ES" sz="2400" b="1" dirty="0">
                <a:effectLst>
                  <a:outerShdw blurRad="38100" dist="38100" dir="2700000" algn="tl">
                    <a:srgbClr val="FFFFFF"/>
                  </a:outerShdw>
                </a:effectLst>
                <a:latin typeface="Times New Roman" pitchFamily="18" charset="0"/>
              </a:endParaRPr>
            </a:p>
          </p:txBody>
        </p:sp>
        <p:sp>
          <p:nvSpPr>
            <p:cNvPr id="37" name="Text Box 24"/>
            <p:cNvSpPr txBox="1">
              <a:spLocks noChangeArrowheads="1"/>
            </p:cNvSpPr>
            <p:nvPr/>
          </p:nvSpPr>
          <p:spPr bwMode="auto">
            <a:xfrm>
              <a:off x="1047" y="2612"/>
              <a:ext cx="2152" cy="52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a:spAutoFit/>
            </a:bodyPr>
            <a:lstStyle/>
            <a:p>
              <a:pPr algn="ctr">
                <a:spcBef>
                  <a:spcPct val="50000"/>
                </a:spcBef>
                <a:defRPr/>
              </a:pPr>
              <a:r>
                <a:rPr lang="es-AR" sz="2400" b="1" dirty="0">
                  <a:effectLst>
                    <a:outerShdw blurRad="38100" dist="38100" dir="2700000" algn="tl">
                      <a:srgbClr val="FFFFFF"/>
                    </a:outerShdw>
                  </a:effectLst>
                  <a:latin typeface="Times New Roman" pitchFamily="18" charset="0"/>
                </a:rPr>
                <a:t>Medios Masivos de Almacenamiento</a:t>
              </a:r>
              <a:endParaRPr lang="es-ES" sz="2400" b="1" dirty="0">
                <a:effectLst>
                  <a:outerShdw blurRad="38100" dist="38100" dir="2700000" algn="tl">
                    <a:srgbClr val="FFFFFF"/>
                  </a:outerShdw>
                </a:effectLst>
                <a:latin typeface="Times New Roman" pitchFamily="18" charset="0"/>
              </a:endParaRPr>
            </a:p>
          </p:txBody>
        </p:sp>
      </p:grpSp>
      <p:sp>
        <p:nvSpPr>
          <p:cNvPr id="42" name="Text Box 33"/>
          <p:cNvSpPr txBox="1">
            <a:spLocks noChangeArrowheads="1"/>
          </p:cNvSpPr>
          <p:nvPr/>
        </p:nvSpPr>
        <p:spPr bwMode="auto">
          <a:xfrm>
            <a:off x="4148045" y="4257201"/>
            <a:ext cx="3886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dirty="0"/>
              <a:t>Ejemplo: pantallas sensibles al tacto, módems, placa de red, terminales de punto de venta, etc.</a:t>
            </a:r>
            <a:endParaRPr lang="es-ES" altLang="es-AR" dirty="0"/>
          </a:p>
        </p:txBody>
      </p:sp>
      <p:sp>
        <p:nvSpPr>
          <p:cNvPr id="26644" name="Line 15"/>
          <p:cNvSpPr>
            <a:spLocks noChangeShapeType="1"/>
          </p:cNvSpPr>
          <p:nvPr/>
        </p:nvSpPr>
        <p:spPr bwMode="auto">
          <a:xfrm>
            <a:off x="600810" y="4684609"/>
            <a:ext cx="719138"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s-AR"/>
          </a:p>
        </p:txBody>
      </p:sp>
      <p:grpSp>
        <p:nvGrpSpPr>
          <p:cNvPr id="39" name="Group 22">
            <a:extLst>
              <a:ext uri="{FF2B5EF4-FFF2-40B4-BE49-F238E27FC236}">
                <a16:creationId xmlns:a16="http://schemas.microsoft.com/office/drawing/2014/main" id="{4B007AB5-E84F-47B2-8CA3-1B0F6D6E14B6}"/>
              </a:ext>
            </a:extLst>
          </p:cNvPr>
          <p:cNvGrpSpPr>
            <a:grpSpLocks/>
          </p:cNvGrpSpPr>
          <p:nvPr/>
        </p:nvGrpSpPr>
        <p:grpSpPr bwMode="auto">
          <a:xfrm>
            <a:off x="1794812" y="6226114"/>
            <a:ext cx="2209800" cy="533400"/>
            <a:chOff x="960" y="2112"/>
            <a:chExt cx="1680" cy="336"/>
          </a:xfrm>
        </p:grpSpPr>
        <p:sp>
          <p:nvSpPr>
            <p:cNvPr id="40" name="AutoShape 23">
              <a:extLst>
                <a:ext uri="{FF2B5EF4-FFF2-40B4-BE49-F238E27FC236}">
                  <a16:creationId xmlns:a16="http://schemas.microsoft.com/office/drawing/2014/main" id="{C6B27220-C0CF-4798-A63C-785C0C542AAB}"/>
                </a:ext>
              </a:extLst>
            </p:cNvPr>
            <p:cNvSpPr>
              <a:spLocks noChangeArrowheads="1"/>
            </p:cNvSpPr>
            <p:nvPr/>
          </p:nvSpPr>
          <p:spPr bwMode="auto">
            <a:xfrm>
              <a:off x="960" y="2112"/>
              <a:ext cx="1680" cy="336"/>
            </a:xfrm>
            <a:prstGeom prst="roundRect">
              <a:avLst>
                <a:gd name="adj" fmla="val 16667"/>
              </a:avLst>
            </a:prstGeom>
            <a:gradFill rotWithShape="1">
              <a:gsLst>
                <a:gs pos="0">
                  <a:srgbClr val="760000"/>
                </a:gs>
                <a:gs pos="50000">
                  <a:srgbClr val="FF0000"/>
                </a:gs>
                <a:gs pos="100000">
                  <a:srgbClr val="760000"/>
                </a:gs>
              </a:gsLst>
              <a:lin ang="5400000" scaled="1"/>
            </a:gra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41" name="Text Box 24">
              <a:extLst>
                <a:ext uri="{FF2B5EF4-FFF2-40B4-BE49-F238E27FC236}">
                  <a16:creationId xmlns:a16="http://schemas.microsoft.com/office/drawing/2014/main" id="{CD88FA55-24FA-4206-9634-189C80322C12}"/>
                </a:ext>
              </a:extLst>
            </p:cNvPr>
            <p:cNvSpPr txBox="1">
              <a:spLocks noChangeArrowheads="1"/>
            </p:cNvSpPr>
            <p:nvPr/>
          </p:nvSpPr>
          <p:spPr bwMode="auto">
            <a:xfrm>
              <a:off x="960" y="2112"/>
              <a:ext cx="1680" cy="29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a:spcBef>
                  <a:spcPct val="50000"/>
                </a:spcBef>
                <a:defRPr/>
              </a:pPr>
              <a:r>
                <a:rPr lang="es-AR" sz="2400" b="1" dirty="0">
                  <a:effectLst>
                    <a:outerShdw blurRad="38100" dist="38100" dir="2700000" algn="tl">
                      <a:srgbClr val="FFFFFF"/>
                    </a:outerShdw>
                  </a:effectLst>
                  <a:latin typeface="Times New Roman" pitchFamily="18" charset="0"/>
                </a:rPr>
                <a:t>RED</a:t>
              </a:r>
              <a:endParaRPr lang="es-ES" sz="2400" b="1" dirty="0">
                <a:effectLst>
                  <a:outerShdw blurRad="38100" dist="38100" dir="2700000" algn="tl">
                    <a:srgbClr val="FFFFFF"/>
                  </a:outerShdw>
                </a:effectLst>
                <a:latin typeface="Times New Roman" pitchFamily="18" charset="0"/>
              </a:endParaRPr>
            </a:p>
          </p:txBody>
        </p:sp>
      </p:grpSp>
      <p:sp>
        <p:nvSpPr>
          <p:cNvPr id="43" name="Line 15">
            <a:extLst>
              <a:ext uri="{FF2B5EF4-FFF2-40B4-BE49-F238E27FC236}">
                <a16:creationId xmlns:a16="http://schemas.microsoft.com/office/drawing/2014/main" id="{9A44438F-E8E4-44FB-8560-68AEB4E9B4FB}"/>
              </a:ext>
            </a:extLst>
          </p:cNvPr>
          <p:cNvSpPr>
            <a:spLocks noChangeShapeType="1"/>
          </p:cNvSpPr>
          <p:nvPr/>
        </p:nvSpPr>
        <p:spPr bwMode="auto">
          <a:xfrm>
            <a:off x="842103" y="5661248"/>
            <a:ext cx="719138"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s-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8704"/>
                                        </p:tgtEl>
                                        <p:attrNameLst>
                                          <p:attrName>style.visibility</p:attrName>
                                        </p:attrNameLst>
                                      </p:cBhvr>
                                      <p:to>
                                        <p:strVal val="visible"/>
                                      </p:to>
                                    </p:set>
                                    <p:animEffect transition="in" filter="wipe(down)">
                                      <p:cBhvr>
                                        <p:cTn id="27" dur="500"/>
                                        <p:tgtEl>
                                          <p:spTgt spid="2870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705"/>
                                        </p:tgtEl>
                                        <p:attrNameLst>
                                          <p:attrName>style.visibility</p:attrName>
                                        </p:attrNameLst>
                                      </p:cBhvr>
                                      <p:to>
                                        <p:strVal val="visible"/>
                                      </p:to>
                                    </p:set>
                                    <p:animEffect transition="in" filter="wipe(down)">
                                      <p:cBhvr>
                                        <p:cTn id="30" dur="500"/>
                                        <p:tgtEl>
                                          <p:spTgt spid="2870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down)">
                                      <p:cBhvr>
                                        <p:cTn id="33" dur="500"/>
                                        <p:tgtEl>
                                          <p:spTgt spid="42"/>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8706"/>
                                        </p:tgtEl>
                                        <p:attrNameLst>
                                          <p:attrName>style.visibility</p:attrName>
                                        </p:attrNameLst>
                                      </p:cBhvr>
                                      <p:to>
                                        <p:strVal val="visible"/>
                                      </p:to>
                                    </p:set>
                                    <p:animEffect transition="in" filter="wipe(down)">
                                      <p:cBhvr>
                                        <p:cTn id="36" dur="500"/>
                                        <p:tgtEl>
                                          <p:spTgt spid="28706"/>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 calcmode="lin" valueType="num">
                                      <p:cBhvr>
                                        <p:cTn id="41" dur="1000" fill="hold"/>
                                        <p:tgtEl>
                                          <p:spTgt spid="39"/>
                                        </p:tgtEl>
                                        <p:attrNameLst>
                                          <p:attrName>ppt_w</p:attrName>
                                        </p:attrNameLst>
                                      </p:cBhvr>
                                      <p:tavLst>
                                        <p:tav tm="0">
                                          <p:val>
                                            <p:fltVal val="0"/>
                                          </p:val>
                                        </p:tav>
                                        <p:tav tm="100000">
                                          <p:val>
                                            <p:strVal val="#ppt_w"/>
                                          </p:val>
                                        </p:tav>
                                      </p:tavLst>
                                    </p:anim>
                                    <p:anim calcmode="lin" valueType="num">
                                      <p:cBhvr>
                                        <p:cTn id="42" dur="1000" fill="hold"/>
                                        <p:tgtEl>
                                          <p:spTgt spid="39"/>
                                        </p:tgtEl>
                                        <p:attrNameLst>
                                          <p:attrName>ppt_h</p:attrName>
                                        </p:attrNameLst>
                                      </p:cBhvr>
                                      <p:tavLst>
                                        <p:tav tm="0">
                                          <p:val>
                                            <p:fltVal val="0"/>
                                          </p:val>
                                        </p:tav>
                                        <p:tav tm="100000">
                                          <p:val>
                                            <p:strVal val="#ppt_h"/>
                                          </p:val>
                                        </p:tav>
                                      </p:tavLst>
                                    </p:anim>
                                    <p:anim calcmode="lin" valueType="num">
                                      <p:cBhvr>
                                        <p:cTn id="43" dur="1000" fill="hold"/>
                                        <p:tgtEl>
                                          <p:spTgt spid="39"/>
                                        </p:tgtEl>
                                        <p:attrNameLst>
                                          <p:attrName>style.rotation</p:attrName>
                                        </p:attrNameLst>
                                      </p:cBhvr>
                                      <p:tavLst>
                                        <p:tav tm="0">
                                          <p:val>
                                            <p:fltVal val="90"/>
                                          </p:val>
                                        </p:tav>
                                        <p:tav tm="100000">
                                          <p:val>
                                            <p:fltVal val="0"/>
                                          </p:val>
                                        </p:tav>
                                      </p:tavLst>
                                    </p:anim>
                                    <p:animEffect transition="in" filter="fade">
                                      <p:cBhvr>
                                        <p:cTn id="4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04" grpId="0"/>
      <p:bldP spid="28705" grpId="0"/>
      <p:bldP spid="28706"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ctrTitle"/>
          </p:nvPr>
        </p:nvSpPr>
        <p:spPr>
          <a:xfrm>
            <a:off x="457670" y="755651"/>
            <a:ext cx="8001000" cy="762000"/>
          </a:xfrm>
          <a:ln>
            <a:solidFill>
              <a:schemeClr val="tx1"/>
            </a:solidFill>
          </a:ln>
        </p:spPr>
        <p:txBody>
          <a:bodyPr>
            <a:noAutofit/>
          </a:bodyPr>
          <a:lstStyle/>
          <a:p>
            <a:pPr>
              <a:defRPr/>
            </a:pPr>
            <a:r>
              <a:rPr lang="es-ES" sz="4000" dirty="0">
                <a:solidFill>
                  <a:srgbClr val="002060"/>
                </a:solidFill>
                <a:latin typeface="Berlin Sans FB Demi" panose="020E0802020502020306" pitchFamily="34" charset="0"/>
              </a:rPr>
              <a:t>Estructura Original de John Von </a:t>
            </a:r>
            <a:r>
              <a:rPr lang="es-ES" sz="4000" dirty="0" err="1">
                <a:solidFill>
                  <a:srgbClr val="002060"/>
                </a:solidFill>
                <a:latin typeface="Berlin Sans FB Demi" panose="020E0802020502020306" pitchFamily="34" charset="0"/>
              </a:rPr>
              <a:t>Newmann</a:t>
            </a:r>
            <a:endParaRPr lang="es-ES" sz="4000" dirty="0">
              <a:solidFill>
                <a:srgbClr val="002060"/>
              </a:solidFill>
              <a:latin typeface="Berlin Sans FB Demi" panose="020E0802020502020306" pitchFamily="34" charset="0"/>
            </a:endParaRPr>
          </a:p>
        </p:txBody>
      </p:sp>
      <p:sp>
        <p:nvSpPr>
          <p:cNvPr id="25" name="Rectangle 6"/>
          <p:cNvSpPr>
            <a:spLocks noGrp="1" noChangeArrowheads="1"/>
          </p:cNvSpPr>
          <p:nvPr>
            <p:ph type="sldNum" sz="quarter" idx="12"/>
          </p:nvPr>
        </p:nvSpPr>
        <p:spPr>
          <a:ln/>
        </p:spPr>
        <p:txBody>
          <a:bodyPr/>
          <a:lstStyle/>
          <a:p>
            <a:fld id="{F206ED3D-322F-4CAA-8FFA-1D6A5A859F60}" type="slidenum">
              <a:rPr lang="es-ES" altLang="es-AR"/>
              <a:pPr/>
              <a:t>5</a:t>
            </a:fld>
            <a:endParaRPr lang="es-ES" altLang="es-AR"/>
          </a:p>
        </p:txBody>
      </p:sp>
      <p:sp>
        <p:nvSpPr>
          <p:cNvPr id="2" name="5 Marcador de número de diapositiva"/>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C607524A-E242-4B78-9658-94DE22AFE585}" type="slidenum">
              <a:rPr lang="es-ES" altLang="es-AR" sz="1400">
                <a:latin typeface="Times New Roman" panose="02020603050405020304" pitchFamily="18" charset="0"/>
              </a:rPr>
              <a:pPr algn="r" eaLnBrk="1" hangingPunct="1"/>
              <a:t>5</a:t>
            </a:fld>
            <a:endParaRPr lang="es-ES" altLang="es-AR" sz="1400">
              <a:latin typeface="Times New Roman" panose="02020603050405020304" pitchFamily="18" charset="0"/>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1609725"/>
            <a:ext cx="5976664" cy="50622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additive="base">
                                        <p:cTn id="7" dur="1000" fill="hold"/>
                                        <p:tgtEl>
                                          <p:spTgt spid="5123"/>
                                        </p:tgtEl>
                                        <p:attrNameLst>
                                          <p:attrName>ppt_x</p:attrName>
                                        </p:attrNameLst>
                                      </p:cBhvr>
                                      <p:tavLst>
                                        <p:tav tm="0">
                                          <p:val>
                                            <p:strVal val="#ppt_x"/>
                                          </p:val>
                                        </p:tav>
                                        <p:tav tm="100000">
                                          <p:val>
                                            <p:strVal val="#ppt_x"/>
                                          </p:val>
                                        </p:tav>
                                      </p:tavLst>
                                    </p:anim>
                                    <p:anim calcmode="lin" valueType="num">
                                      <p:cBhvr additive="base">
                                        <p:cTn id="8" dur="1000" fill="hold"/>
                                        <p:tgtEl>
                                          <p:spTgt spid="512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28828" y="0"/>
            <a:ext cx="7886700" cy="1325563"/>
          </a:xfrm>
        </p:spPr>
        <p:txBody>
          <a:bodyPr/>
          <a:lstStyle/>
          <a:p>
            <a:pPr algn="ctr" eaLnBrk="1" hangingPunct="1"/>
            <a:r>
              <a:rPr lang="es-ES" b="1" dirty="0" smtClean="0"/>
              <a:t>MICROPROCESADORES</a:t>
            </a:r>
            <a:r>
              <a:rPr lang="es-ES" dirty="0" smtClean="0"/>
              <a:t> 1</a:t>
            </a:r>
            <a:endParaRPr lang="es-AR" dirty="0" smtClean="0"/>
          </a:p>
        </p:txBody>
      </p:sp>
      <p:sp>
        <p:nvSpPr>
          <p:cNvPr id="35843" name="Rectangle 3"/>
          <p:cNvSpPr>
            <a:spLocks noGrp="1" noChangeArrowheads="1"/>
          </p:cNvSpPr>
          <p:nvPr>
            <p:ph idx="1"/>
          </p:nvPr>
        </p:nvSpPr>
        <p:spPr>
          <a:xfrm>
            <a:off x="609956" y="1318001"/>
            <a:ext cx="7886700" cy="4351338"/>
          </a:xfrm>
        </p:spPr>
        <p:txBody>
          <a:bodyPr/>
          <a:lstStyle/>
          <a:p>
            <a:pPr eaLnBrk="1" hangingPunct="1"/>
            <a:r>
              <a:rPr lang="es-ES" dirty="0" smtClean="0"/>
              <a:t>En 1971el primero fue el 4004 (UCP)</a:t>
            </a:r>
          </a:p>
          <a:p>
            <a:pPr lvl="1" eaLnBrk="1" hangingPunct="1"/>
            <a:r>
              <a:rPr lang="es-ES" dirty="0" smtClean="0"/>
              <a:t>Poseía 2300 transistores</a:t>
            </a:r>
          </a:p>
          <a:p>
            <a:pPr lvl="1" eaLnBrk="1" hangingPunct="1"/>
            <a:r>
              <a:rPr lang="es-ES" dirty="0" smtClean="0"/>
              <a:t>Dimensión 42 * 32 cm.</a:t>
            </a:r>
          </a:p>
          <a:p>
            <a:pPr eaLnBrk="1" hangingPunct="1"/>
            <a:r>
              <a:rPr lang="es-ES" dirty="0" smtClean="0"/>
              <a:t>En 1980 aparece el 8080 de 8 bits</a:t>
            </a:r>
          </a:p>
          <a:p>
            <a:pPr eaLnBrk="1" hangingPunct="1"/>
            <a:r>
              <a:rPr lang="es-ES" dirty="0" smtClean="0"/>
              <a:t>El </a:t>
            </a:r>
            <a:r>
              <a:rPr lang="es-ES" dirty="0" err="1" smtClean="0"/>
              <a:t>Altair</a:t>
            </a:r>
            <a:r>
              <a:rPr lang="es-ES" dirty="0" smtClean="0"/>
              <a:t> 8088 fuel el micro de la primer PC</a:t>
            </a:r>
          </a:p>
          <a:p>
            <a:pPr eaLnBrk="1" hangingPunct="1"/>
            <a:r>
              <a:rPr lang="es-ES" dirty="0" smtClean="0"/>
              <a:t>El 8088 fue el 1</a:t>
            </a:r>
            <a:r>
              <a:rPr lang="es-ES" baseline="30000" dirty="0" smtClean="0"/>
              <a:t>er</a:t>
            </a:r>
            <a:r>
              <a:rPr lang="es-ES" dirty="0" smtClean="0"/>
              <a:t> micro de IBM</a:t>
            </a:r>
            <a:endParaRPr lang="es-AR" dirty="0" smtClean="0"/>
          </a:p>
        </p:txBody>
      </p:sp>
      <p:pic>
        <p:nvPicPr>
          <p:cNvPr id="2" name="Imagen 1"/>
          <p:cNvPicPr>
            <a:picLocks noChangeAspect="1"/>
          </p:cNvPicPr>
          <p:nvPr/>
        </p:nvPicPr>
        <p:blipFill>
          <a:blip r:embed="rId2"/>
          <a:stretch>
            <a:fillRect/>
          </a:stretch>
        </p:blipFill>
        <p:spPr>
          <a:xfrm>
            <a:off x="704794" y="4299532"/>
            <a:ext cx="4104456" cy="2298495"/>
          </a:xfrm>
          <a:prstGeom prst="rect">
            <a:avLst/>
          </a:prstGeom>
        </p:spPr>
      </p:pic>
      <p:pic>
        <p:nvPicPr>
          <p:cNvPr id="3" name="Imagen 2"/>
          <p:cNvPicPr>
            <a:picLocks noChangeAspect="1"/>
          </p:cNvPicPr>
          <p:nvPr/>
        </p:nvPicPr>
        <p:blipFill>
          <a:blip r:embed="rId3"/>
          <a:stretch>
            <a:fillRect/>
          </a:stretch>
        </p:blipFill>
        <p:spPr>
          <a:xfrm>
            <a:off x="6067425" y="4740652"/>
            <a:ext cx="2466975" cy="1857375"/>
          </a:xfrm>
          <a:prstGeom prst="rect">
            <a:avLst/>
          </a:prstGeom>
        </p:spPr>
      </p:pic>
    </p:spTree>
    <p:extLst>
      <p:ext uri="{BB962C8B-B14F-4D97-AF65-F5344CB8AC3E}">
        <p14:creationId xmlns:p14="http://schemas.microsoft.com/office/powerpoint/2010/main" val="3126672402"/>
      </p:ext>
    </p:extLst>
  </p:cSld>
  <p:clrMapOvr>
    <a:masterClrMapping/>
  </p:clrMapOvr>
  <p:transition>
    <p:cover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Microprocesador ALTAIR</a:t>
            </a:r>
            <a:endParaRPr lang="es-AR" dirty="0"/>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587954"/>
            <a:ext cx="4885597" cy="3353214"/>
          </a:xfrm>
          <a:prstGeom prst="rect">
            <a:avLst/>
          </a:prstGeom>
        </p:spPr>
      </p:pic>
      <p:pic>
        <p:nvPicPr>
          <p:cNvPr id="5" name="4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422" y="4056016"/>
            <a:ext cx="2908394" cy="2181295"/>
          </a:xfrm>
          <a:prstGeom prst="rect">
            <a:avLst/>
          </a:prstGeom>
        </p:spPr>
      </p:pic>
    </p:spTree>
    <p:extLst>
      <p:ext uri="{BB962C8B-B14F-4D97-AF65-F5344CB8AC3E}">
        <p14:creationId xmlns:p14="http://schemas.microsoft.com/office/powerpoint/2010/main" val="10097672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s-ES" b="1" dirty="0" smtClean="0"/>
              <a:t>MICROPROCESADORES 2</a:t>
            </a:r>
            <a:endParaRPr lang="es-AR" b="1" dirty="0" smtClean="0"/>
          </a:p>
        </p:txBody>
      </p:sp>
      <p:sp>
        <p:nvSpPr>
          <p:cNvPr id="36867" name="Rectangle 3"/>
          <p:cNvSpPr>
            <a:spLocks noGrp="1" noChangeArrowheads="1"/>
          </p:cNvSpPr>
          <p:nvPr>
            <p:ph idx="1"/>
          </p:nvPr>
        </p:nvSpPr>
        <p:spPr>
          <a:xfrm>
            <a:off x="1691680" y="1641135"/>
            <a:ext cx="6591985" cy="3777622"/>
          </a:xfrm>
        </p:spPr>
        <p:txBody>
          <a:bodyPr>
            <a:normAutofit/>
          </a:bodyPr>
          <a:lstStyle/>
          <a:p>
            <a:pPr eaLnBrk="1" hangingPunct="1"/>
            <a:r>
              <a:rPr lang="es-ES" dirty="0" smtClean="0"/>
              <a:t>En 1982 aparece el 80286 (la 286)</a:t>
            </a:r>
          </a:p>
          <a:p>
            <a:pPr eaLnBrk="1" hangingPunct="1"/>
            <a:r>
              <a:rPr lang="es-ES" dirty="0" smtClean="0"/>
              <a:t>2 años después en la PC/AT de IBM</a:t>
            </a:r>
          </a:p>
          <a:p>
            <a:pPr eaLnBrk="1" hangingPunct="1"/>
            <a:r>
              <a:rPr lang="es-ES" dirty="0" smtClean="0"/>
              <a:t>En el 88`estaba en 15 millones de PC</a:t>
            </a:r>
          </a:p>
          <a:p>
            <a:pPr eaLnBrk="1" hangingPunct="1"/>
            <a:r>
              <a:rPr lang="es-ES" dirty="0" smtClean="0"/>
              <a:t>En el 85` aparece la 80</a:t>
            </a:r>
            <a:r>
              <a:rPr lang="es-ES" b="1" dirty="0" smtClean="0"/>
              <a:t>386</a:t>
            </a:r>
            <a:r>
              <a:rPr lang="es-ES" dirty="0" smtClean="0"/>
              <a:t> </a:t>
            </a:r>
          </a:p>
          <a:p>
            <a:pPr eaLnBrk="1" hangingPunct="1"/>
            <a:r>
              <a:rPr lang="es-ES" dirty="0" smtClean="0"/>
              <a:t>En el 89` aparece la 80</a:t>
            </a:r>
            <a:r>
              <a:rPr lang="es-ES" b="1" dirty="0" smtClean="0"/>
              <a:t>486</a:t>
            </a:r>
            <a:r>
              <a:rPr lang="es-ES" dirty="0" smtClean="0"/>
              <a:t> </a:t>
            </a:r>
            <a:endParaRPr lang="es-AR" dirty="0" smtClean="0"/>
          </a:p>
        </p:txBody>
      </p:sp>
      <p:pic>
        <p:nvPicPr>
          <p:cNvPr id="2" name="Imagen 1"/>
          <p:cNvPicPr>
            <a:picLocks noChangeAspect="1"/>
          </p:cNvPicPr>
          <p:nvPr/>
        </p:nvPicPr>
        <p:blipFill>
          <a:blip r:embed="rId2"/>
          <a:stretch>
            <a:fillRect/>
          </a:stretch>
        </p:blipFill>
        <p:spPr>
          <a:xfrm>
            <a:off x="685115" y="4509120"/>
            <a:ext cx="2514600" cy="1819275"/>
          </a:xfrm>
          <a:prstGeom prst="rect">
            <a:avLst/>
          </a:prstGeom>
        </p:spPr>
      </p:pic>
      <p:pic>
        <p:nvPicPr>
          <p:cNvPr id="3" name="Imagen 2"/>
          <p:cNvPicPr>
            <a:picLocks noChangeAspect="1"/>
          </p:cNvPicPr>
          <p:nvPr/>
        </p:nvPicPr>
        <p:blipFill>
          <a:blip r:embed="rId3"/>
          <a:stretch>
            <a:fillRect/>
          </a:stretch>
        </p:blipFill>
        <p:spPr>
          <a:xfrm>
            <a:off x="3385452" y="4494874"/>
            <a:ext cx="2143125" cy="2143125"/>
          </a:xfrm>
          <a:prstGeom prst="rect">
            <a:avLst/>
          </a:prstGeom>
        </p:spPr>
      </p:pic>
      <p:pic>
        <p:nvPicPr>
          <p:cNvPr id="4" name="Imagen 3"/>
          <p:cNvPicPr>
            <a:picLocks noChangeAspect="1"/>
          </p:cNvPicPr>
          <p:nvPr/>
        </p:nvPicPr>
        <p:blipFill>
          <a:blip r:embed="rId4"/>
          <a:stretch>
            <a:fillRect/>
          </a:stretch>
        </p:blipFill>
        <p:spPr>
          <a:xfrm>
            <a:off x="6379125" y="4511911"/>
            <a:ext cx="2133600" cy="2143125"/>
          </a:xfrm>
          <a:prstGeom prst="rect">
            <a:avLst/>
          </a:prstGeom>
        </p:spPr>
      </p:pic>
    </p:spTree>
    <p:extLst>
      <p:ext uri="{BB962C8B-B14F-4D97-AF65-F5344CB8AC3E}">
        <p14:creationId xmlns:p14="http://schemas.microsoft.com/office/powerpoint/2010/main" val="3985092408"/>
      </p:ext>
    </p:extLst>
  </p:cSld>
  <p:clrMapOvr>
    <a:masterClrMapping/>
  </p:clrMapOvr>
  <p:transition>
    <p:blinds dir="ver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Grp="1" noChangeArrowheads="1"/>
          </p:cNvSpPr>
          <p:nvPr>
            <p:ph type="title"/>
          </p:nvPr>
        </p:nvSpPr>
        <p:spPr/>
        <p:txBody>
          <a:bodyPr/>
          <a:lstStyle/>
          <a:p>
            <a:pPr eaLnBrk="1" hangingPunct="1"/>
            <a:r>
              <a:rPr lang="es-ES" b="1" dirty="0" smtClean="0"/>
              <a:t>Procesador X86</a:t>
            </a:r>
            <a:endParaRPr lang="es-AR" b="1" dirty="0" smtClean="0"/>
          </a:p>
        </p:txBody>
      </p:sp>
      <p:pic>
        <p:nvPicPr>
          <p:cNvPr id="37891" name="Picture 4" descr="80486"/>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488450" y="3880327"/>
            <a:ext cx="2427367" cy="235399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86" y="1628800"/>
            <a:ext cx="2776267" cy="2016224"/>
          </a:xfrm>
          <a:prstGeom prst="rect">
            <a:avLst/>
          </a:prstGeom>
        </p:spPr>
      </p:pic>
      <p:pic>
        <p:nvPicPr>
          <p:cNvPr id="6" name="5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2943" y="1706428"/>
            <a:ext cx="1741647" cy="1741647"/>
          </a:xfrm>
          <a:prstGeom prst="rect">
            <a:avLst/>
          </a:prstGeom>
        </p:spPr>
      </p:pic>
      <p:pic>
        <p:nvPicPr>
          <p:cNvPr id="7" name="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5614" y="3824444"/>
            <a:ext cx="2736304" cy="2699982"/>
          </a:xfrm>
          <a:prstGeom prst="rect">
            <a:avLst/>
          </a:prstGeom>
        </p:spPr>
      </p:pic>
      <p:pic>
        <p:nvPicPr>
          <p:cNvPr id="2" name="1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4348" y="1775476"/>
            <a:ext cx="1734919" cy="1722871"/>
          </a:xfrm>
          <a:prstGeom prst="rect">
            <a:avLst/>
          </a:prstGeom>
        </p:spPr>
      </p:pic>
      <p:pic>
        <p:nvPicPr>
          <p:cNvPr id="3" name="2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5817" y="3824444"/>
            <a:ext cx="3069240" cy="2298967"/>
          </a:xfrm>
          <a:prstGeom prst="rect">
            <a:avLst/>
          </a:prstGeom>
        </p:spPr>
      </p:pic>
      <p:sp>
        <p:nvSpPr>
          <p:cNvPr id="4" name="3 CuadroTexto"/>
          <p:cNvSpPr txBox="1"/>
          <p:nvPr/>
        </p:nvSpPr>
        <p:spPr>
          <a:xfrm>
            <a:off x="4067944" y="1706428"/>
            <a:ext cx="1697901" cy="369332"/>
          </a:xfrm>
          <a:prstGeom prst="rect">
            <a:avLst/>
          </a:prstGeom>
          <a:noFill/>
        </p:spPr>
        <p:txBody>
          <a:bodyPr wrap="none" rtlCol="0">
            <a:spAutoFit/>
          </a:bodyPr>
          <a:lstStyle/>
          <a:p>
            <a:r>
              <a:rPr lang="es-AR" dirty="0" smtClean="0"/>
              <a:t>Coprocesador </a:t>
            </a:r>
            <a:endParaRPr lang="es-AR" dirty="0"/>
          </a:p>
        </p:txBody>
      </p:sp>
      <p:sp>
        <p:nvSpPr>
          <p:cNvPr id="11" name="10 CuadroTexto"/>
          <p:cNvSpPr txBox="1"/>
          <p:nvPr/>
        </p:nvSpPr>
        <p:spPr>
          <a:xfrm>
            <a:off x="4365158" y="3277630"/>
            <a:ext cx="1377300" cy="369332"/>
          </a:xfrm>
          <a:prstGeom prst="rect">
            <a:avLst/>
          </a:prstGeom>
          <a:noFill/>
        </p:spPr>
        <p:txBody>
          <a:bodyPr wrap="none" rtlCol="0">
            <a:spAutoFit/>
          </a:bodyPr>
          <a:lstStyle/>
          <a:p>
            <a:r>
              <a:rPr lang="es-AR" dirty="0" smtClean="0"/>
              <a:t>Matemático</a:t>
            </a:r>
            <a:endParaRPr lang="es-AR" dirty="0"/>
          </a:p>
        </p:txBody>
      </p:sp>
    </p:spTree>
    <p:extLst>
      <p:ext uri="{BB962C8B-B14F-4D97-AF65-F5344CB8AC3E}">
        <p14:creationId xmlns:p14="http://schemas.microsoft.com/office/powerpoint/2010/main" val="3401561014"/>
      </p:ext>
    </p:extLst>
  </p:cSld>
  <p:clrMapOvr>
    <a:masterClrMapping/>
  </p:clrMapOvr>
  <p:transition>
    <p:cover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44649" y="33961"/>
            <a:ext cx="7886700" cy="1325563"/>
          </a:xfrm>
        </p:spPr>
        <p:txBody>
          <a:bodyPr/>
          <a:lstStyle/>
          <a:p>
            <a:pPr eaLnBrk="1" hangingPunct="1"/>
            <a:r>
              <a:rPr lang="es-ES" b="1" dirty="0" smtClean="0"/>
              <a:t>MICROPROCESADORES 3</a:t>
            </a:r>
            <a:endParaRPr lang="es-AR" b="1" dirty="0" smtClean="0"/>
          </a:p>
        </p:txBody>
      </p:sp>
      <p:sp>
        <p:nvSpPr>
          <p:cNvPr id="38915" name="Rectangle 3"/>
          <p:cNvSpPr>
            <a:spLocks noGrp="1" noChangeArrowheads="1"/>
          </p:cNvSpPr>
          <p:nvPr>
            <p:ph idx="1"/>
          </p:nvPr>
        </p:nvSpPr>
        <p:spPr>
          <a:xfrm>
            <a:off x="971600" y="1264554"/>
            <a:ext cx="7759749" cy="4108661"/>
          </a:xfrm>
        </p:spPr>
        <p:txBody>
          <a:bodyPr>
            <a:normAutofit/>
          </a:bodyPr>
          <a:lstStyle/>
          <a:p>
            <a:pPr eaLnBrk="1" hangingPunct="1"/>
            <a:r>
              <a:rPr lang="es-ES" dirty="0" smtClean="0"/>
              <a:t>En 2l 95`el Pentium tiene 5,5 millones de transistores</a:t>
            </a:r>
          </a:p>
          <a:p>
            <a:pPr eaLnBrk="1" hangingPunct="1"/>
            <a:r>
              <a:rPr lang="es-ES" dirty="0" smtClean="0"/>
              <a:t>Se consiguen 1 MIPS</a:t>
            </a:r>
          </a:p>
          <a:p>
            <a:pPr eaLnBrk="1" hangingPunct="1"/>
            <a:r>
              <a:rPr lang="es-ES" dirty="0" smtClean="0"/>
              <a:t>Con lo tenemos procesamiento paralelo</a:t>
            </a:r>
          </a:p>
          <a:p>
            <a:pPr eaLnBrk="1" hangingPunct="1"/>
            <a:r>
              <a:rPr lang="es-ES" dirty="0" smtClean="0"/>
              <a:t>En el 97`incorpora la tecnología MMX que ayuda al rendimiento de las aplicaciones multimedia</a:t>
            </a:r>
            <a:endParaRPr lang="es-AR" dirty="0" smtClean="0"/>
          </a:p>
        </p:txBody>
      </p:sp>
      <p:pic>
        <p:nvPicPr>
          <p:cNvPr id="2" name="Imagen 1"/>
          <p:cNvPicPr>
            <a:picLocks noChangeAspect="1"/>
          </p:cNvPicPr>
          <p:nvPr/>
        </p:nvPicPr>
        <p:blipFill>
          <a:blip r:embed="rId2"/>
          <a:stretch>
            <a:fillRect/>
          </a:stretch>
        </p:blipFill>
        <p:spPr>
          <a:xfrm>
            <a:off x="971600" y="4221088"/>
            <a:ext cx="2143125" cy="2143125"/>
          </a:xfrm>
          <a:prstGeom prst="rect">
            <a:avLst/>
          </a:prstGeom>
        </p:spPr>
      </p:pic>
      <p:pic>
        <p:nvPicPr>
          <p:cNvPr id="5" name="Imagen 4"/>
          <p:cNvPicPr>
            <a:picLocks noChangeAspect="1"/>
          </p:cNvPicPr>
          <p:nvPr/>
        </p:nvPicPr>
        <p:blipFill>
          <a:blip r:embed="rId2"/>
          <a:stretch>
            <a:fillRect/>
          </a:stretch>
        </p:blipFill>
        <p:spPr>
          <a:xfrm>
            <a:off x="6588224" y="4232844"/>
            <a:ext cx="2143125" cy="2143125"/>
          </a:xfrm>
          <a:prstGeom prst="rect">
            <a:avLst/>
          </a:prstGeom>
        </p:spPr>
      </p:pic>
    </p:spTree>
    <p:extLst>
      <p:ext uri="{BB962C8B-B14F-4D97-AF65-F5344CB8AC3E}">
        <p14:creationId xmlns:p14="http://schemas.microsoft.com/office/powerpoint/2010/main" val="2388766672"/>
      </p:ext>
    </p:extLst>
  </p:cSld>
  <p:clrMapOvr>
    <a:masterClrMapping/>
  </p:clrMapOvr>
  <p:transition>
    <p:zoom dir="in"/>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s-ES" b="1" dirty="0" smtClean="0"/>
              <a:t>MICROPROCESADORES 4</a:t>
            </a:r>
            <a:endParaRPr lang="es-AR" b="1" dirty="0" smtClean="0"/>
          </a:p>
        </p:txBody>
      </p:sp>
      <p:sp>
        <p:nvSpPr>
          <p:cNvPr id="39939" name="Rectangle 3"/>
          <p:cNvSpPr>
            <a:spLocks noGrp="1" noChangeArrowheads="1"/>
          </p:cNvSpPr>
          <p:nvPr>
            <p:ph idx="1"/>
          </p:nvPr>
        </p:nvSpPr>
        <p:spPr>
          <a:xfrm>
            <a:off x="1475656" y="1412776"/>
            <a:ext cx="7416824" cy="3777622"/>
          </a:xfrm>
        </p:spPr>
        <p:txBody>
          <a:bodyPr>
            <a:normAutofit/>
          </a:bodyPr>
          <a:lstStyle/>
          <a:p>
            <a:pPr eaLnBrk="1" hangingPunct="1"/>
            <a:r>
              <a:rPr lang="es-ES" dirty="0" smtClean="0"/>
              <a:t>En el 91` AMD saca el  clon i386</a:t>
            </a:r>
          </a:p>
          <a:p>
            <a:pPr eaLnBrk="1" hangingPunct="1"/>
            <a:r>
              <a:rPr lang="es-ES" dirty="0" smtClean="0"/>
              <a:t>En el 93` AMD sale otro clon i486</a:t>
            </a:r>
          </a:p>
          <a:p>
            <a:pPr eaLnBrk="1" hangingPunct="1"/>
            <a:r>
              <a:rPr lang="es-ES" dirty="0" smtClean="0"/>
              <a:t>Aparece Pentium II c/ 7.5 </a:t>
            </a:r>
            <a:r>
              <a:rPr lang="es-ES" dirty="0" err="1" smtClean="0"/>
              <a:t>mill</a:t>
            </a:r>
            <a:r>
              <a:rPr lang="es-ES" dirty="0" smtClean="0"/>
              <a:t>. De transistores</a:t>
            </a:r>
          </a:p>
          <a:p>
            <a:pPr eaLnBrk="1" hangingPunct="1"/>
            <a:r>
              <a:rPr lang="es-ES" dirty="0" smtClean="0"/>
              <a:t>Su par asoma el K5 de AMD</a:t>
            </a:r>
          </a:p>
          <a:p>
            <a:pPr eaLnBrk="1" hangingPunct="1"/>
            <a:r>
              <a:rPr lang="es-ES" dirty="0" smtClean="0"/>
              <a:t>A posterior aparece el Primer Celeron</a:t>
            </a:r>
          </a:p>
        </p:txBody>
      </p:sp>
      <p:pic>
        <p:nvPicPr>
          <p:cNvPr id="2" name="Imagen 1"/>
          <p:cNvPicPr>
            <a:picLocks noChangeAspect="1"/>
          </p:cNvPicPr>
          <p:nvPr/>
        </p:nvPicPr>
        <p:blipFill>
          <a:blip r:embed="rId2"/>
          <a:stretch>
            <a:fillRect/>
          </a:stretch>
        </p:blipFill>
        <p:spPr>
          <a:xfrm>
            <a:off x="1619672" y="4221088"/>
            <a:ext cx="2143125" cy="2143125"/>
          </a:xfrm>
          <a:prstGeom prst="rect">
            <a:avLst/>
          </a:prstGeom>
        </p:spPr>
      </p:pic>
      <p:pic>
        <p:nvPicPr>
          <p:cNvPr id="3" name="Imagen 2"/>
          <p:cNvPicPr>
            <a:picLocks noChangeAspect="1"/>
          </p:cNvPicPr>
          <p:nvPr/>
        </p:nvPicPr>
        <p:blipFill>
          <a:blip r:embed="rId3"/>
          <a:stretch>
            <a:fillRect/>
          </a:stretch>
        </p:blipFill>
        <p:spPr>
          <a:xfrm>
            <a:off x="4184513" y="4221087"/>
            <a:ext cx="2143125" cy="2143125"/>
          </a:xfrm>
          <a:prstGeom prst="rect">
            <a:avLst/>
          </a:prstGeom>
        </p:spPr>
      </p:pic>
      <p:pic>
        <p:nvPicPr>
          <p:cNvPr id="4" name="Imagen 3"/>
          <p:cNvPicPr>
            <a:picLocks noChangeAspect="1"/>
          </p:cNvPicPr>
          <p:nvPr/>
        </p:nvPicPr>
        <p:blipFill>
          <a:blip r:embed="rId4"/>
          <a:stretch>
            <a:fillRect/>
          </a:stretch>
        </p:blipFill>
        <p:spPr>
          <a:xfrm>
            <a:off x="6538496" y="4221087"/>
            <a:ext cx="2143125" cy="2133600"/>
          </a:xfrm>
          <a:prstGeom prst="rect">
            <a:avLst/>
          </a:prstGeom>
        </p:spPr>
      </p:pic>
    </p:spTree>
    <p:extLst>
      <p:ext uri="{BB962C8B-B14F-4D97-AF65-F5344CB8AC3E}">
        <p14:creationId xmlns:p14="http://schemas.microsoft.com/office/powerpoint/2010/main" val="3077834819"/>
      </p:ext>
    </p:extLst>
  </p:cSld>
  <p:clrMapOvr>
    <a:masterClrMapping/>
  </p:clrMapOvr>
  <p:transition>
    <p:cover di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s-ES" b="1" dirty="0" smtClean="0"/>
              <a:t>MICROPROCESADORES 5</a:t>
            </a:r>
            <a:endParaRPr lang="es-AR" b="1" dirty="0" smtClean="0"/>
          </a:p>
        </p:txBody>
      </p:sp>
      <p:sp>
        <p:nvSpPr>
          <p:cNvPr id="40963" name="Rectangle 3"/>
          <p:cNvSpPr>
            <a:spLocks noGrp="1" noChangeArrowheads="1"/>
          </p:cNvSpPr>
          <p:nvPr>
            <p:ph idx="1"/>
          </p:nvPr>
        </p:nvSpPr>
        <p:spPr>
          <a:xfrm>
            <a:off x="1691680" y="1409700"/>
            <a:ext cx="6591985" cy="3777622"/>
          </a:xfrm>
        </p:spPr>
        <p:txBody>
          <a:bodyPr>
            <a:normAutofit/>
          </a:bodyPr>
          <a:lstStyle/>
          <a:p>
            <a:pPr lvl="1"/>
            <a:r>
              <a:rPr lang="es-ES" sz="2800" dirty="0" smtClean="0"/>
              <a:t>En 1999 AMD se florea con su K7, después conocido como Athlon. Soporta: </a:t>
            </a:r>
          </a:p>
          <a:p>
            <a:pPr lvl="2"/>
            <a:r>
              <a:rPr lang="es-AR" sz="2400" dirty="0" smtClean="0"/>
              <a:t>Código 3D-Now</a:t>
            </a:r>
          </a:p>
          <a:p>
            <a:pPr lvl="2"/>
            <a:r>
              <a:rPr lang="es-ES" sz="2400" dirty="0" smtClean="0"/>
              <a:t>Tecnología MMX</a:t>
            </a:r>
          </a:p>
          <a:p>
            <a:pPr lvl="2"/>
            <a:r>
              <a:rPr lang="es-ES" sz="2400" dirty="0" smtClean="0"/>
              <a:t>Ideal </a:t>
            </a:r>
            <a:r>
              <a:rPr lang="es-ES" sz="2400" dirty="0" err="1" smtClean="0"/>
              <a:t>Games</a:t>
            </a:r>
            <a:endParaRPr lang="es-ES" sz="2400" dirty="0" smtClean="0"/>
          </a:p>
          <a:p>
            <a:pPr lvl="2"/>
            <a:r>
              <a:rPr lang="es-ES" sz="2400" dirty="0" smtClean="0"/>
              <a:t>Diseño avanzado</a:t>
            </a:r>
            <a:endParaRPr lang="es-AR" sz="2400" dirty="0" smtClean="0"/>
          </a:p>
          <a:p>
            <a:pPr lvl="2"/>
            <a:endParaRPr lang="es-AR" sz="2000" dirty="0" smtClean="0"/>
          </a:p>
        </p:txBody>
      </p:sp>
      <p:pic>
        <p:nvPicPr>
          <p:cNvPr id="2" name="Imagen 1"/>
          <p:cNvPicPr>
            <a:picLocks noChangeAspect="1"/>
          </p:cNvPicPr>
          <p:nvPr/>
        </p:nvPicPr>
        <p:blipFill>
          <a:blip r:embed="rId2"/>
          <a:stretch>
            <a:fillRect/>
          </a:stretch>
        </p:blipFill>
        <p:spPr>
          <a:xfrm>
            <a:off x="2699792" y="4692022"/>
            <a:ext cx="3152775" cy="1447800"/>
          </a:xfrm>
          <a:prstGeom prst="rect">
            <a:avLst/>
          </a:prstGeom>
        </p:spPr>
      </p:pic>
    </p:spTree>
    <p:extLst>
      <p:ext uri="{BB962C8B-B14F-4D97-AF65-F5344CB8AC3E}">
        <p14:creationId xmlns:p14="http://schemas.microsoft.com/office/powerpoint/2010/main" val="1211298636"/>
      </p:ext>
    </p:extLst>
  </p:cSld>
  <p:clrMapOvr>
    <a:masterClrMapping/>
  </p:clrMapOvr>
  <p:transition>
    <p:push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s-ES" b="1" dirty="0" smtClean="0"/>
              <a:t>MICROPROCESADORES 6</a:t>
            </a:r>
            <a:endParaRPr lang="es-AR" b="1" dirty="0" smtClean="0"/>
          </a:p>
        </p:txBody>
      </p:sp>
      <p:sp>
        <p:nvSpPr>
          <p:cNvPr id="41987" name="Rectangle 3"/>
          <p:cNvSpPr>
            <a:spLocks noGrp="1" noChangeArrowheads="1"/>
          </p:cNvSpPr>
          <p:nvPr>
            <p:ph idx="1"/>
          </p:nvPr>
        </p:nvSpPr>
        <p:spPr>
          <a:xfrm>
            <a:off x="609600" y="1600200"/>
            <a:ext cx="8139113" cy="4419600"/>
          </a:xfrm>
        </p:spPr>
        <p:txBody>
          <a:bodyPr>
            <a:normAutofit/>
          </a:bodyPr>
          <a:lstStyle/>
          <a:p>
            <a:pPr eaLnBrk="1" hangingPunct="1"/>
            <a:r>
              <a:rPr lang="es-ES" sz="3200" dirty="0" smtClean="0"/>
              <a:t>En el 2000 nace PENTIUM III (1000MHz)</a:t>
            </a:r>
          </a:p>
          <a:p>
            <a:pPr eaLnBrk="1" hangingPunct="1"/>
            <a:r>
              <a:rPr lang="es-ES" sz="3200" dirty="0" smtClean="0"/>
              <a:t>AMD lanza el K6 para competir</a:t>
            </a:r>
          </a:p>
          <a:p>
            <a:pPr eaLnBrk="1" hangingPunct="1"/>
            <a:r>
              <a:rPr lang="es-ES" sz="3200" dirty="0" smtClean="0"/>
              <a:t>Al año viene P IV con 1.7MHz</a:t>
            </a:r>
          </a:p>
          <a:p>
            <a:pPr eaLnBrk="1" hangingPunct="1"/>
            <a:r>
              <a:rPr lang="es-ES" sz="3200" dirty="0" smtClean="0"/>
              <a:t>Se alcanza una versión de 3MHz</a:t>
            </a:r>
            <a:endParaRPr lang="es-AR" sz="3200" dirty="0" smtClean="0"/>
          </a:p>
        </p:txBody>
      </p:sp>
      <p:pic>
        <p:nvPicPr>
          <p:cNvPr id="2" name="Imagen 1"/>
          <p:cNvPicPr>
            <a:picLocks noChangeAspect="1"/>
          </p:cNvPicPr>
          <p:nvPr/>
        </p:nvPicPr>
        <p:blipFill>
          <a:blip r:embed="rId2"/>
          <a:stretch>
            <a:fillRect/>
          </a:stretch>
        </p:blipFill>
        <p:spPr>
          <a:xfrm>
            <a:off x="1403648" y="4192518"/>
            <a:ext cx="2466975" cy="1847850"/>
          </a:xfrm>
          <a:prstGeom prst="rect">
            <a:avLst/>
          </a:prstGeom>
        </p:spPr>
      </p:pic>
      <p:pic>
        <p:nvPicPr>
          <p:cNvPr id="3" name="Imagen 2"/>
          <p:cNvPicPr>
            <a:picLocks noChangeAspect="1"/>
          </p:cNvPicPr>
          <p:nvPr/>
        </p:nvPicPr>
        <p:blipFill>
          <a:blip r:embed="rId3"/>
          <a:stretch>
            <a:fillRect/>
          </a:stretch>
        </p:blipFill>
        <p:spPr>
          <a:xfrm>
            <a:off x="4574879" y="4192518"/>
            <a:ext cx="2390775" cy="1914525"/>
          </a:xfrm>
          <a:prstGeom prst="rect">
            <a:avLst/>
          </a:prstGeom>
        </p:spPr>
      </p:pic>
    </p:spTree>
    <p:extLst>
      <p:ext uri="{BB962C8B-B14F-4D97-AF65-F5344CB8AC3E}">
        <p14:creationId xmlns:p14="http://schemas.microsoft.com/office/powerpoint/2010/main" val="2317990500"/>
      </p:ext>
    </p:extLst>
  </p:cSld>
  <p:clrMapOvr>
    <a:masterClrMapping/>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s-ES" b="1" dirty="0" smtClean="0"/>
              <a:t>MICROPROCESADORES 7</a:t>
            </a:r>
            <a:endParaRPr lang="es-AR" b="1" dirty="0" smtClean="0"/>
          </a:p>
        </p:txBody>
      </p:sp>
      <p:sp>
        <p:nvSpPr>
          <p:cNvPr id="43011" name="Rectangle 3"/>
          <p:cNvSpPr>
            <a:spLocks noGrp="1" noChangeArrowheads="1"/>
          </p:cNvSpPr>
          <p:nvPr>
            <p:ph type="body" sz="half" idx="1"/>
          </p:nvPr>
        </p:nvSpPr>
        <p:spPr>
          <a:xfrm>
            <a:off x="609600" y="1600200"/>
            <a:ext cx="3675063" cy="3268663"/>
          </a:xfrm>
        </p:spPr>
        <p:txBody>
          <a:bodyPr>
            <a:normAutofit/>
          </a:bodyPr>
          <a:lstStyle/>
          <a:p>
            <a:pPr eaLnBrk="1" hangingPunct="1"/>
            <a:r>
              <a:rPr lang="es-ES" sz="2800" smtClean="0"/>
              <a:t>En la actualidad hay dos marcas y dos modelos de c/u</a:t>
            </a:r>
          </a:p>
          <a:p>
            <a:pPr eaLnBrk="1" hangingPunct="1">
              <a:buFont typeface="Wingdings" pitchFamily="2" charset="2"/>
              <a:buNone/>
            </a:pPr>
            <a:endParaRPr lang="es-ES" sz="2800" smtClean="0"/>
          </a:p>
          <a:p>
            <a:pPr eaLnBrk="1" hangingPunct="1"/>
            <a:r>
              <a:rPr lang="es-ES" sz="2800" smtClean="0"/>
              <a:t>Cada una posee una línea Premium y una Alternativa</a:t>
            </a:r>
            <a:endParaRPr lang="es-AR" sz="2800" smtClean="0"/>
          </a:p>
        </p:txBody>
      </p:sp>
      <p:graphicFrame>
        <p:nvGraphicFramePr>
          <p:cNvPr id="71706" name="Group 26"/>
          <p:cNvGraphicFramePr>
            <a:graphicFrameLocks noGrp="1"/>
          </p:cNvGraphicFramePr>
          <p:nvPr>
            <p:ph sz="half" idx="2"/>
            <p:extLst/>
          </p:nvPr>
        </p:nvGraphicFramePr>
        <p:xfrm>
          <a:off x="4474891" y="1196752"/>
          <a:ext cx="4178300" cy="3275012"/>
        </p:xfrm>
        <a:graphic>
          <a:graphicData uri="http://schemas.openxmlformats.org/drawingml/2006/table">
            <a:tbl>
              <a:tblPr/>
              <a:tblGrid>
                <a:gridCol w="2089150">
                  <a:extLst>
                    <a:ext uri="{9D8B030D-6E8A-4147-A177-3AD203B41FA5}">
                      <a16:colId xmlns:a16="http://schemas.microsoft.com/office/drawing/2014/main" val="20000"/>
                    </a:ext>
                  </a:extLst>
                </a:gridCol>
                <a:gridCol w="2089150">
                  <a:extLst>
                    <a:ext uri="{9D8B030D-6E8A-4147-A177-3AD203B41FA5}">
                      <a16:colId xmlns:a16="http://schemas.microsoft.com/office/drawing/2014/main" val="20001"/>
                    </a:ext>
                  </a:extLst>
                </a:gridCol>
              </a:tblGrid>
              <a:tr h="18350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s-ES" sz="2800" b="1" i="0" u="none" strike="noStrike" cap="none" normalizeH="0" baseline="0" dirty="0" smtClean="0">
                        <a:ln>
                          <a:noFill/>
                        </a:ln>
                        <a:solidFill>
                          <a:srgbClr val="66FFFF"/>
                        </a:solidFill>
                        <a:effectLst/>
                        <a:latin typeface="Arial" charset="0"/>
                      </a:endParaRPr>
                    </a:p>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3600" b="1" i="0" u="none" strike="noStrike" cap="none" normalizeH="0" baseline="0" dirty="0" smtClean="0">
                          <a:ln>
                            <a:noFill/>
                          </a:ln>
                          <a:solidFill>
                            <a:srgbClr val="66FFFF"/>
                          </a:solidFill>
                          <a:effectLst/>
                          <a:latin typeface="Arial" charset="0"/>
                        </a:rPr>
                        <a:t>INTEL</a:t>
                      </a:r>
                    </a:p>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s-AR" sz="3600" b="1" i="0" u="none" strike="noStrike" cap="none" normalizeH="0" baseline="0" dirty="0" smtClean="0">
                        <a:ln>
                          <a:noFill/>
                        </a:ln>
                        <a:solidFill>
                          <a:srgbClr val="66FFFF"/>
                        </a:solidFill>
                        <a:effectLst/>
                        <a:latin typeface="Arial"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s-ES" sz="2800" b="1" i="0" u="none" strike="noStrike" cap="none" normalizeH="0" baseline="0" dirty="0" smtClean="0">
                        <a:ln>
                          <a:noFill/>
                        </a:ln>
                        <a:solidFill>
                          <a:srgbClr val="3399FF"/>
                        </a:solidFill>
                        <a:effectLst/>
                        <a:latin typeface="Arial" charset="0"/>
                      </a:endParaRPr>
                    </a:p>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3600" b="1" i="0" u="none" strike="noStrike" cap="none" normalizeH="0" baseline="0" dirty="0" smtClean="0">
                          <a:ln>
                            <a:noFill/>
                          </a:ln>
                          <a:solidFill>
                            <a:srgbClr val="3399FF"/>
                          </a:solidFill>
                          <a:effectLst/>
                          <a:latin typeface="Arial" charset="0"/>
                        </a:rPr>
                        <a:t>AMD</a:t>
                      </a:r>
                      <a:endParaRPr kumimoji="0" lang="es-AR" sz="3600" b="1" i="0" u="none" strike="noStrike" cap="none" normalizeH="0" baseline="0" dirty="0" smtClean="0">
                        <a:ln>
                          <a:noFill/>
                        </a:ln>
                        <a:solidFill>
                          <a:srgbClr val="3399FF"/>
                        </a:solidFill>
                        <a:effectLst/>
                        <a:latin typeface="Arial" charset="0"/>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222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2800" b="1" i="0" u="none" strike="noStrike" cap="none" normalizeH="0" baseline="0" smtClean="0">
                          <a:ln>
                            <a:noFill/>
                          </a:ln>
                          <a:solidFill>
                            <a:srgbClr val="00FF00"/>
                          </a:solidFill>
                          <a:effectLst/>
                          <a:latin typeface="Arial" charset="0"/>
                        </a:rPr>
                        <a:t>P IV</a:t>
                      </a:r>
                      <a:endParaRPr kumimoji="0" lang="es-AR" sz="2800" b="1" i="0" u="none" strike="noStrike" cap="none" normalizeH="0" baseline="0" smtClean="0">
                        <a:ln>
                          <a:noFill/>
                        </a:ln>
                        <a:solidFill>
                          <a:srgbClr val="00FF00"/>
                        </a:solidFill>
                        <a:effectLst/>
                        <a:latin typeface="Arial"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2800" b="1" i="0" u="none" strike="noStrike" cap="none" normalizeH="0" baseline="0" smtClean="0">
                          <a:ln>
                            <a:noFill/>
                          </a:ln>
                          <a:solidFill>
                            <a:srgbClr val="00FF99"/>
                          </a:solidFill>
                          <a:effectLst/>
                          <a:latin typeface="Arial" charset="0"/>
                        </a:rPr>
                        <a:t>Athlon 64</a:t>
                      </a:r>
                      <a:endParaRPr kumimoji="0" lang="es-AR" sz="2800" b="1" i="0" u="none" strike="noStrike" cap="none" normalizeH="0" baseline="0" smtClean="0">
                        <a:ln>
                          <a:noFill/>
                        </a:ln>
                        <a:solidFill>
                          <a:srgbClr val="00FF99"/>
                        </a:solidFill>
                        <a:effectLst/>
                        <a:latin typeface="Arial" charset="0"/>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775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2800" b="1" i="0" u="none" strike="noStrike" cap="none" normalizeH="0" baseline="0" smtClean="0">
                          <a:ln>
                            <a:noFill/>
                          </a:ln>
                          <a:solidFill>
                            <a:srgbClr val="00FF00"/>
                          </a:solidFill>
                          <a:effectLst/>
                          <a:latin typeface="Arial" charset="0"/>
                        </a:rPr>
                        <a:t>Celeron</a:t>
                      </a:r>
                      <a:endParaRPr kumimoji="0" lang="es-AR" sz="2800" b="1" i="0" u="none" strike="noStrike" cap="none" normalizeH="0" baseline="0" smtClean="0">
                        <a:ln>
                          <a:noFill/>
                        </a:ln>
                        <a:solidFill>
                          <a:srgbClr val="00FF00"/>
                        </a:solidFill>
                        <a:effectLst/>
                        <a:latin typeface="Arial"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s-ES" sz="2800" b="1" i="0" u="none" strike="noStrike" cap="none" normalizeH="0" baseline="0" dirty="0" err="1" smtClean="0">
                          <a:ln>
                            <a:noFill/>
                          </a:ln>
                          <a:solidFill>
                            <a:srgbClr val="00FF99"/>
                          </a:solidFill>
                          <a:effectLst/>
                          <a:latin typeface="Arial" charset="0"/>
                        </a:rPr>
                        <a:t>Sempron</a:t>
                      </a:r>
                      <a:endParaRPr kumimoji="0" lang="es-AR" sz="2800" b="1" i="0" u="none" strike="noStrike" cap="none" normalizeH="0" baseline="0" dirty="0" smtClean="0">
                        <a:ln>
                          <a:noFill/>
                        </a:ln>
                        <a:solidFill>
                          <a:srgbClr val="00FF99"/>
                        </a:solidFill>
                        <a:effectLst/>
                        <a:latin typeface="Arial" charset="0"/>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 name="Imagen 1"/>
          <p:cNvPicPr>
            <a:picLocks noChangeAspect="1"/>
          </p:cNvPicPr>
          <p:nvPr/>
        </p:nvPicPr>
        <p:blipFill>
          <a:blip r:embed="rId2"/>
          <a:stretch>
            <a:fillRect/>
          </a:stretch>
        </p:blipFill>
        <p:spPr>
          <a:xfrm>
            <a:off x="1016403" y="4734951"/>
            <a:ext cx="2143125" cy="2133600"/>
          </a:xfrm>
          <a:prstGeom prst="rect">
            <a:avLst/>
          </a:prstGeom>
        </p:spPr>
      </p:pic>
      <p:pic>
        <p:nvPicPr>
          <p:cNvPr id="3" name="Imagen 2"/>
          <p:cNvPicPr>
            <a:picLocks noChangeAspect="1"/>
          </p:cNvPicPr>
          <p:nvPr/>
        </p:nvPicPr>
        <p:blipFill>
          <a:blip r:embed="rId3"/>
          <a:stretch>
            <a:fillRect/>
          </a:stretch>
        </p:blipFill>
        <p:spPr>
          <a:xfrm>
            <a:off x="5003037" y="4653136"/>
            <a:ext cx="3650154" cy="2123049"/>
          </a:xfrm>
          <a:prstGeom prst="rect">
            <a:avLst/>
          </a:prstGeom>
        </p:spPr>
      </p:pic>
    </p:spTree>
    <p:extLst>
      <p:ext uri="{BB962C8B-B14F-4D97-AF65-F5344CB8AC3E}">
        <p14:creationId xmlns:p14="http://schemas.microsoft.com/office/powerpoint/2010/main" val="2239546783"/>
      </p:ext>
    </p:extLst>
  </p:cSld>
  <p:clrMapOvr>
    <a:masterClrMapping/>
  </p:clrMapOvr>
  <p:transition>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noChangeArrowheads="1"/>
          </p:cNvSpPr>
          <p:nvPr>
            <p:ph type="title"/>
          </p:nvPr>
        </p:nvSpPr>
        <p:spPr/>
        <p:txBody>
          <a:bodyPr/>
          <a:lstStyle/>
          <a:p>
            <a:pPr algn="ctr" eaLnBrk="1" hangingPunct="1"/>
            <a:r>
              <a:rPr lang="es-ES" b="1" dirty="0" smtClean="0"/>
              <a:t>Pentium IV</a:t>
            </a:r>
            <a:endParaRPr lang="es-AR" b="1" dirty="0" smtClean="0"/>
          </a:p>
        </p:txBody>
      </p:sp>
      <p:pic>
        <p:nvPicPr>
          <p:cNvPr id="44035" name="Picture 4" descr="P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484438" y="1941513"/>
            <a:ext cx="4248150" cy="3802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75658900"/>
      </p:ext>
    </p:extLst>
  </p:cSld>
  <p:clrMapOvr>
    <a:masterClrMapping/>
  </p:clrMapOvr>
  <p:transition>
    <p:wipe dir="u"/>
    <p:sndAc>
      <p:stSnd>
        <p:snd r:embed="rId2" name="Predeterminado de Windows XP.wav"/>
      </p:st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sp>
        <p:nvSpPr>
          <p:cNvPr id="37" name="Rectangle 6"/>
          <p:cNvSpPr>
            <a:spLocks noGrp="1" noChangeArrowheads="1"/>
          </p:cNvSpPr>
          <p:nvPr>
            <p:ph type="sldNum" sz="quarter" idx="12"/>
          </p:nvPr>
        </p:nvSpPr>
        <p:spPr>
          <a:ln/>
        </p:spPr>
        <p:txBody>
          <a:bodyPr/>
          <a:lstStyle/>
          <a:p>
            <a:fld id="{293A2033-7F5B-477F-9BC1-A8AA5C1CB079}" type="slidenum">
              <a:rPr lang="es-ES" altLang="es-AR"/>
              <a:pPr/>
              <a:t>6</a:t>
            </a:fld>
            <a:endParaRPr lang="es-ES" altLang="es-AR"/>
          </a:p>
        </p:txBody>
      </p:sp>
      <p:sp>
        <p:nvSpPr>
          <p:cNvPr id="6146" name="5 Marcador de número de diapositiva"/>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70A80BEA-B964-40DE-AE7D-AA2DA5B26A83}" type="slidenum">
              <a:rPr lang="es-ES" altLang="es-AR" sz="1400">
                <a:latin typeface="Times New Roman" panose="02020603050405020304" pitchFamily="18" charset="0"/>
              </a:rPr>
              <a:pPr algn="r" eaLnBrk="1" hangingPunct="1"/>
              <a:t>6</a:t>
            </a:fld>
            <a:endParaRPr lang="es-ES" altLang="es-AR" sz="1400">
              <a:latin typeface="Times New Roman" panose="02020603050405020304" pitchFamily="18" charset="0"/>
            </a:endParaRPr>
          </a:p>
        </p:txBody>
      </p:sp>
      <p:grpSp>
        <p:nvGrpSpPr>
          <p:cNvPr id="2" name="Group 49"/>
          <p:cNvGrpSpPr>
            <a:grpSpLocks/>
          </p:cNvGrpSpPr>
          <p:nvPr/>
        </p:nvGrpSpPr>
        <p:grpSpPr bwMode="auto">
          <a:xfrm>
            <a:off x="4716463" y="601663"/>
            <a:ext cx="3200400" cy="1238250"/>
            <a:chOff x="2971" y="379"/>
            <a:chExt cx="2016" cy="780"/>
          </a:xfrm>
        </p:grpSpPr>
        <p:sp>
          <p:nvSpPr>
            <p:cNvPr id="6177" name="AutoShape 13"/>
            <p:cNvSpPr>
              <a:spLocks noChangeArrowheads="1"/>
            </p:cNvSpPr>
            <p:nvPr/>
          </p:nvSpPr>
          <p:spPr bwMode="auto">
            <a:xfrm rot="3000000">
              <a:off x="3235" y="799"/>
              <a:ext cx="96" cy="624"/>
            </a:xfrm>
            <a:prstGeom prst="upArrow">
              <a:avLst>
                <a:gd name="adj1" fmla="val 50000"/>
                <a:gd name="adj2" fmla="val 162500"/>
              </a:avLst>
            </a:prstGeom>
            <a:solidFill>
              <a:srgbClr val="0000FF"/>
            </a:solidFill>
            <a:ln w="9525">
              <a:solidFill>
                <a:schemeClr val="tx1"/>
              </a:solidFill>
              <a:miter lim="800000"/>
              <a:headEnd/>
              <a:tailEnd/>
            </a:ln>
          </p:spPr>
          <p:txBody>
            <a:bodyPr rot="10800000" vert="eaVert"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6178" name="Oval 14"/>
            <p:cNvSpPr>
              <a:spLocks noChangeArrowheads="1"/>
            </p:cNvSpPr>
            <p:nvPr/>
          </p:nvSpPr>
          <p:spPr bwMode="auto">
            <a:xfrm>
              <a:off x="3451" y="391"/>
              <a:ext cx="1536" cy="720"/>
            </a:xfrm>
            <a:prstGeom prst="ellipse">
              <a:avLst/>
            </a:prstGeom>
            <a:noFill/>
            <a:ln w="53975">
              <a:solidFill>
                <a:srgbClr val="0000FF"/>
              </a:solidFill>
              <a:round/>
              <a:headEnd/>
              <a:tailEnd/>
            </a:ln>
            <a:scene3d>
              <a:camera prst="legacyObliqueTopLeft"/>
              <a:lightRig rig="legacyFlat3" dir="t"/>
            </a:scene3d>
            <a:sp3d extrusionH="430200" prstMaterial="legacyMatte">
              <a:bevelT w="13500" h="13500" prst="angle"/>
              <a:bevelB w="13500" h="13500" prst="angle"/>
              <a:extrusionClr>
                <a:srgbClr val="0000FF"/>
              </a:extrusionClr>
              <a:contourClr>
                <a:srgbClr val="0000FF"/>
              </a:contourClr>
            </a:sp3d>
            <a:extLst>
              <a:ext uri="{909E8E84-426E-40DD-AFC4-6F175D3DCCD1}">
                <a14:hiddenFill xmlns:a14="http://schemas.microsoft.com/office/drawing/2010/main">
                  <a:solidFill>
                    <a:srgbClr val="FFFFFF"/>
                  </a:solidFill>
                </a14:hiddenFill>
              </a:ext>
            </a:extLst>
          </p:spPr>
          <p:txBody>
            <a:bodyPr wrap="none" anchor="ctr">
              <a:flatTx/>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6179" name="Text Box 15">
              <a:hlinkClick r:id="" action="ppaction://noaction"/>
            </p:cNvPr>
            <p:cNvSpPr txBox="1">
              <a:spLocks noChangeArrowheads="1"/>
            </p:cNvSpPr>
            <p:nvPr/>
          </p:nvSpPr>
          <p:spPr bwMode="auto">
            <a:xfrm>
              <a:off x="3456" y="379"/>
              <a:ext cx="1401" cy="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lnSpc>
                  <a:spcPts val="2200"/>
                </a:lnSpc>
                <a:spcBef>
                  <a:spcPct val="50000"/>
                </a:spcBef>
              </a:pPr>
              <a:r>
                <a:rPr lang="es-ES" altLang="es-AR" sz="2000" b="1" dirty="0">
                  <a:latin typeface="Times New Roman" panose="02020603050405020304" pitchFamily="18" charset="0"/>
                </a:rPr>
                <a:t>CPU:</a:t>
              </a:r>
            </a:p>
            <a:p>
              <a:pPr algn="ctr" eaLnBrk="1" hangingPunct="1">
                <a:lnSpc>
                  <a:spcPts val="2200"/>
                </a:lnSpc>
                <a:spcBef>
                  <a:spcPct val="50000"/>
                </a:spcBef>
              </a:pPr>
              <a:r>
                <a:rPr lang="es-ES" altLang="es-AR" sz="2000" b="1" dirty="0">
                  <a:latin typeface="Times New Roman" panose="02020603050405020304" pitchFamily="18" charset="0"/>
                </a:rPr>
                <a:t> UC-UAL</a:t>
              </a:r>
            </a:p>
          </p:txBody>
        </p:sp>
      </p:grpSp>
      <p:grpSp>
        <p:nvGrpSpPr>
          <p:cNvPr id="3" name="Group 48"/>
          <p:cNvGrpSpPr>
            <a:grpSpLocks/>
          </p:cNvGrpSpPr>
          <p:nvPr/>
        </p:nvGrpSpPr>
        <p:grpSpPr bwMode="auto">
          <a:xfrm>
            <a:off x="179388" y="144463"/>
            <a:ext cx="3240087" cy="2987675"/>
            <a:chOff x="113" y="91"/>
            <a:chExt cx="2041" cy="1882"/>
          </a:xfrm>
        </p:grpSpPr>
        <p:grpSp>
          <p:nvGrpSpPr>
            <p:cNvPr id="6171" name="Group 47"/>
            <p:cNvGrpSpPr>
              <a:grpSpLocks/>
            </p:cNvGrpSpPr>
            <p:nvPr/>
          </p:nvGrpSpPr>
          <p:grpSpPr bwMode="auto">
            <a:xfrm>
              <a:off x="295" y="1253"/>
              <a:ext cx="1542" cy="720"/>
              <a:chOff x="295" y="1253"/>
              <a:chExt cx="1542" cy="720"/>
            </a:xfrm>
          </p:grpSpPr>
          <p:sp>
            <p:nvSpPr>
              <p:cNvPr id="6174" name="AutoShape 9"/>
              <p:cNvSpPr>
                <a:spLocks noChangeArrowheads="1"/>
              </p:cNvSpPr>
              <p:nvPr/>
            </p:nvSpPr>
            <p:spPr bwMode="auto">
              <a:xfrm rot="310281">
                <a:off x="1429" y="1434"/>
                <a:ext cx="408" cy="76"/>
              </a:xfrm>
              <a:prstGeom prst="leftArrow">
                <a:avLst>
                  <a:gd name="adj1" fmla="val 50000"/>
                  <a:gd name="adj2" fmla="val 134211"/>
                </a:avLst>
              </a:prstGeom>
              <a:solidFill>
                <a:srgbClr val="3333CC">
                  <a:alpha val="81960"/>
                </a:srgbClr>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6175" name="Oval 10"/>
              <p:cNvSpPr>
                <a:spLocks noChangeArrowheads="1"/>
              </p:cNvSpPr>
              <p:nvPr/>
            </p:nvSpPr>
            <p:spPr bwMode="auto">
              <a:xfrm rot="310281">
                <a:off x="476" y="1253"/>
                <a:ext cx="948" cy="720"/>
              </a:xfrm>
              <a:prstGeom prst="ellipse">
                <a:avLst/>
              </a:prstGeom>
              <a:noFill/>
              <a:ln w="53975">
                <a:solidFill>
                  <a:srgbClr val="0000FF"/>
                </a:solidFill>
                <a:round/>
                <a:headEnd/>
                <a:tailEnd/>
              </a:ln>
              <a:scene3d>
                <a:camera prst="legacyObliqueTopLeft"/>
                <a:lightRig rig="legacyFlat3" dir="t"/>
              </a:scene3d>
              <a:sp3d extrusionH="430200" prstMaterial="legacyMatte">
                <a:bevelT w="13500" h="13500" prst="angle"/>
                <a:bevelB w="13500" h="13500" prst="angle"/>
                <a:extrusionClr>
                  <a:srgbClr val="0000FF"/>
                </a:extrusionClr>
                <a:contourClr>
                  <a:srgbClr val="0000FF"/>
                </a:contourClr>
              </a:sp3d>
              <a:extLst>
                <a:ext uri="{909E8E84-426E-40DD-AFC4-6F175D3DCCD1}">
                  <a14:hiddenFill xmlns:a14="http://schemas.microsoft.com/office/drawing/2010/main">
                    <a:solidFill>
                      <a:srgbClr val="FFFFFF"/>
                    </a:solidFill>
                  </a14:hiddenFill>
                </a:ext>
              </a:extLst>
            </p:spPr>
            <p:txBody>
              <a:bodyPr wrap="none" anchor="ctr">
                <a:flatTx/>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6176" name="Text Box 11"/>
              <p:cNvSpPr txBox="1">
                <a:spLocks noChangeArrowheads="1"/>
              </p:cNvSpPr>
              <p:nvPr/>
            </p:nvSpPr>
            <p:spPr bwMode="auto">
              <a:xfrm rot="310281">
                <a:off x="295" y="1344"/>
                <a:ext cx="1206"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lnSpc>
                    <a:spcPts val="2200"/>
                  </a:lnSpc>
                  <a:spcBef>
                    <a:spcPct val="50000"/>
                  </a:spcBef>
                </a:pPr>
                <a:r>
                  <a:rPr lang="es-ES" altLang="es-AR" b="1">
                    <a:latin typeface="Times New Roman" panose="02020603050405020304" pitchFamily="18" charset="0"/>
                  </a:rPr>
                  <a:t>Puerto de conexión</a:t>
                </a:r>
              </a:p>
            </p:txBody>
          </p:sp>
        </p:grpSp>
        <p:sp>
          <p:nvSpPr>
            <p:cNvPr id="90135" name="Oval 23"/>
            <p:cNvSpPr>
              <a:spLocks noChangeArrowheads="1"/>
            </p:cNvSpPr>
            <p:nvPr/>
          </p:nvSpPr>
          <p:spPr bwMode="auto">
            <a:xfrm>
              <a:off x="113" y="91"/>
              <a:ext cx="2041" cy="935"/>
            </a:xfrm>
            <a:prstGeom prst="ellipse">
              <a:avLst/>
            </a:prstGeom>
            <a:solidFill>
              <a:schemeClr val="accent2">
                <a:lumMod val="75000"/>
              </a:schemeClr>
            </a:solidFill>
            <a:ln w="9525" algn="ctr">
              <a:solidFill>
                <a:srgbClr val="CCFFFF"/>
              </a:solidFill>
              <a:round/>
              <a:headEnd/>
              <a:tailEnd/>
            </a:ln>
            <a:effectLst/>
          </p:spPr>
          <p:txBody>
            <a:bodyPr wrap="none" anchor="ctr"/>
            <a:lstStyle/>
            <a:p>
              <a:pPr>
                <a:buFontTx/>
                <a:buChar char="•"/>
                <a:defRPr/>
              </a:pPr>
              <a:r>
                <a:rPr lang="es-ES" sz="1700" b="1" i="1" dirty="0">
                  <a:latin typeface="Bodoni MT" pitchFamily="18" charset="0"/>
                </a:rPr>
                <a:t>ENTRADA</a:t>
              </a:r>
            </a:p>
            <a:p>
              <a:pPr>
                <a:buFontTx/>
                <a:buChar char="•"/>
                <a:defRPr/>
              </a:pPr>
              <a:r>
                <a:rPr lang="es-ES" sz="1700" b="1" i="1" dirty="0">
                  <a:latin typeface="Bodoni MT" pitchFamily="18" charset="0"/>
                </a:rPr>
                <a:t>SALIDA</a:t>
              </a:r>
            </a:p>
            <a:p>
              <a:pPr>
                <a:buFontTx/>
                <a:buChar char="•"/>
                <a:defRPr/>
              </a:pPr>
              <a:r>
                <a:rPr lang="es-ES" sz="1700" b="1" i="1" dirty="0">
                  <a:latin typeface="Bodoni MT" pitchFamily="18" charset="0"/>
                </a:rPr>
                <a:t>ALMACENAMIENTO</a:t>
              </a:r>
            </a:p>
            <a:p>
              <a:pPr>
                <a:buFontTx/>
                <a:buChar char="•"/>
                <a:defRPr/>
              </a:pPr>
              <a:r>
                <a:rPr lang="es-ES" sz="1700" b="1" i="1" dirty="0">
                  <a:latin typeface="Bodoni MT" pitchFamily="18" charset="0"/>
                </a:rPr>
                <a:t>COMUNICACIÓN</a:t>
              </a:r>
            </a:p>
          </p:txBody>
        </p:sp>
        <p:sp>
          <p:nvSpPr>
            <p:cNvPr id="6173" name="Line 26"/>
            <p:cNvSpPr>
              <a:spLocks noChangeShapeType="1"/>
            </p:cNvSpPr>
            <p:nvPr/>
          </p:nvSpPr>
          <p:spPr bwMode="auto">
            <a:xfrm flipV="1">
              <a:off x="612" y="936"/>
              <a:ext cx="0" cy="227"/>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AR"/>
            </a:p>
          </p:txBody>
        </p:sp>
      </p:grpSp>
      <p:grpSp>
        <p:nvGrpSpPr>
          <p:cNvPr id="5" name="Group 46"/>
          <p:cNvGrpSpPr>
            <a:grpSpLocks/>
          </p:cNvGrpSpPr>
          <p:nvPr/>
        </p:nvGrpSpPr>
        <p:grpSpPr bwMode="auto">
          <a:xfrm>
            <a:off x="395288" y="3573464"/>
            <a:ext cx="3487737" cy="3284538"/>
            <a:chOff x="249" y="2251"/>
            <a:chExt cx="2197" cy="2069"/>
          </a:xfrm>
        </p:grpSpPr>
        <p:grpSp>
          <p:nvGrpSpPr>
            <p:cNvPr id="6165" name="Group 45"/>
            <p:cNvGrpSpPr>
              <a:grpSpLocks/>
            </p:cNvGrpSpPr>
            <p:nvPr/>
          </p:nvGrpSpPr>
          <p:grpSpPr bwMode="auto">
            <a:xfrm>
              <a:off x="249" y="2251"/>
              <a:ext cx="1841" cy="1084"/>
              <a:chOff x="249" y="2251"/>
              <a:chExt cx="1841" cy="1084"/>
            </a:xfrm>
          </p:grpSpPr>
          <p:sp>
            <p:nvSpPr>
              <p:cNvPr id="6168" name="AutoShape 20"/>
              <p:cNvSpPr>
                <a:spLocks noChangeArrowheads="1"/>
              </p:cNvSpPr>
              <p:nvPr/>
            </p:nvSpPr>
            <p:spPr bwMode="auto">
              <a:xfrm rot="-1571079">
                <a:off x="1429" y="2251"/>
                <a:ext cx="661" cy="107"/>
              </a:xfrm>
              <a:prstGeom prst="leftArrow">
                <a:avLst>
                  <a:gd name="adj1" fmla="val 50000"/>
                  <a:gd name="adj2" fmla="val 154439"/>
                </a:avLst>
              </a:prstGeom>
              <a:solidFill>
                <a:srgbClr val="3333CC">
                  <a:alpha val="81960"/>
                </a:srgbClr>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6169" name="Oval 21"/>
              <p:cNvSpPr>
                <a:spLocks noChangeArrowheads="1"/>
              </p:cNvSpPr>
              <p:nvPr/>
            </p:nvSpPr>
            <p:spPr bwMode="auto">
              <a:xfrm rot="-1571079">
                <a:off x="452" y="2395"/>
                <a:ext cx="1105" cy="940"/>
              </a:xfrm>
              <a:prstGeom prst="ellipse">
                <a:avLst/>
              </a:prstGeom>
              <a:noFill/>
              <a:ln w="53975">
                <a:solidFill>
                  <a:srgbClr val="0000FF"/>
                </a:solidFill>
                <a:round/>
                <a:headEnd/>
                <a:tailEnd/>
              </a:ln>
              <a:scene3d>
                <a:camera prst="legacyObliqueTopLeft"/>
                <a:lightRig rig="legacyFlat3" dir="t"/>
              </a:scene3d>
              <a:sp3d extrusionH="430200" prstMaterial="legacyMatte">
                <a:bevelT w="13500" h="13500" prst="angle"/>
                <a:bevelB w="13500" h="13500" prst="angle"/>
                <a:extrusionClr>
                  <a:srgbClr val="0000FF"/>
                </a:extrusionClr>
                <a:contourClr>
                  <a:srgbClr val="0000FF"/>
                </a:contourClr>
              </a:sp3d>
              <a:extLst>
                <a:ext uri="{909E8E84-426E-40DD-AFC4-6F175D3DCCD1}">
                  <a14:hiddenFill xmlns:a14="http://schemas.microsoft.com/office/drawing/2010/main">
                    <a:solidFill>
                      <a:srgbClr val="FFFFFF"/>
                    </a:solidFill>
                  </a14:hiddenFill>
                </a:ext>
              </a:extLst>
            </p:spPr>
            <p:txBody>
              <a:bodyPr wrap="none" anchor="ctr">
                <a:flatTx/>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6170" name="Text Box 22"/>
              <p:cNvSpPr txBox="1">
                <a:spLocks noChangeArrowheads="1"/>
              </p:cNvSpPr>
              <p:nvPr/>
            </p:nvSpPr>
            <p:spPr bwMode="auto">
              <a:xfrm rot="-1571079">
                <a:off x="249" y="2705"/>
                <a:ext cx="140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lnSpc>
                    <a:spcPts val="2200"/>
                  </a:lnSpc>
                  <a:spcBef>
                    <a:spcPct val="50000"/>
                  </a:spcBef>
                </a:pPr>
                <a:r>
                  <a:rPr lang="es-ES" altLang="es-AR" sz="2400" b="1">
                    <a:latin typeface="Times New Roman" panose="02020603050405020304" pitchFamily="18" charset="0"/>
                  </a:rPr>
                  <a:t>Bus</a:t>
                </a:r>
              </a:p>
            </p:txBody>
          </p:sp>
        </p:grpSp>
        <p:sp>
          <p:nvSpPr>
            <p:cNvPr id="90136" name="Oval 24"/>
            <p:cNvSpPr>
              <a:spLocks noChangeArrowheads="1"/>
            </p:cNvSpPr>
            <p:nvPr/>
          </p:nvSpPr>
          <p:spPr bwMode="auto">
            <a:xfrm>
              <a:off x="445" y="3431"/>
              <a:ext cx="2001" cy="889"/>
            </a:xfrm>
            <a:prstGeom prst="ellipse">
              <a:avLst/>
            </a:prstGeom>
            <a:solidFill>
              <a:schemeClr val="accent2">
                <a:lumMod val="75000"/>
              </a:schemeClr>
            </a:solidFill>
            <a:ln w="9525" algn="ctr">
              <a:solidFill>
                <a:srgbClr val="CCFFFF"/>
              </a:solidFill>
              <a:round/>
              <a:headEnd/>
              <a:tailEnd/>
            </a:ln>
            <a:effectLst/>
          </p:spPr>
          <p:txBody>
            <a:bodyPr wrap="none" anchor="ctr"/>
            <a:lstStyle/>
            <a:p>
              <a:pPr algn="ctr">
                <a:defRPr/>
              </a:pPr>
              <a:r>
                <a:rPr lang="es-ES" b="1" i="1" dirty="0">
                  <a:latin typeface="Bodoni MT" pitchFamily="18" charset="0"/>
                </a:rPr>
                <a:t>ISA</a:t>
              </a:r>
            </a:p>
            <a:p>
              <a:pPr algn="ctr">
                <a:defRPr/>
              </a:pPr>
              <a:r>
                <a:rPr lang="es-ES" b="1" i="1" dirty="0">
                  <a:latin typeface="Bodoni MT" pitchFamily="18" charset="0"/>
                </a:rPr>
                <a:t>EISA</a:t>
              </a:r>
            </a:p>
            <a:p>
              <a:pPr algn="ctr">
                <a:defRPr/>
              </a:pPr>
              <a:r>
                <a:rPr lang="es-ES" b="1" i="1" dirty="0" smtClean="0">
                  <a:latin typeface="Bodoni MT" pitchFamily="18" charset="0"/>
                </a:rPr>
                <a:t>MCA</a:t>
              </a:r>
            </a:p>
            <a:p>
              <a:pPr algn="ctr">
                <a:defRPr/>
              </a:pPr>
              <a:r>
                <a:rPr lang="es-ES" b="1" i="1" dirty="0" smtClean="0">
                  <a:latin typeface="Bodoni MT" pitchFamily="18" charset="0"/>
                </a:rPr>
                <a:t>PCI</a:t>
              </a:r>
              <a:endParaRPr lang="es-ES" b="1" i="1" dirty="0">
                <a:latin typeface="Bodoni MT" pitchFamily="18" charset="0"/>
              </a:endParaRPr>
            </a:p>
          </p:txBody>
        </p:sp>
        <p:sp>
          <p:nvSpPr>
            <p:cNvPr id="6167" name="Line 28"/>
            <p:cNvSpPr>
              <a:spLocks noChangeShapeType="1"/>
            </p:cNvSpPr>
            <p:nvPr/>
          </p:nvSpPr>
          <p:spPr bwMode="auto">
            <a:xfrm>
              <a:off x="1473" y="3112"/>
              <a:ext cx="0" cy="272"/>
            </a:xfrm>
            <a:prstGeom prst="line">
              <a:avLst/>
            </a:prstGeom>
            <a:noFill/>
            <a:ln w="1905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AR"/>
            </a:p>
          </p:txBody>
        </p:sp>
      </p:grpSp>
      <p:grpSp>
        <p:nvGrpSpPr>
          <p:cNvPr id="7" name="Group 52"/>
          <p:cNvGrpSpPr>
            <a:grpSpLocks/>
          </p:cNvGrpSpPr>
          <p:nvPr/>
        </p:nvGrpSpPr>
        <p:grpSpPr bwMode="auto">
          <a:xfrm>
            <a:off x="3635375" y="3500438"/>
            <a:ext cx="5049838" cy="2665412"/>
            <a:chOff x="2290" y="2205"/>
            <a:chExt cx="3181" cy="1679"/>
          </a:xfrm>
        </p:grpSpPr>
        <p:grpSp>
          <p:nvGrpSpPr>
            <p:cNvPr id="6159" name="Group 51"/>
            <p:cNvGrpSpPr>
              <a:grpSpLocks/>
            </p:cNvGrpSpPr>
            <p:nvPr/>
          </p:nvGrpSpPr>
          <p:grpSpPr bwMode="auto">
            <a:xfrm>
              <a:off x="2290" y="2205"/>
              <a:ext cx="2112" cy="1296"/>
              <a:chOff x="2290" y="2205"/>
              <a:chExt cx="2112" cy="1296"/>
            </a:xfrm>
          </p:grpSpPr>
          <p:sp>
            <p:nvSpPr>
              <p:cNvPr id="6162" name="AutoShape 5"/>
              <p:cNvSpPr>
                <a:spLocks noChangeArrowheads="1"/>
              </p:cNvSpPr>
              <p:nvPr/>
            </p:nvSpPr>
            <p:spPr bwMode="auto">
              <a:xfrm>
                <a:off x="2627" y="2205"/>
                <a:ext cx="151" cy="451"/>
              </a:xfrm>
              <a:prstGeom prst="downArrow">
                <a:avLst>
                  <a:gd name="adj1" fmla="val 50000"/>
                  <a:gd name="adj2" fmla="val 74669"/>
                </a:avLst>
              </a:prstGeom>
              <a:gradFill rotWithShape="0">
                <a:gsLst>
                  <a:gs pos="0">
                    <a:srgbClr val="3333CC"/>
                  </a:gs>
                  <a:gs pos="50000">
                    <a:srgbClr val="18185E"/>
                  </a:gs>
                  <a:gs pos="100000">
                    <a:srgbClr val="3333CC"/>
                  </a:gs>
                </a:gsLst>
                <a:lin ang="0" scaled="1"/>
              </a:gra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6163" name="Oval 6"/>
              <p:cNvSpPr>
                <a:spLocks noChangeArrowheads="1"/>
              </p:cNvSpPr>
              <p:nvPr/>
            </p:nvSpPr>
            <p:spPr bwMode="auto">
              <a:xfrm>
                <a:off x="2552" y="2712"/>
                <a:ext cx="1659" cy="789"/>
              </a:xfrm>
              <a:prstGeom prst="ellipse">
                <a:avLst/>
              </a:prstGeom>
              <a:noFill/>
              <a:ln w="53975">
                <a:solidFill>
                  <a:srgbClr val="0000FF"/>
                </a:solidFill>
                <a:round/>
                <a:headEnd/>
                <a:tailEnd/>
              </a:ln>
              <a:scene3d>
                <a:camera prst="legacyObliqueTopLeft"/>
                <a:lightRig rig="legacyFlat3" dir="t"/>
              </a:scene3d>
              <a:sp3d extrusionH="430200" prstMaterial="legacyMatte">
                <a:bevelT w="13500" h="13500" prst="angle"/>
                <a:bevelB w="13500" h="13500" prst="angle"/>
                <a:extrusionClr>
                  <a:srgbClr val="0000FF"/>
                </a:extrusionClr>
                <a:contourClr>
                  <a:srgbClr val="0000FF"/>
                </a:contourClr>
              </a:sp3d>
              <a:extLst>
                <a:ext uri="{909E8E84-426E-40DD-AFC4-6F175D3DCCD1}">
                  <a14:hiddenFill xmlns:a14="http://schemas.microsoft.com/office/drawing/2010/main">
                    <a:solidFill>
                      <a:srgbClr val="FFFFFF"/>
                    </a:solidFill>
                  </a14:hiddenFill>
                </a:ext>
              </a:extLst>
            </p:spPr>
            <p:txBody>
              <a:bodyPr wrap="none" anchor="ctr">
                <a:flatTx/>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6164" name="Text Box 7">
                <a:hlinkClick r:id="" action="ppaction://noaction"/>
              </p:cNvPr>
              <p:cNvSpPr txBox="1">
                <a:spLocks noChangeArrowheads="1"/>
              </p:cNvSpPr>
              <p:nvPr/>
            </p:nvSpPr>
            <p:spPr bwMode="auto">
              <a:xfrm>
                <a:off x="2290" y="2931"/>
                <a:ext cx="21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lnSpc>
                    <a:spcPts val="2200"/>
                  </a:lnSpc>
                  <a:spcBef>
                    <a:spcPct val="50000"/>
                  </a:spcBef>
                </a:pPr>
                <a:r>
                  <a:rPr lang="es-ES" altLang="es-AR" sz="2400" b="1">
                    <a:latin typeface="Times New Roman" panose="02020603050405020304" pitchFamily="18" charset="0"/>
                  </a:rPr>
                  <a:t>Memoria</a:t>
                </a:r>
              </a:p>
            </p:txBody>
          </p:sp>
        </p:grpSp>
        <p:sp>
          <p:nvSpPr>
            <p:cNvPr id="90137" name="Oval 25"/>
            <p:cNvSpPr>
              <a:spLocks noChangeArrowheads="1"/>
            </p:cNvSpPr>
            <p:nvPr/>
          </p:nvSpPr>
          <p:spPr bwMode="auto">
            <a:xfrm>
              <a:off x="4110" y="3294"/>
              <a:ext cx="1361" cy="590"/>
            </a:xfrm>
            <a:prstGeom prst="ellipse">
              <a:avLst/>
            </a:prstGeom>
            <a:solidFill>
              <a:schemeClr val="accent2">
                <a:lumMod val="75000"/>
              </a:schemeClr>
            </a:solidFill>
            <a:ln w="9525" algn="ctr">
              <a:solidFill>
                <a:srgbClr val="CCFFFF"/>
              </a:solidFill>
              <a:round/>
              <a:headEnd/>
              <a:tailEnd/>
            </a:ln>
            <a:effectLst/>
          </p:spPr>
          <p:txBody>
            <a:bodyPr wrap="none" anchor="ctr"/>
            <a:lstStyle/>
            <a:p>
              <a:pPr algn="ctr">
                <a:defRPr/>
              </a:pPr>
              <a:r>
                <a:rPr lang="es-ES" b="1" i="1">
                  <a:latin typeface="Bodoni MT" pitchFamily="18" charset="0"/>
                </a:rPr>
                <a:t>RAM</a:t>
              </a:r>
            </a:p>
            <a:p>
              <a:pPr algn="ctr">
                <a:defRPr/>
              </a:pPr>
              <a:r>
                <a:rPr lang="es-ES" b="1" i="1">
                  <a:latin typeface="Bodoni MT" pitchFamily="18" charset="0"/>
                </a:rPr>
                <a:t>ROM</a:t>
              </a:r>
            </a:p>
          </p:txBody>
        </p:sp>
        <p:sp>
          <p:nvSpPr>
            <p:cNvPr id="6161" name="Line 30"/>
            <p:cNvSpPr>
              <a:spLocks noChangeShapeType="1"/>
            </p:cNvSpPr>
            <p:nvPr/>
          </p:nvSpPr>
          <p:spPr bwMode="auto">
            <a:xfrm>
              <a:off x="4110" y="3294"/>
              <a:ext cx="182" cy="91"/>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AR"/>
            </a:p>
          </p:txBody>
        </p:sp>
      </p:grpSp>
      <p:grpSp>
        <p:nvGrpSpPr>
          <p:cNvPr id="9" name="Group 54"/>
          <p:cNvGrpSpPr>
            <a:grpSpLocks/>
          </p:cNvGrpSpPr>
          <p:nvPr/>
        </p:nvGrpSpPr>
        <p:grpSpPr bwMode="auto">
          <a:xfrm>
            <a:off x="5357813" y="2643188"/>
            <a:ext cx="3571875" cy="1143000"/>
            <a:chOff x="3375" y="1665"/>
            <a:chExt cx="2250" cy="720"/>
          </a:xfrm>
        </p:grpSpPr>
        <p:grpSp>
          <p:nvGrpSpPr>
            <p:cNvPr id="6155" name="Group 53"/>
            <p:cNvGrpSpPr>
              <a:grpSpLocks/>
            </p:cNvGrpSpPr>
            <p:nvPr/>
          </p:nvGrpSpPr>
          <p:grpSpPr bwMode="auto">
            <a:xfrm>
              <a:off x="4089" y="1665"/>
              <a:ext cx="1536" cy="720"/>
              <a:chOff x="4089" y="1665"/>
              <a:chExt cx="1536" cy="720"/>
            </a:xfrm>
          </p:grpSpPr>
          <p:sp>
            <p:nvSpPr>
              <p:cNvPr id="6157" name="Oval 14"/>
              <p:cNvSpPr>
                <a:spLocks noChangeArrowheads="1"/>
              </p:cNvSpPr>
              <p:nvPr/>
            </p:nvSpPr>
            <p:spPr bwMode="auto">
              <a:xfrm>
                <a:off x="4089" y="1665"/>
                <a:ext cx="1536" cy="720"/>
              </a:xfrm>
              <a:prstGeom prst="ellipse">
                <a:avLst/>
              </a:prstGeom>
              <a:noFill/>
              <a:ln w="53975">
                <a:solidFill>
                  <a:srgbClr val="0000FF"/>
                </a:solidFill>
                <a:round/>
                <a:headEnd/>
                <a:tailEnd/>
              </a:ln>
              <a:scene3d>
                <a:camera prst="legacyObliqueTopLeft"/>
                <a:lightRig rig="legacyFlat3" dir="t"/>
              </a:scene3d>
              <a:sp3d extrusionH="430200" prstMaterial="legacyMatte">
                <a:bevelT w="13500" h="13500" prst="angle"/>
                <a:bevelB w="13500" h="13500" prst="angle"/>
                <a:extrusionClr>
                  <a:srgbClr val="0000FF"/>
                </a:extrusionClr>
                <a:contourClr>
                  <a:srgbClr val="0000FF"/>
                </a:contourClr>
              </a:sp3d>
              <a:extLst>
                <a:ext uri="{909E8E84-426E-40DD-AFC4-6F175D3DCCD1}">
                  <a14:hiddenFill xmlns:a14="http://schemas.microsoft.com/office/drawing/2010/main">
                    <a:solidFill>
                      <a:srgbClr val="FFFFFF"/>
                    </a:solidFill>
                  </a14:hiddenFill>
                </a:ext>
              </a:extLst>
            </p:spPr>
            <p:txBody>
              <a:bodyPr wrap="none" anchor="ctr">
                <a:flatTx/>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6158" name="Text Box 15">
                <a:hlinkClick r:id="" action="ppaction://noaction"/>
              </p:cNvPr>
              <p:cNvSpPr txBox="1">
                <a:spLocks noChangeArrowheads="1"/>
              </p:cNvSpPr>
              <p:nvPr/>
            </p:nvSpPr>
            <p:spPr bwMode="auto">
              <a:xfrm>
                <a:off x="4105" y="1842"/>
                <a:ext cx="1401"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lnSpc>
                    <a:spcPts val="2200"/>
                  </a:lnSpc>
                  <a:spcBef>
                    <a:spcPct val="50000"/>
                  </a:spcBef>
                </a:pPr>
                <a:r>
                  <a:rPr lang="es-ES" altLang="es-AR" sz="2400" b="1">
                    <a:latin typeface="Times New Roman" panose="02020603050405020304" pitchFamily="18" charset="0"/>
                  </a:rPr>
                  <a:t>Registros</a:t>
                </a:r>
              </a:p>
            </p:txBody>
          </p:sp>
        </p:grpSp>
        <p:sp>
          <p:nvSpPr>
            <p:cNvPr id="6156" name="37 Flecha derecha"/>
            <p:cNvSpPr>
              <a:spLocks noChangeArrowheads="1"/>
            </p:cNvSpPr>
            <p:nvPr/>
          </p:nvSpPr>
          <p:spPr bwMode="auto">
            <a:xfrm>
              <a:off x="3375" y="1800"/>
              <a:ext cx="585" cy="90"/>
            </a:xfrm>
            <a:prstGeom prst="rightArrow">
              <a:avLst>
                <a:gd name="adj1" fmla="val 50000"/>
                <a:gd name="adj2" fmla="val 50014"/>
              </a:avLst>
            </a:prstGeom>
            <a:solidFill>
              <a:srgbClr val="0000FF"/>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grpSp>
      <p:grpSp>
        <p:nvGrpSpPr>
          <p:cNvPr id="11" name="Group 50"/>
          <p:cNvGrpSpPr>
            <a:grpSpLocks/>
          </p:cNvGrpSpPr>
          <p:nvPr/>
        </p:nvGrpSpPr>
        <p:grpSpPr bwMode="auto">
          <a:xfrm>
            <a:off x="2555875" y="1989138"/>
            <a:ext cx="2819400" cy="1655762"/>
            <a:chOff x="1746" y="1298"/>
            <a:chExt cx="1776" cy="1043"/>
          </a:xfrm>
        </p:grpSpPr>
        <p:sp>
          <p:nvSpPr>
            <p:cNvPr id="6153" name="Oval 17"/>
            <p:cNvSpPr>
              <a:spLocks noChangeArrowheads="1"/>
            </p:cNvSpPr>
            <p:nvPr/>
          </p:nvSpPr>
          <p:spPr bwMode="auto">
            <a:xfrm>
              <a:off x="1918" y="1298"/>
              <a:ext cx="1586" cy="1043"/>
            </a:xfrm>
            <a:prstGeom prst="ellipse">
              <a:avLst/>
            </a:prstGeom>
            <a:noFill/>
            <a:ln w="53975">
              <a:solidFill>
                <a:srgbClr val="0000FF"/>
              </a:solidFill>
              <a:round/>
              <a:headEnd/>
              <a:tailEnd/>
            </a:ln>
            <a:scene3d>
              <a:camera prst="legacyObliqueTopLeft">
                <a:rot lat="600000" lon="0" rev="0"/>
              </a:camera>
              <a:lightRig rig="legacyFlat3" dir="t"/>
            </a:scene3d>
            <a:sp3d extrusionH="430200" prstMaterial="legacyMatte">
              <a:bevelT w="13500" h="13500" prst="angle"/>
              <a:bevelB w="13500" h="13500" prst="angle"/>
              <a:extrusionClr>
                <a:srgbClr val="0000FF"/>
              </a:extrusionClr>
              <a:contourClr>
                <a:srgbClr val="0000FF"/>
              </a:contourClr>
            </a:sp3d>
            <a:extLst>
              <a:ext uri="{909E8E84-426E-40DD-AFC4-6F175D3DCCD1}">
                <a14:hiddenFill xmlns:a14="http://schemas.microsoft.com/office/drawing/2010/main">
                  <a:solidFill>
                    <a:srgbClr val="FFFFFF"/>
                  </a:solidFill>
                </a14:hiddenFill>
              </a:ext>
            </a:extLst>
          </p:spPr>
          <p:txBody>
            <a:bodyPr wrap="none" anchor="ctr">
              <a:flatTx/>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a:p>
          </p:txBody>
        </p:sp>
        <p:sp>
          <p:nvSpPr>
            <p:cNvPr id="6154" name="Text Box 18"/>
            <p:cNvSpPr txBox="1">
              <a:spLocks noChangeArrowheads="1"/>
            </p:cNvSpPr>
            <p:nvPr/>
          </p:nvSpPr>
          <p:spPr bwMode="auto">
            <a:xfrm>
              <a:off x="1746" y="1706"/>
              <a:ext cx="1776"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lnSpc>
                  <a:spcPts val="2200"/>
                </a:lnSpc>
                <a:spcBef>
                  <a:spcPct val="50000"/>
                </a:spcBef>
              </a:pPr>
              <a:endParaRPr lang="es-AR" altLang="es-AR" sz="4400" b="1">
                <a:latin typeface="Times New Roman" panose="02020603050405020304" pitchFamily="18" charset="0"/>
              </a:endParaRPr>
            </a:p>
          </p:txBody>
        </p:sp>
      </p:grpSp>
      <p:sp>
        <p:nvSpPr>
          <p:cNvPr id="6180" name="Text Box 36"/>
          <p:cNvSpPr txBox="1">
            <a:spLocks noChangeArrowheads="1"/>
          </p:cNvSpPr>
          <p:nvPr/>
        </p:nvSpPr>
        <p:spPr bwMode="auto">
          <a:xfrm>
            <a:off x="3059113" y="2492375"/>
            <a:ext cx="1800225" cy="366713"/>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accent1">
                        <a:gamma/>
                        <a:shade val="46275"/>
                        <a:invGamma/>
                      </a:schemeClr>
                    </a:gs>
                  </a:gsLst>
                  <a:lin ang="5400000" scaled="1"/>
                </a:gradFill>
              </a14:hiddenFill>
            </a:ext>
            <a:ext uri="{91240B29-F687-4F45-9708-019B960494DF}">
              <a14:hiddenLine xmlns:a14="http://schemas.microsoft.com/office/drawing/2010/main" w="9525" algn="ctr">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AR"/>
              <a:t>Componentes</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to="" calcmode="lin" valueType="num">
                                      <p:cBhvr>
                                        <p:cTn id="7" dur="1" fill="hold"/>
                                        <p:tgtEl>
                                          <p:spTgt spid="11"/>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1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1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heckerboard(across)">
                                      <p:cBhvr>
                                        <p:cTn id="22" dur="10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checkerboard(across)">
                                      <p:cBhvr>
                                        <p:cTn id="27" dur="10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checkerboard(across)">
                                      <p:cBhvr>
                                        <p:cTn id="3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1 Título"/>
          <p:cNvSpPr>
            <a:spLocks noGrp="1"/>
          </p:cNvSpPr>
          <p:nvPr>
            <p:ph type="title"/>
          </p:nvPr>
        </p:nvSpPr>
        <p:spPr/>
        <p:txBody>
          <a:bodyPr/>
          <a:lstStyle/>
          <a:p>
            <a:pPr eaLnBrk="1" hangingPunct="1"/>
            <a:r>
              <a:rPr lang="es-AR" b="1" dirty="0" smtClean="0"/>
              <a:t>Micro Dual Core</a:t>
            </a:r>
          </a:p>
        </p:txBody>
      </p:sp>
      <p:sp>
        <p:nvSpPr>
          <p:cNvPr id="45059" name="AutoShape 2" descr="data:image/jpeg;base64,/9j/4AAQSkZJRgABAQAAAQABAAD/2wCEAAkGBhQSERQUExQVFRUWGSAaGRgXFx4eGRoeHh4dIhgiICAbHycfHCAnHhodITEgIycpLCwtHx4xNTAqNSYrLCkBCQoKDgwOGg8PGjUkHCQpKiwpKSosKSwpLCwpKSkpLCkpKSkpKSksLCwpLCksKSwpLCwpLCksLCwpLCwpKSksKf/AABEIANsA5gMBIgACEQEDEQH/xAAcAAACAgMBAQAAAAAAAAAAAAADBAIFAAEGBwj/xABMEAACAQMDAgIHBAQIDQQDAQABAhEDBBIABSETMSJBBhQjMkJRYRUzcYEHkaHRJENUYpOxwdIWNERSU2Nyc5Kio7LhFyXC8ILi8bP/xAAYAQADAQEAAAAAAAAAAAAAAAAAAQIDBP/EAC4RAAIBAgUCBQQCAwEAAAAAAAABEQIhAxIxQVEyYRMigZGhcbHh8MHxFFLRQv/aAAwDAQACEQMRAD8A9x186/piuD9qV47gU1/5FP8A8tfRWvnD9JHUbe6opAM/WTEHzYIkA/T+zSbhEVRozkjQr5in03zPIXAhiPoIk/lrSU6pyhGOAloU+GO8wOPz129e4vzfoTSpZCi0DM4FCfGS0yPEAOO34c6jtd5fhr1ko0ixqEvJ5VwsHEScwF554PzkxrDxKthrDpZxB6uOeLYTGUHGflMROptSrAqCjguJUFCCw8seJb8tdM9e9G1onSp9BsQrTLlWaU8EwAWgZd4MRydWu5Xe4G6tMqNEOCzKFaQWC+0yM+CFgwJAjRnrE8Ok4UUK+RTB817rgch+IidRpdYqXVWKr3YKYE9pPYfnrv7G73D164It6XUCICpchQAT0sWmWkz+P01XWV7ejbrmKVI0mNQsxMMMj7eFB8QX5n3e/OjPWPwqYOUc1gqsQ4De6YIDfgTwf16J/CA+EVcz2WGBM9oHf9mux3Gvf+r2aNQpgB6eBByZiB7IMCfBkBJjvGnLjcL87hTJt6QdaTYqKnhKEjM9Ty58I+U6SrqalgsKlnApWuDkB1CU973uPnPy/ONaW7r45zUCzGUtE/KZifpru9n3K/Wrestshcv4xlGLhYCjn2gKjt9ZnnSAu7wbQqdBOgQAKgPiKF+D0/MluMwPpGmq2theHScu91cDGWqDL3eW5/Dnn8tTF1dBiuVbId18WQ/ETI13O7bnuHXscrWmGR5VQ4YO4UBl4+68PixniZ8tFo7nffaNRvVVLGiq4dUA4ZHBup2Ys0/kNN4riY+QyUnn67lckEipVgdzk3H488fnoh3e5ABNWsAexLNB/Wddhte6XgtL2LRWVnqszSBixnqjCCagTuPkfnqN7uV59nWqG0UIGpYVJnLFvZeDuhY9z8X58vxHx8h4dJyh3i6BjqVsvlm8/qnUTvt1zFasY7xUfj/m16BuO63h3C1ZrIK6q4VeoCXBHjioB4cI4EceffWtq3e7F5esLHJ2wLoHAKEL4ZYiHDAyQInyjR4r4+QyUnAjfrqMuvWj59V4/Xlon+EF1x7etz29q/79dNablcDaKqeqA0zmDWBGIBaWYr3LIWgMCAB+Bh/ed5uSm35WEY1EZSSCHIWAqgCUDjxEHknR4vb5DJScX/hBd/6et+HVqT+rKdSX0kuv9PW/pX/va7o7vcfagb1B8xb49PNOpGUh84x7+GflxoWz71XC7jG3lw1Ry4EAU5WCjAjxBQMoX5n6anxu3yGSkovRb06r29wlR6lSooPiRqjHJT394wD5idez2X6QrGogb1hF+aucXH4g68ju9wqNs1Ok1kQgxUXPGMhveAAzDGImfM9+Ioa/o1do9Om9KoGq/dqRyw+nP17d9bU1SiMrp6Ts/wBIH6SmqVgLSs6U0BGSuU6hnvxHAjg+fOuS/wAOr3+U1/6V/wB+r70INa1r16b2VWtUxGShRmgEn4wVhsh25441qx3T/wBtuafqBZSz+1VQUQuxK5EjMNTmBB8hMc6h4kOI+QyN6lKvpzfD/Kq39Kf7dEp+nt9P+NVv+P8A8avN13hWt7Enb2XB6ZDsowqBeGVSBLZ9/F+U6rfTq5FW6SLZ7Y9OCKiBWckkhoXwwJj8h+GnTiTVlJdEaH0DauSik9yoP7NZoO0VMqFE/Omp/Wo1vWh006DjHXzZ6W0mrb3VVagplrgqHPwlYg/8o19JsdfMG7VaNTdapuGIomvVLET/AJzRMcgcDkamtwiGpaLqltNc7iy+unNaIOeIzxmMMPd4PJ/EHvpfb9or9G+db4gK9QORyKhUSWLEypYGJHPcdtL2dHbPW6wZ4ohVwlnxLfHDAZkDiJ7ye/Gk7Kjt3qlfJn6sv0gZDQPufCPCcuMp7c/Ia5cr/UaZWPXm0V/ULbK79m7UwKfZVyPEN3ITzHYatL/Zbj1+2Rr1mfByrFAGXHuMZhi387vB1RXdDb+jbYuxqF063LEhY9rKkQDPIA5489OVaO2eu04f2ApnLxMVzB8IzPI47wQJjkc6UfsCi5ZbXstwby8xv4dQgZ8QS2Q8Mg8IE7ce7quobbWG1VqnrXs5cmliCrQ+LDM8jI8wO/Gobda7X1boVKrdMN7Llh4Y8ZUjliG4AbuIJGlFoWP2cxz/AIWTwpmZy48MY4lCST3B/LTS/jYNC63fZLlRYq16WydVSQAEMSjgj7wAeGT2MD56cbaLv7SCte+0FAsG6YnEkqV6fu9/Fx9Dqn3Kz2zO06dUlS3tTkWIWOCQR4Dl5KOASfhnRKdjtnrzDqxRFKQeoQhqdiOp3iDI+Z48tTSvL+ASZYbPs10TuBF6FK1GWo2IIchCcpP3fhMSOx4+WkK22XI2ik/rQ6LYEUsewZ4C59zDeIqe3fy0vt1htpp3mVdgVZhR8RVimMoQvGctwR5fITodewsfs+i4re3JQumZMEtFTwHgALyGjmI89OP2BHR7tst6LqxVrwMxY4PgFwZVljH8ZK8ZHv28zqe37RencKyi8AqCihLdIGUY+FelxjiRPHaTqpv9s20XVqq3B6RkVG6hbEAA0zkR7PI8EcYwDxoljte3G9rq1welgCrdYr4j94BUjx48RPefpqXEP/gBtt2u89SvWF0oUPWzUqDkVkVjmfu8hMEfPy1vcNqvRYWpNypps1IKkBWUlvZe0A8WJjj4eO+Oqyx2yx9Suma4IqKz4LnjkFJ6JwiXy+fw5eWiX+02ItLZkuWLMyB1yyChj7U9P4MPn8X56I+/HYC93Da74X9qpu0ZylQo3SACgD2oNOPEW/HnjtGt7Rtm4NeXoW6pCopp5saYYMxHsoUD2cDifI8GdIXez2Pr9uou2NNlYs3WyKkfdAVOyZfL8uJGt7VtFkbu7Vr11VYxcV8S6sJqEvPtMSYj4tDj9QA7axvTtFVxXTo+1LUyozKhj1QH8pOZx7nntPL+7bduISxyuKbZVaYSFAK1Cs0ixxipC+Y/bqntNrtztdWp60wqKSelnCllJFMGn3JZROQED8tN7ps1qKNiVvXIdkUzUkKjCXdVHNLE8Rx9PPQlMX34Aszt9/8AaSr16GXq5OXS8HSz5HT7zn+H9mtbNZblnfYVqIYVWzyWZq4SSkCElI5aRx24OgNsVAboi+u1T7HMP6wDVyBgIKo45Xxdvy1HZ9hos9+vr7rgxXJakZrBJd598ZSpjznnkSstvbYAVSjffY6k1KRt8VOEe1FPPw+KOweO3I1Z7xS3P1qxzqW5qFnCFVgB8Pa5yYbwcSvHy51SjaU+yOp625Mk9DIdPLKMQkyHiW7R2/HVlvGwqtbb1+0ajK5hXaoCaYC5KyEN4QTC8nj660hT+AGrJNw9fucWtsjSplyQwpFOehj8YPfkmfnpXb03H1O7C9HEPWDhvvJ/ygIBxAM9+3lo9psP/ulVRf1hU6StmHHVbLhkMnElRDEfKIjnSmzbEWtb4LfsoSo6sFb2b4jhmkz7QcAjk+c6TpQEr59w9Rsyel086JQr95Mj1bOTjBke7+caQ/SAbo3FH1pKSnAhOkSV97xySZnLyPHy0zebQ/2ZaVPXXNNmpxSMYUy5g4mcpp9+e300P0+2ypSr0Opctc5KYLwGUAgdl4hpmfODrSimKvcyrPZvRxps7Y/6mn/2DWah6KNNjan/AFFP/sXWa6TanQtSvbXy5tt4F3DM0jWlmOIEmTJkDsY786+oLp4RvwP9WvmL0Set65NuqMwQyHbFcT828uY51nidJM+ZItdu3qmLq8qGxdso8OALJAhg6xCZnvH/AJ0ja7xTG21U9TaWZoqBJQZHwHOMgUHhAEg9vobjabvcBUvmWlSLZy4ZoxdU4x/z/BBg9+OedV/XvRtAU06fQYQHy9pg7giUmAC0eLv5a5ov7Gk3CbrvVEpZL6i64srHJABUUAAqhHvhjDGeeI89NHfKP2jn6lV4pY4GkOplMh+mPCQFBX8DOjbvc7j1bJXo0sw4ZQGkM6rzl/mAKSSBx5+Q0SjcX53GoRQo59ALBqHDDKVIeZJykfs0osS3crtp3y3X11zYu4ZiVAQMEWIwafc8XiOMxJA7aVfc6X2UtP1VuoSB1sITIGZFQ8yQMce2rXaNx3AUbx1o0iDUqM8tBDxFQIP4zEDz+p0tdXN6NrooaNPo+zUMD4yuU0yUmAC0c+fbz0JXEE3PerZq1mRYuoUkmmaQUspHCqB94A3i54P56na71bHcKzGyqQaYAUUQWVx7zml2XIcfSJ0/uu47ib2zyt6IqDqFAKkqxKxVyYmUxAmB2PPlrNtvtw9fuSLamX6dNXU1IUKOaRFTuSxk/XtpKm3pz3HJT7Zu9qtveTZMc3cpigYKGEU1Ln7vFjM6hd7rbGwt19VbMMmTmnirYn2hFT4y4EY8R59tWO1bhfLZXZFujIXql2nFlLSK0J8QWSPpqN7e33qFopt0FMPS6bhsixUnpAp5Zdp84+ujLr9eRG9w3i0N7astnUCKrZqaOJIaMIQE9TE8zPM6lt+82QvblmtHNMqoC9HIggHqE0x7mU/lA07f7nfm/tibWnmEcqoqEqyt4apLz4MYAj4frOp7Xul+L67ZbRDUinmhfDHD7rxH38h5eflGnls5Ao7PcrQWFwpt26jGpg+AIXIno+OYXAHkecCNT3HcrI21qEtWDh0LypXIL98A/apl5R2mfLTFlud2NsuV9WBpMauVTLErkR1fZx4gpB58tMbtu96bazD2ihRUpFDIbNlHswUiaeQmefEOPPTa/fQAd5uG3+vUCts/TCMHXolciw9kel3aPM+f5ajtm57b6zdl7ZzSYqaa9JmxAEVPCD4Cxggntqzvt1vftGgzWYFRabhV6gllac26kQuJnv25B761s+83ou71lss3YoaiZgYFU8IJI9pkOSB3HbUqm39AUFtdWP2dUVqDesnIK+BPiLTTPU7KApgr5xPnpjcb3bilphQYMHQ1Rgyk0wPagkmKhJ+WjWm63A2irTFoDRIcdXKFAZuWxIkleAHHAx5jTW773dGlYh7LHGpTZJMh2CwFVQJTMckHnt5abTtPPIAHudt9eX2J6PSggUnC9WZBKe+RjxwDzHy1HbrraxUu+pSbpl5oyjEqmMELj7jZiQXgAFQeQdW9Xe7n7TRzYv1OgU6eYNQgtOYcLjIPhn8tD2Xfq4rX5FgxLNk6D4IBBRpEMp94wJ5J850noo7cAc+txYHbSuDC7AMHFpLZEjxThjj5d9O7lW2rqWZp0yEDe3AVwSmPnPvHLnw9xlrf2pU+x2pG0fpyR1gPZqc8soIyzWMZmANWe7767GwZrFl6bZKGAip4YCpC9ucoIPIGqi/9AIUm2v11pX+D9JcQVqdMVJ8fHvxj+oz89A24bX07oVcvfboMVY1MMZTHERllM5eX56u09IGG6FvUauRpBCmC9bjk1IjA+SceX1nS2z75xfD1FnV3ZiqoCKciAjyBAB8QI5kn5DT/ABxyKUVFVdv9QoleLsMgqRlnOXtfLGMfdjsdZ6XULENRNiREHMLlHlgTl8UTI+mm33QfZNOkbV/CUisVApkhpJy97JpxI1r023Ja3q2Nq9uQJlkCyOIVY95RB8R55GtKer34JriGeuehx/gFr/uU/q1moeg/O3230pgfq1vXQXS1BYb1Uxt6p+VNz+pTr5u9CtvqVbl+lWNAokkgBiR8gp4InnngDX0H6Z1SthdH/Uv/ANp187+illbVK1U3NU08QMPHhM8N4voPLz1ni9Bn/wCy42rZLo0711vMSjuHK8q7KDkxaSVBEgEfh2GgXe0VxtdBjdeycpFIiFAZjgMpk4kSV7D8tL2O12JtLhmrsHDOKalokL90cPjkx+HPbWXm2WQtLdlrnN2TqLnliGnqynwleOe5+s6591/w3hF5uWxXYvLSm17kxywcjlSohiB8YYGAx5bUtv2S8bcLhReRUWmhLBQxKsfApp9lxPf5fnqvvNqsfXaCrdN0yrFm6wbEr917TsgPeD2iPOdS2zarA3dyrXbKihcH6oUtlHU8fx4k9h3jzjUQ/wBXcmLk9u2u69Ru6i3cKHq5qIIYqYqHPumfl/nfSdZuOy3S2NqWupps1IKnYLl914z7wU9x8H1jSFttlp9n139YYVQXxQVAA2J9lNPjLIRz5T5Ro+6bPZrRtcbonJ0DjMMFDiajBPgxPzHi+vMOEn+Bwi4v9kvRf2qNeBnxco+AGOI9p4PjyB7/ABQZjU9q2e+a9uwt2FdQgdsAc8lmmMOy4gwTPh/PXNemVvQo16Ztrh6pxmer1CkGEhx2kSQPLn66oaNzUDMUepkwORVmyI85IMn6zp0YWemV9iTtLDbLw7dXqLdAU5ql0gHLEkVvafDl8vin66NuO03q2llNypQvSFNQApRm+5l48WInv2+vfXDU6zhTTyYK0EpJCn5SvY/q0StcVMVRmfFCcVYnFT54g8A/hrR4LekAeiXe17h9o0AbpDU6VRlbp4qEBAqg0wPETx+McQBxvads3D1y8C3NMOMA7FQVYkHo4oBCQvmOF7c689a/rZioalTNezlzkAPkSZA/ZqdvuFZWZlqVA7yHYO0tPJDEHxfODoWBU7WA661sL37MuGFdOjNXJCJcw0VocDgFpMec8aa3bbdx6FmGuEINSkqBRiyuVmjk0eOAO47a4ZL2oKbUw7imeWQMcD9SvY/jqdW+rMqU2eoyp7ilmIX/AGRPH5aPAqnYWZHoNzZ7gNwoTXoFunUKMEiniOKoKRkSSfz4IiDre0WW4+tXgWtRFTJBULLKlinsigjwwvAJ4+c64Nt1rGoKpq1TVAgVC7FwO3DTMcx+Z1KjuldGd1q1VZ+HYMwLf7RmTx89DwKlawZqTq7WjffZVX2qdHGoSrCauAb2wDREFgeOZkwRp3c7fcRSsw1Wifa0sMRDCoVmj1CeGhfNRHz1wibjVFM0hUcU2MmmGOB+uMwe2iPu1ZkRGq1ClMgoC7QpHbHniPKO3loWBU+AzUnf16W4faFMl7fP1duQp6XSy8YI96c+ePpzGpbMu5C4vcTQNTMZZ+71Cvs+nH8yBzxGIPIOud9FqtW8vV6t1WRwhhw/tDHwKSfOSY+h76vtm9H2a5vUW+qKVIDMrAmplJyqc9lkqSOxy7dtQ8NUvK+EMSore/ZFT7r1fxhpnq45+0j4Yyk/Pvqx3k7kPUC3RLdRemU7mph4epPHKSOOODqsttlc7RWqi6fBS80F+7bFiIPnk3DD8fPTm8bDVFOym/ZgzoqlzCoSJDIQZIHuyT3I+o1L+gmpHHfcDuKmLcsbciAW6JpZc8yHnM9/y7HWtnqbj1L7FKJc1JqZsRFQ0+MIMGaccH6H56nW9H643NE9dfqGkWFQgdQAfBj7pk+IDzAYxxoey7FctXvlS9ZWVgHZRl1JBILGfCAPDI7cjTtOnH3JWpWtUvPsdRhS9XgDKT1cFeR4ZI97z76l6c1bxqVubpKaiSQabE+MjxBpJxOInEcd9aG01ztBq+sk0RyaEcABuRl3BLCcTxyOO2iemO13CW9s1a566SAAREErMqe7jHjLv5a0ofm0CteVnpPoC/8A7fb/AOyR+pm1rQ/0eH/2+j9Mh/ztrNdJNOhn6SKuO2XR/mR+tgP7deD+iG42tJ65uaRqTGJ6ecAe8I+Gf876fTXuH6Umja7j64D/AKi68e9B9yr0adwaNsay8MWBAxIDcHgllIMlR8j89ZY3SUupiVnuVmthVpm3PXJIViswSZpePuuA4K9zHnOmNx3WxNC0VbdslZDUOEEqPvRlPtMjyPL6jUk3Wuuzmn6sekwx63GMM0zj3mRiG/Dz1Z73vVyfUVayKkVFdASCHKgeFBEICDkQZPbjjXNVBo1YUrbvtzX9NxQPSWmykClA6hPgJp9zC/2fLWtq3jbRWu2e3PTYg0xhkAsRUAE+zLNJB8gY41ZfbVwdzy9RfqChgEyGYBM5h4j5KO4gxoWx+kNwrX9RbEtk5dwvHTIkFXGPiHmQPPnRC+Oe4Io6W4WY251NL+EEti2PIMyhziICyCJkny54c3PctuK2nToMMHU1QFKtgBDqSffJPIIJHftMakN2qjZ+l6q3SbwiuICcsCGgAnIHwhu3ujVjvG+Vi9hNg6lXDop5zhQAiADwjzg8zGlCVQNQc36ZXdtUqr6qmChRnClVLcxCntA7mOfrrPQv/GD9KdT/APzadH9Pb56lyOpQagyIFxcguwkkEkAA/LjyGk9n2qtUBNNmUTiWUPwI8RlVPABgiddWF0IRablRBuLUQPdp/wBWnPSoTTPMnr1PryTTB1Q7ZSqVVY9VppRie55heD3AjkDt9BOm6W1VHuTbmq7LmQS3MDMcwe0sqnj9etRNwXu5W4Wk4EeGgAPyqf8AjUdhoKKFDjvVn/kI/q1R3yV6bUyK9RzUQEg+7wzHGD5AqDpjctqq0KfhuXC02xCjgQKZ54+LGB9Z0ENyG9GLcdO6Md1K9vLKn+3n9umVoZbpyBAYN2/2R/bH56Rp7bW6LOtZkyR3ZVAE4nGPzCKda2y2r1iKgrsrZhOpxmZYmZ/ER+zQIY3CzDGzWPeGJ/Nm056SAdGsY+On+2l/WJ1Tbbb1qjYGoT0wWDNziVDEKOPPI/sPlqd7QriqaD12qB8AZiOVQAwB3AfiPl20AXQtQlAeESlvWPbzHPn+Oufo70621S2wp4PUDlsPGCCOAfIGB/8ATo9+1xTCFq5IbqLhAxgFQ45HYk9p89T9G/Rmpeu60yilRmcpA5McQD5kflobSUsDXotStjXAu+KWJ5JIXL4civIHfkfT56vtss9rNxdCo/sgQKJLEAqR48T3LAjwg9wR350jsVMWd+yVqfWKE04QZENxBCtAb8/nq52rfrZbq7ZrVyjx4RTDFQJFQMvwBjyT8OufF65i0IdLhQVdvaWHqFVjU/hQzKAsQTB9lCngggjn8Rxprc7TbenbGnVMllFUBiSqH70lSPAQSIj9WoWu8W32dWpGg3UJfF+mGUEn2Xj7qVHEcTo+6braPb2oW2YFGUtKhQyr94BUB8eX48eeo1asyk5JXVjtwvaYWt7HpsWIqsVDj7sGpGQkcn5R3gxom2bVt5rXKtXIpggUm6kZKQczPxw3EHvE8zqVzu1l6/RcWzdMIwYdICWMdM9Id8RI4HM/TW9v3SxW5umqUD02g0x0sioUQ/HwFjzl5c9tGXs/1i0ZX0rOzO3VG65FwJhMuCQYSKZ4YMsHKeMvpre/7daJbUDQrF34BUvPGPi8P8XDQI85+mpWt9aCwqUzRIry2LYycifZnP4cexXz+Wpb1e2j2tFaNPGsMcjjBgA5y3Z5aCDq6FeYJrq8rPRf0bvNhT+jP/3n9+s0L9Gv+IqP57/1/wDnWa6Qo0AfpcaNrq/V6Y/51P8AZryP0Qo3wt67Wxp9Mk8OJJZV8WHyOPzPJ416n+mapG3R86yD9jH+zXlno5s1R9vuKqXTUlOYamPdOC85nIET247z56wxmlTculxUzK1K9G10xlTNuQoCj73Et4AT2xyg8c8jnVtulPcuvaB2ol82KFQMeoq+0znucJmBB8Uc6rL3Yao263Y3ZZHanFJh7NepMeIGTge4jjnsdWW6+jtcX1pTN67PD4uwAdMO+InxZeRJluZ89c7ab052Ncxuiu4ncH/xbNaKjmej0yxwj4pzB57zoO0vuXTvGToz1ahbIeLqARV6flIUdjxERprb9huDuNwBfMHSmhNQKpch+MSkwMY5A7cdtJbXsdf1O8qLeFVD1Q6gSlQpORJJlc+0jv251FTXHGwZgVZb8bUgIp9Aqvb77pllwmeIyI+vby1Zbody9YswwodTNimPYuE9pnPAOE8Djv8ALSG4bFcLtlAm7JpM1OKREIOoYUZdyVJ5Xy5+U6st32K6F5ZI18zOS2DlYNMooLECYeV4BPJiOdOJei3Jbk5f03qXBuYucFYIoUUySmBkjEkyeZmY/DVftuzV6oZ6dOoyc+JSQgIHM/Mxqw9OLSpTu3WtV6zYr4yoU4keEFRwI+Q/Hz1X2FzRUDqUBVOWU9RlkRwpA8vOdduH0oQfZ9zShTqZ5EvjGKz7rSZ/LVxS3+kt09YlsG/m+Ie1nkfgBrnLO0ZzC8kCe8fIf26uPRu3xugjASA/H/4NOrE1JK53Sm/QbxRTXFlKkE++ePmPLTm777RrU6gVmyLFgGRhMAACY7kgiD8tS9ILcGpbiO9New/zcp/f+rTPpHSHRcwPvX7D6f8A7f16CGoIL6SUCoRiwODIfAY5qfOPl5/TQtp3yhSRFdipDKx8DGYaoTEKfIjvpvoL0ce8UPl/rDOhejFsMFY/FWU/qDA/rjQIR2vc6NJ6hd4DzBxY91buAJHvaNdbjSN0KobKmCOQrTKimB4SJ8j5eWp7DRXq1fOEI+nIkk/nHOkN/wD8ZqCOBhEdvu0P9ZOhXcAE3ncqddaRRj4DVJDKVPjZCsSOeBJ+WkbZGJhZn+aCT+oc/s1pV1fehVYpdoVrpbmG9o6gjt2gkDnjzHbVVWpA36FXNWndqaNPqvDKVnGRHi8R4WOOfy11Oz7teC9u2W0DM2JdA4XArISWjxyPIctwdc/6MU67Xp6Dpn4yXYAoVBJcxHIJgwNdHttDcBd3QFSjmMAxYeEk/c4gA4wO0jiOfLXLidc9kVRpBXWW5XP2bcoLYNTYvlUmMczL+A8tiSeZ489G3Xdrg2trnahVDUyrEyrFPcAUcplx3761Y0L42Nxi1MUpq5KwHU7zXxPAAPPefpou40r4WduXemUBplcYzBP3ORPB7CI/PUatFjO4b3cfaFszWZFQK4VCwLOG94hogYx27jmdb2vfLgXl2y2jl3xzQESmKwJMEHIHy5JHE63fJfeuW+Ro5kOFxHg7e2yHBngT+zU7BL/1y4C9E1IXqZe529lj5z3ifrOlTr6Gb1K7b93qDbq6eqE0yXydeFUvyZBE+GRHygA9tR3jc6lSwoK1sUQY41fhaAYxESMu5njvE6PtvrptrgKKeOdTIN74P8fh5Hv5/lqG5etHb6PUCdGEgj7yOenl9IPlz89XTqTVodb+jT/Ez9Kjf1LrNb/RkItX/wB6f+1dZrqHh3pTKf8AThU/gNJfnXH7Ef8Afryuw26ybbqlSpUIuIJxyjxA+zXD4w3m/l9Ig+kfp1q+wtl+buf+UD+3XmlG+svs5kNMm6ggNjzlkCrB+wAXy/KPPWOLMWNKepje5bRYC2tWSuS7MgeHyMN98SnwFf2/Xvpy72Kw9fo0xX9myMT7YMMgfZjqfDl+wjyygK7luu2stsKdFgVdTUhSG6YnqKT/ABhJHcf26PV3LbDeowpL0ekQwFJghqz4SV7wFkdvyOuZ1ON9zVoJtexWDXd0jXBwUDA9ULOUdXxnh8TA+bec6UstltDYXNQ1z1FLhBmFnE+ymn3bMfqmNG2rcNrFa6arT9mxHSBRiMYGYUDlSTMSeBGlba7sBYVFZP4Sc8CQxcc+zIccYgQD25nv5DzP4JysZ3HZLNbO2qLcku7IHBYMAGHtjh3XD/miPPT+4ejtkt7bUxctiwbImqpK4iaUP2TPkAHtHGq7dL3bTStumniDIa2KkPjHtsj2JJ5GJ4/Zpu8u9qN5RKKoo4sKmKuKWR5pyPeMc5R347xoqb45FFzn/Sqyp0rqolKoaqiPEzZGSBILD3iPnqp1ZekT0DcVDaiKPGIAIWcRliDyFLSRPz1W666OlGVTuWuzXiU6hLsFBWOfnI03al6ty5o1MCcmDQDICGRyPMAj89Uurf0duUp1Mqjqgwccz3KNHYH8PxI1ZWZDG50q4aktSoHJClWxAIlY7AQQOZ+ej7pbXCI/UrCopdlIKgcgrJEL58QPKDqW4bjTerRcOpVVxJ54hfMQP86OPMaLvW60a1NglVGObMe4kFkiJ/P9WghsHStbkUxU6wK4ZYFBEdSMSYnv56HstvcuAaNXpjMLyimCQ3PIPzOrL7aoshpCouRphBIPB6k8kwOwmdQ2HeKVNEWpUVSHXgz838wPr/VoAr7E3DVCaTqjBeTiCIUKIIP4D8wdC3RHWr7RkdywyZQB3FPy8gFgfjl9NWO0XdFHbOoihvdZjxyoPcfjH5aQ3wipXqOrhkYriynviiA/qPn5xoWthDW+0VXp4qBw0kfQqPl9dC2bZqlzVFKljkwJ8RgcfX8+2kw7v947vHYse36gNOWNo7uFpKzP5BR4uPlHbVteW5DZaei21F7xaYqmi6lvGhEgqCCFPY/1HnjXT7bsNQ3tygvHUqFl1PifLvkCfhjk+XHbXNejtpSa5VbglE5nmIYTAJ+GT3P5eervbtpsWuq6NVIpAA0yamPJ+88XxEcQPP6xrmxeq3BqrqUZt2xVDZXDLcsqhmmmIwbHzJmfHAiPn56y/wBnqiyosbossp7MxgMz8JHJKzz8tQ2/a7Y21ZmqkVFL4DOJA9zw/HkTz8vpGtXe2W/qlKolYtVbGRIPfip4I8OI5nz1O6v8Bcsdx2OuLy2U3blmDAOwGSYjkgdiGnie/PeNEs9puPXq6i7cMFUlwAWYNEAr2GPnHYR89Av9jtFr26rWlGkM3UDFYHh8XwSeOe301O02W29bqp1WxCgg5gGTGQzPeP29vLUr6/ANENq2av0LnG4xAZgyjlWgeIk91DeRHfUbzb6/qFNzWmn4SKePYGQoynkj5RxOt7ftVBkuJuCChYJ4woYAeElfintHlobbbRFmlQVSakglCwiSfEMe445y06ZnUmpeVnU/o74tnH+s/wDiut61+j0zQqf7z/4jWa6SsNTSoOR/Tw/gtR8uof2U9cRU34jaVoeqvEx1SPZmHkNMTlPhn8ddf+np+bVfktQ/rKfu1yd3c3o22ijUaYokoFccuQGmkGXLgFuxjnj56wxti8PVjm9ekuVSymxdOm4cU3X3l7dOmAOV8x9Qv1OjD0ny3PqeqVpFHAqEHW8iHxiOPd/XzrN03PcTdWeVvTFVSzIqmVdioFSTl7OF7jsszqVrud+dxqEW1MutEIaecKEmUIqTzJnkd+3lrnyqPfc0bBbJ6VKjXzmydg7liFSQo5BSpI8IJGR8pLcaTo78i7S1E2zZNKirh7LInwtmecwPCBPkNObNvN+q3jLbKx6ru8mDTqYxUAWfGFUDwjt89LHcbtdoWn6sOgVCirPOGUg4fVuA/wBe2m1+z2CbDG9+kdJksv4E4COrQ9MKrAKAVQ92yJy5+mmbn0hpHcqT+p1hjTKkNSHWJPKNgOCFAIB85Py1reN6v87HKzCMtQNTEz1HCxBHweHnHuO/lorb1e/aQPqcVFoFOln8BMlur/tCJ/EdzodNvfcmbnG+kl6lW6qulPpKzDwEAEEAAyBwGJEkfXVbqy9JLypVuqz1qfTqFvEke7AAA+vAHPnqt12UKKUZValztG1LVVpYqVMeXynz0bYaFKorCpiDIiauBMieB5jSe2bz0VZQhYEyDlESI85Op7Ralw0MQVI8xHnPnPkNUNrgtt1srenQqFWQVPDiDVyPfxdv5p5+UaaTbrcgElBIBP8ACf6udVtXbwXVXqOxIJMAGIEpBLcicpHEaJd2ASjk7uQCMRClefemHkeHtxB+eiJFDD+o0PWCkrh01P3oHJPPiPc8xGm/s21VWPUUEK2Pt1Iyg48AyeY0hTsDk1RqhChZLAKXiIBguJPaYOq2lQUGcVBHmAP3aEhTtBc7VZ0XphnYBuZiuq+fyI41m62lJFTpsG97LxhjEjGSPx47caqvVUY+JEP4qNG6IVDiFUd+AAPr2GnDVwGRZMoBYESY5/X/AFaa2+5ek4em7Iw7EcHnvpm8vqdQItOojwWPgYNAgRMdux096KhxdIabUw0NzU933TPbmT5R8jpOq1xQgOw1qQuA9wC6ckyJGRBgkfF5mNXVrc2PrNVnpA0WAwBSQP8ASQvdcvL5R9dI7VXNK8DGmKjZMMaYnkzynBHnI+k6u9v3iLuu4tnOSjwBfGMe5Ijz8/y1z16z2LpcFbYVrIUKyvT9qSxQ4kmPgg9gRxolxXtPVUVUiuCMjHM/GSfMEdtMbbugFtXT1cnIsSygYqG7ZGJGMCPy7ajc7ips6dPoERADlfB4feIMTkw4Oo3UfwUoC39xZGrRZE9mOKgCkcR4Ae0kecaylWsvWmMDolPDKnp5x4jHeIn850TcN2Q1bZ/VmULyVZQMgYAAEeIA8ifkNTXdEF4WNB+UxjAZz88Y7kD9R0qYi/8AANoWsDaAV8wZJPTkHLGPDHyOXedCItfVAIHX8++WUmee2OMD8dN2G7Uh6x7AkMSwhQQgiIJI8InnjQhe0zZdMUTkDHUxBEyCGy7zHlq6Y+VwFoL/APR8fZVR8nH9Ws1L0AHgqj6r/UdZrpFhWpOA/TxU9vbj5Uj+1/8Axqj3Tbb9bK2VqyGmXpBVAh1LEGjkxHiAJHbtx3idWP6d638MUfKgs/8AFUP7tV29+ilRKNmDeM6u6IqufZrmOHp89l93n58RJGscVJxI8PV/Ud3C03E31rNeiXCuysqxTAWBWzUqJkEA/PsI1Pb7XcfX7kitQDKlMMzKemytJpALBZTOR5EjxcmdDvPRqsNxoob2szmkzhzJrKFMFVE85T5+9BkHWbR6L12vbxVvqiuhVXdeXfMA+ITEL2PPBHGuTy5fTg0yoDtVLcRbXjCpSHjrZhhNQuoIrlCBA4nngdoiZ0K8oXw2qlLU+iRTGKiK2DH2QLHgrkQQJkeH66htvo7X+z7qol2ypNTJFk03NPh8mnjMDiO4I7zqe4+jlwm325a8yps1OKZ4pr1Jxhpk4kyVgAQSORw5o+eOwmlBY71R3MXFkGqUDU6hwKDjqKvj6nHJx4MSIJ89TSnuB3Foa3yWiJOJ6HSLcCCMpLg+UzPlGobt6NXQvLNGvWZ2LKjssNTKCSQATkCOAZBMc6lbbBdnca4F6wqJRVzUwlmV5xQ05jg8kTAmRzpN0tbCSOL9IOt61W9YjrZkPHaRAER5REfSNap7JUZcuAIU9/JxK6Hu9N0uKqVH6jrUZWcGciCeQf8A78vLRK261gqicRioHgAlVkIeRz5jLzOu+l+VIyq1Dp6PVDEAHJ1QCeSzdv8A+6c2O1ZDcU2U5q4UjvBXJW57dxqutd8rKVOQOLhx4R3Xt2E/l56BekVjVqMXFapULypASGLFhHf3jI+mtGh0l1cUG66LHOEkfSTH9urH0gpEWSiDJqj5c+E/n5a5q0s6IUBjX5VyxDLOZACEfMDmQe/01uz26mqvm1VmJAAkY4zLd+coiD27zpQN1I6o0z0mJEAU+ZgeYGqFFg6Vo7VTFbIvV6ckgcZDuVH+aecZPn4tPUx8++nSoZm2EVdNLbEDkdgp/wCIEr/VoSLpiqWfsQgxRSFUQcAQpgz5EyZ5027wJOwa0o9oHvMqD6sxhR+JJ/bq42OhRNRhXDgBeMASQwMcgAnzOqe1pspSWLKrrUjFRJQgryOYkdtXm21GLVCCy5ckUx4uWkgT5eI/OdZYvTYEMbexp3f8GUvDEKr8HGOcpgqY+cRq1tL+6F1VIoqXKqGSYAC/dwZ5PPz51WWK1TdDpsucRLe6Fw8QYSZjkECedW9tRufWqvjph8QSzCUxJ9nA8uew8ue+uappxm4NEpFtuv7npVwtEFSzy3+aTAeBPijv5xzrKl7X9SRel7IYgVPmAQV4mQZ+Lzk6NtqXXTrYMsZtlPJLfHjwP2+estrS4e1RSyCiY8MePCfDPkBI+Y0lllaCugl9udy1S3ZqAVlMqDzmY57e7xzHlqXr9cXU+rnPp44Zc495y/t/LTO7LWzoARmWlIjgkcz9IH4aWZbn1oc08un8op4T8onv+3SWXsFyFhuNcNcRRkscn8sGg8R5iPLz0Kjd1fUynSJp8r1JMAZSePnJiflpqy9b6laMM8vGWj34OOP1jt+/S9E3HqhAjpQ3f38QfHH0Dfnqqcvyi6dC39AO1Uf7P/y1mtegLc1fwX+3WtdYsPpPLv011Z3Fgfhp0x+yf7dJ7xstgrWipcHF3Cu2YYBCOXj+LOXERA+UidG/TDU/90qz29mDHywSf2HQtyudqNe16SxSyPWxVx4IhMgRJbLuV8tYYuq9R4W77hq2wWP2giCucOkWI6wJDicVFX5FfFE/16jsmwWT17sG5YKjQhFUKShEsxb+MhuI84nz0Jam1+vGQgt+l5h+j1Z5IHvxHl2ynjz1m0rtWV0ao8PUPRDCpPTjjD5Pl2y8gNYUpxuXmA2GyWrbbVqmueoMoUOFUlZ6SmmeWzAUz5ZfzdH3T0etUtLVluTlUanlLhlCv94Qg5XDsfmAZ76Uopt/2aco9bho97PP4Yjw4YxM/XTG50Ns6Vr0/ezTrFS+eBX2pYHswY8Y8xPfRf547DehYbl6L2y31rTW5qQ4MzVUuMRNPFx4VDmAB5fWdF2/0UoNuFen61VhFVhjUAqsW94ZmJxHcR8u0E6Uu7fahfUQhUUMW6mLP0sv4qWPInsxHbjRNvtNqN7XDlOgFXp5M4Sf43Fu5jgrP1idS28vpwJODjr+3VKtRQ+aq7AP/niSA3599O7tv9a5WktUgiiuCwoHHA5jufCP2+Z1fbRZ7a1vcGq/jDOEliKgUfclFBhyeJmePkNArWlj9nU3Vx60cZhiXyy9qCnbELyCPl311ePTZR2M2pZzYXUqZ12O87XtivaClV8DPFVlcmaccO0yUfKFgdgTxxo9TaNuG4Kgdel0iSoq+zFT4V6kzjjz34I+sav/ACFwGR7nHU+40dJLRrrdp2jbnr3SvV9mrDpE1MfBHjIPxFTKj5/I6BY7ZZtZ13ap7YF8DnB4I6QFP4gwiTHEmI03jrhmeSXY51OdM09X13tNotpSenVmq2OXik8/eAp3UKJg+en9x2SzWtbqlbwMYqHqBvD8LT8BY8Y+XyHmv8hcMPDqmDnKWmKeuhpbLaeuPSFQ9IICozHL+YFTtwOf2antm0WrtXDVvCh8BzA8Mct28fiBED5T5jU+OneGWsOpFKvlp+zusJnISIyUDIcyYn5xH6tM2+1UfU2rdU9WD4ZA8U8LjEmR8Wj3W2UEpUnWr4mKhuVPB98hYBXH66mrEpaSE6akR2yma1yMGNMkyG8+F592JJjsOJOre22qt61VUXDZhQxccswbiCJ4Pz+XEaTudoorXpUxVIVgSSWBII92GHC5fXtzolts1E3Lp1WAVQQQ4Bk9xl2OPf6zrJtNzJaUBdt2ys1OtjXxAZlYckNj3JPkDzz3Ooixq+pCr1fB73T+UmAJ+ffjUNu2ikyVyaxGBIBBA4HYkdzPyGheo0xadU1PF3wLLAMxiF7zEnLRLzeq+wywv9trg24atOTYqTxgYkEcmdSFnWN0oNYlyhYPjyFEgjGT8u31nSl/tNJOgBWJDEAkmcVgSwHkJMaLU2mn6yidZoKlichmCJgZDwyYnRS3ADFlt9c1bhVrYkNDHk5kj/l/HiNLWdnVNq5WrCeIlIkHGA3PlJnjz76yx2VWrVU6zALAkHvI8Un4gPONQtNuQ29RzVjEnw9kOMYyCZJYdiPLRmc+qAt/QH3qo/mj+s63qHoE3tX/ANj+3Wa7CMPpPJ/0rVR9rViwyAqJ4fmBTp8fnGj7p6TWtS8tH9WbCmGyU0QrEMAEAQe+FiRPftpH9IF0Ru9ZgvUK1xC98iuIAjuZiONWu4+k9wdwt3axqh0VwKZJNR8/eIIUgQOB8udc+IprKwdGBtvSK0+0KtU274mmFHsQWDry7GlMLIMfSProWzekViqXmVsSHdmQCmGApkEKhb+LgmZHz47ab230trev3VQWVRmZVVkSerTwmMjHxTzxMAR20rs3pY6297/A3YVXqMzID00yEFX47L+X11jHC43KiWLHd7T7M6XQJuIjIoIzynPqd/dMYfs01vG+2DCzwt4COrVB08SUAh1n+MluZ7cfXQLv0jb7Kp0DauohUFUr7IkEEMvHvmOTMc6e3v0tNR7KbKouDK4R0gNwFC0uJK9iPqF4idCptMb/AMDdMEK++7c1/TcUfZCmwf2UAufuz0vOB4TxzPnE63tu87aLq5apSHRfDpjpZAQCKsLPgy/Zpit6XA7mlX1OtIpGniU9vzyHA84HA/mz5xrWyemCJdXtX1SqwqRK00yZcZDCpxwWIlo4yy8tJ05l6cigr9r3Pb1tKy1KRNUs+Mrk0GejD/ARxPI7eeo3N/YGwpIlP+EwmRCQ0gjqEt2KsJAH1Gj7T6S0022vSNozZF/GqzS8ZBUs0eEpKwOZhIK861uPpFSbbbej6swIKeMoBTJQnMq/xF4JMc+98hqocqOeRDW57htbV7Y0qfsw56uKEeCAEVh3Zg3JI5ifnoi3+1+uZBFFDpEcU26Rq5eFgneMePlOp796VUHubNxZ1FWmSSr0wrMrQEVAOHCtDDykKPnqaek1v9pdX1apHTw4pA1c5nPp/PHw/OOTqctXPyAPbL3axVujUQYM4NIMrkYR4lXHlWJnEnyjQLC4sBZ1FZQbnx4Eq2cz7HEjiAAJ/wDynTey+klqj3jNasVdslApq2KchkYdkBIy+QnntpSw3y3FhVpNQPVJYB8AVyb7slyZUpMAef5nV5ap9t+wDF9WsDa0hTEVhjnCsH/1uRbgggnEfXjT19W241qBpqOlkeriHgqQMMvMtPeNI7rvls1pQRbch1KzKAe795Dgy5fmflP007fb/Zm5t3FCEQnMGmBKkRTGPxYnmfPtqac287gFt6lgLp5x6PTGPDdLPz4Hixjt9dF202GVxnOJb2WWc4wfdiPFMcHQae9WnrrVOiRTZAB7ISHHvN0+wJHEd9S2ve7MG4LUPC7ZUxgGhIPE/BzzP1jy1Lm12BlubX1Ik/4xB7k5ZSMYjw4QOZ50xdiz6VHpnxyucZZ4n7zLLgH5RpOhutstm1M0j1+RkFnxHlWy7gR5cfgZ0a63i1NGiFpEMpQt4I4A9p4vjyPM+Wqpm2uoFhc07L1ikEIFOCHgtH82fMc94+nzOpUEszcPkV6WIxknAt8cHvEdvz0vdbtaGvSdaUUlBzGIAMjweHs0d/rolHdLMXLt0wKRUBfBIyBBY4jgSOPpqU2t2BLb6VmVrF2IIY4STOPOJUDu3aZ1BKVv6oDPtvxOWU9o5GAUkz+ffUbDdLRRVD0+WYlOAYQg4iZ8BHHI0MXtAWmBQmtHvY8zlwcvlHGOtLy7vYlIevqVoq0em3dgKkSTjHJM9jPYD66nXt7UXCBW9nicoY4hgCV8XB54n8tLXu52hWiKVNpDLnAg4/ECZORMcHy+fOpVdztOvTIT2YBy9nwSfc8PnE8j6alOeQdIxaW9qa1VXYBB7hLEL/P8Q5JHlOoWNK3NCoWY5gnGTBge5A+utWm4Wgr1SyeybHAYyP53HcE+R8vpoNnfWop1Q6+OWKkrJgiEggwIPOnLS32GlBdegdT2r/7v+0azS3oDW9u/+7/+S6zXfoLD6Tyn0kr1Ptio1AZVRcsaaxMsrkjzHy+Y1c3V5uJ3GkDb0uotJwiBpplW985ZeTR8iO0GdUN7SrVN1YUGC1TcVChPYEOxk/SJ1e+r7h9oAmpQLigSGCxR6ZMMMQJkt+cjg648Zwx4WhLZtz3H1q7K26M5wFRSYVSoimFOXi45AkzPcaS2reL4WNwUt1amzVGaoRBUsD1iFkZBfwOP1jTmzWu59e9wejmHAqZjwtUC+zwAHBxiJgCQNI7X6+NtrMrU+ic2Of32MnrFeIAnImefeiNZyu2xa1M3Ddb37No02tlWiemq1JkkKZpeCTjkQOcfF5RPNhvW+7g1xZmpaBKgqGoiSWFR4hvPwQOce47zxpPdRuC2NsrGlhlSCimPaz/k4f4YkAiB3AnTu71NzN3aBxQLyzU+n93kB7Uv58KeYgQSRqU0+NymTTfr37TJFlNQUQhpBv4vLIN1Dxy3E9vKNR2D0lvRXvKi2RqOzhnUEqabIIA+b8CSvc9/Odbo1Ny+0qvFuagornkfYdMtKQ05SWnnvM+WobDd7p1LxkSkX6kuKnB6qjsgB5IAECY906XlVO2wbClj6Q3C7XVpC1LUWzU1vhAcnMlfMiYy8oE9tH3T0huGsLam9o1NJSKpBKvhysLHGQ7z38u+lra4vhtTQlL1bF1LcmqEY+0gA+7JgmJHOmt6vtx9Vt1q0kC5UoKR1Cw+4FQScZ7cD9WnFLj68mY9vXpRcteWjPZOjoWK02lnqF/fxIXiB27wYJPyyn6UXH2k7+p1c+j0zSE9YKOQxbHmTAmIiI1Dctx3P121zoUhVAfpqhBRgwirk2XhgATyMYB5nWWm4bh9oVf4PSNQUgrIzRTFMGUIcN855B+fAAkEUW+nIE9g9K6yveutk7l6hqOEBHTMEFKnh5Xzx79+PPS9p6QVF2upRW3c0zkOsAemMyJLcRkPIzHA50TYN23AG6ZLZXPVZ3yhSlWIIUFhmQOcefLnmNAttxvBtjIKCm3xYdTswRj4yFJkiZGWML+AnVrJm9t+wDO7+kFR7O3RrRkCshDOCaTYdggIHvfFzp3dfSmo13au1nVBQkhHEu+XHgke6scfKTOkt63a+NtbZ26quaFHHLVCo9kCskpI/Xpjcd5vjeWxe1VKiliiAyHLLFSSG4IEH+b5zOiila/XcL8jFp6TONxep6rWLGmFwC+3GMEseO54n5iNb2L0lKm8YWrN1GLMKY4TgjF+OB5kfXQKO73nr9X+Cguaao1LKAqAgqS/4+Z79vIRmx77eB7tkts2Zy1Qe703iIg8tA+Gf69EW9twTk3bb0w25qRt3I5U1APZgkzkTHviRGjbn6RZW1uvqzLiymWHgbHuE4mG8/l9dI2e63P2YaYoDo4MgrfJSfFx588Zfr0xuG8XRtrcPQxUMhV5kMyj2Yx+GR+vVJRH15E3BYX3pFN5bubeoCoPhdRm+ROOIjnHmPnz20Sh6SD16o/q9QlkC4Kk1QRBLFfmfPzHHfSW677dtd27Na41FywpzJfIEOQfKI+Rjz0W33y6F9Uf1UlzTVWpA+JVBlSWPBk8Se/bvqVTOi25GS2j0hRRdTbls2LHFQQByArmPCo7zodvvC+oGn0mymOpj4JJHJaOGgxE63s2+XI9aKW5cmozuIIwYiCGX4gB8J50nabnX+zTTFAmmAV6wPhALSxg+fJ5mPnq1T5rLjfsKSx3PfkelbgUCoUqYZQFZVEFVIHiB7n8tMXO/Uzd0mNF/CDwyDMlycYB74+Xz1X7vv1dqNvnb4gMpVjJDlQAgUfCCPLz0zfekNx63bsbVw4VgFnxuGHiho4j8OPPU00NXa53GFt9/QXVZjQY5gABUBqAiMiV7DLz+XHfQds3lBRuB6uxzLFcVBABBChieQFIkRrdpvVcXtYi2ZnZVDUgxWooX3TkBPPn4efKdD2nfrhadzjbs+TszFQQtMsvIYQZAHI50n0+24D/AOj+r7dh59M/9y6zVd+jmsfWG/3R/wC5Na121Jyc+HV5Tzq2tXuNxVadTpO1R2FTmVgljEdzEiPPXQW3o/d/aLgXj9RaQc1CPHixhVKTHBEx28+51zmz2C3F8tNqhpgljkphhBYwpPAY9hq/s/RJW3CvTW6rDBFbipFYlhypY8eHz4nkdu+uXGazROxvhaEtj2C9LXop3ZQq5RzE9Rgsz38Hh+LuJI7DhS12i7G1NUFyBQKtUNGO6BsW8fcSROPY/nqex+iYqU70reOBTdklGhWCgnKpJ7Hnz+ffzXf0bYbT6x6y+LePpTFL3ox7++D5RHHbz1Fp142Nkh3eNjvRbWitch1NSkqIBjg7iaRyA8UAd/LTO57Rf+vWoN0rOQ7U3C4hMR7XJI8RI79y35aV3r0QqLSsh647CpUSmoYnBcxOVPxTioET9e47aavPRSr9oUKZvapZqbOKj/eoKfcKJ8+SORwGJmJ1NLS352E0Ts9sv/tCtFxS6gpIXdkmmyN92AkcQZ48oJnnUPR7bdyi76ddEPVdXyGRqVFBzKGIQxxl+HHGpbb6LXB3C4Rb2qjoqsaigmowfsCMo4jnmBIgDSvo76L3LUrs07xkAqVEYLJV2T3i5mVn5gEwe+ibarbYSVgdO1vRtLEVU9XKz049r0y4DeKD4cuSs/u07vm27kKFotSrTYZ01VU4dahHsc2gZkdgQeDqufYbgbR1vWm6BAfoQcIzj3p7zzjEfnp7ffRi7SnaK92agNRKaAyoRm5Ugg+IQvveXGqzaaakwx3dKG4/aFrlVoNUCOyOi40wonrZLEnjvx2jWrKnuX2jX9pRzFNc2YexwJ9kAsT3BiRI8UnQbz0fvDuFBfXC1Uo7LUxIKKhIcYAmZ7/WedS270fvftC4C3mNRUTKrhJZXAwGHZYH1hY+us1G8adxEvR+nuRF302ohuq2efLGqB4+nAhTHmeO2lbYXo2kwyC2wMqR7XpE+IjyxkHv4vMRqew7JfGnd4XQQio6MCJ6jqpLEMfckT4hzz8tATbbv7JLi4At8eoaEc4ZQfH5CROHHOtFUp22Af3pNw9XtczT9+lh046gePYdSeCY/Iczpq/bcfXLWeh1PH0+n90D/H5ecgd+I92NJbxtV6KNor3AqA1KaIglSjuPZnKJaBxl5aZ3Xar/ANetcrpWqEP06mIATATVlY8U9/PL6GRqU1G2/IBLFtxO4VcRQ6nSXKfuRT/i4iGEmfr70xrWx1dy/hmC08+oTU6kSKkRCAGCcI+Y7eeoWW3X/wBoVgLhFdaaF6uMoyN92AkQIM8eUfXWvR/bNw/hoSuiMtQrUy8RepEkqSPAYI8Uef00lGXbbkaQK3q332W0Cn6ti3PHV6ZPiMT7vBBMTHbR90q3/q1t1FpgZU8SsGoWA9kHkx5jj686Stra7+ySwrAUMWfpR4+mGh/FHAkTjJn6aa3mwvxa2oeurLlTCoBDKzfdEsB44+flp2tpr3IqTLDcbrcPXLfJaYqjPphYwMj22RykEAQQOBxHfUaNxfm+qTTomp0lyUmKQpg+Ag5T73mDJ0LdbDcBe2uVem1U54OoCopHNaVjxcck/FA7alQtr4bhU9vT6nRVi5SaZpEgIAhH+cO0eU6PL20G42knst1uAN101pluoS4cQRV8wgDAZYiY57TpalWuxtr+BDbjIFjHUxyl/PtIMmPyOi7FaX+d506qK3UKuXhsqvzU/AYYeLj3lHnrlh6UVkt2tsopmZBAJEkFhl3iZnWqozNwlt9iVCu5Op3fcb71eh1aaqoamQye+Xj2WYmBPkB3840zuF3fi7t8qVJXGeCqclM/e5HLgjzHlx38uSf0ouLhKdEvkFZccQA0jhJPdoniddVulruAvLUNVpGocsGQQixBrFhiJ4gk+YiNTkyuGkVMqUEo3d+L6r7Onn0xkhaKQpj3DlkOCePmdD2a+vv4WURCxduplAZXI8QUZeIxJjxfjqNC3vxuFQdSmH6IZmKey6cwgwInhgREcEH86Op6SXdrVuKZdc3qMahxDePkEqeI44keWhUZrLtyJNQWPoFc4V25n2bf9yfu1mqz0RuMapP8w/8Acus131K5xNw4RwV3TJaQR/xD9+l+mfmP+LX16dspf6Kn/wAC/u1E7RQ/0NL+jX92ohHSpSg+RRTbsD+Qb/zqYVog9u/fX1o2x2570KP9Ev7tQPo/bfyah/RJ+7U5UUm+T5QKsfmY+vbW5eZlpHnPP05nX1afRq0/ktv/AEKf3dR/wVsz/ktv/RJ+7ThcCl8nysj1ASwZwx7kMZM95M86ymaiggFgG4YAwD+IB5/PX1OfQ2y/klv/AESfu1o+hVif8jt/6Jf3aIXAvNyfLgqVMMCXwmcZOMnuYmJ1lavVYKCzEL7oZicfwk8dvLX1B/gLYfyO3/ol/drX+AG3/wAjt/6MaMq4HFXJ8y1L6sXDs9QuOzF2LCO3MyNSoX9ZXaotSoHacmDkMZ7yZk9vPX0uf0fbef8AJKP/AA6gf0dbf/JKX6j+/RC4K8x82Ub2sgdVeoqv74ViA34gHn89SF7V6XSyqdKZwyOE/OO0/XX0cf0a7cf8lp/rb9+on9Ge3fyVP+J/72jKuAbZ87V9zquqK9Soyp7gLMQv4c8flo1Xeq7VEqNUrGokYuXOSx2gnt/519A/+mG2/wAlX/jf+9obfox27+TD+kqf39PKuCHVUjwGnvddaprLVqioeC+RyI/E9+w4+g1lrvVennhVqr1PfxYjL6n5nnvr3v8A9M9u/k4/pKn9/Q2/Rrt/8n/6lT+/pZVwTnZ4MN3rdHoipUFEmTTBOE9+09p8hA+mitu9Z0RHq1GSn7ik8L/V2B454nXuDfo32/8Ak/8A1Kn9/UP/AE5sP5P/ANSp/f0nSuB52jxmrv8AcNUSq9Wo1Sn7jljK/gY/fPnOp0/SSutY1hWqdU8F55I44PEQIHERr1//ANPLH/Qf9Sp/f0Gt6AWQHFH/AKlT+/oyUf6oPEZ5LZekFxTL4Vai9X3zPJ789jzyeRB5Ouv9Ff0V1LuitZnFJGHglcmYfPuIH7ddL/gHZf6H/qVP72vRLOiFRFUQAAAPkAONUraBSszueDeln6P61lDN4qZPhqJ2nuJHdTxPn27+WqO59JblqiPUquz0/caeV/CB5+c9/PX0P6UWiVLWsjjJSnb8OR25BkAzrypfRm3J5p/8zfv0O5NXkcI41fSq4FU1uq/UIxLfMcCIjGOBxHkPloFvUNesA1VVZ2lqlVoUcyxYn/6dejUvQ+1M+zP9I/8Ae0cehdpx7L/qP/e0Raw8zOQelSo3RS3qCqgpL4wQcmIXM8cDkdvLtrNdtT9DbRWkUjMf6R/72s1OV8mTpTP/2Q=="/>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AR"/>
          </a:p>
        </p:txBody>
      </p:sp>
      <p:pic>
        <p:nvPicPr>
          <p:cNvPr id="4506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1730375"/>
            <a:ext cx="3816350" cy="363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58172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smtClean="0"/>
              <a:t>PROCESADORES ACTUALES</a:t>
            </a:r>
            <a:endParaRPr lang="es-AR" b="1" dirty="0"/>
          </a:p>
        </p:txBody>
      </p:sp>
      <p:sp>
        <p:nvSpPr>
          <p:cNvPr id="4" name="3 Marcador de contenido"/>
          <p:cNvSpPr>
            <a:spLocks noGrp="1"/>
          </p:cNvSpPr>
          <p:nvPr>
            <p:ph sz="half" idx="2"/>
          </p:nvPr>
        </p:nvSpPr>
        <p:spPr>
          <a:xfrm>
            <a:off x="539552" y="1600200"/>
            <a:ext cx="3240360" cy="4419600"/>
          </a:xfrm>
        </p:spPr>
        <p:txBody>
          <a:bodyPr/>
          <a:lstStyle/>
          <a:p>
            <a:r>
              <a:rPr lang="es-AR" dirty="0" smtClean="0"/>
              <a:t>2 Núcleos</a:t>
            </a:r>
          </a:p>
          <a:p>
            <a:r>
              <a:rPr lang="es-AR" dirty="0" smtClean="0"/>
              <a:t>4 Núcleos</a:t>
            </a:r>
          </a:p>
          <a:p>
            <a:r>
              <a:rPr lang="es-AR" dirty="0" smtClean="0"/>
              <a:t>8 Núcleos</a:t>
            </a:r>
          </a:p>
          <a:p>
            <a:r>
              <a:rPr lang="es-AR" dirty="0" smtClean="0"/>
              <a:t>10 Núcleos</a:t>
            </a:r>
          </a:p>
          <a:p>
            <a:r>
              <a:rPr lang="es-AR" dirty="0" smtClean="0"/>
              <a:t>……</a:t>
            </a:r>
            <a:endParaRPr lang="es-AR"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286" y="1628800"/>
            <a:ext cx="4820742" cy="3615556"/>
          </a:xfrm>
          <a:prstGeom prst="rect">
            <a:avLst/>
          </a:prstGeom>
        </p:spPr>
      </p:pic>
    </p:spTree>
    <p:extLst>
      <p:ext uri="{BB962C8B-B14F-4D97-AF65-F5344CB8AC3E}">
        <p14:creationId xmlns:p14="http://schemas.microsoft.com/office/powerpoint/2010/main" val="8194785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1 Título"/>
          <p:cNvSpPr>
            <a:spLocks noGrp="1"/>
          </p:cNvSpPr>
          <p:nvPr>
            <p:ph type="title"/>
          </p:nvPr>
        </p:nvSpPr>
        <p:spPr/>
        <p:txBody>
          <a:bodyPr/>
          <a:lstStyle/>
          <a:p>
            <a:pPr eaLnBrk="1" hangingPunct="1"/>
            <a:r>
              <a:rPr lang="es-AR" b="1" dirty="0" smtClean="0"/>
              <a:t>Principales características</a:t>
            </a:r>
          </a:p>
        </p:txBody>
      </p:sp>
      <p:pic>
        <p:nvPicPr>
          <p:cNvPr id="460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536873"/>
            <a:ext cx="4362450" cy="311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6333" y="4685658"/>
            <a:ext cx="24669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467544" y="2060848"/>
            <a:ext cx="4176464" cy="584775"/>
          </a:xfrm>
          <a:prstGeom prst="rect">
            <a:avLst/>
          </a:prstGeom>
          <a:noFill/>
        </p:spPr>
        <p:txBody>
          <a:bodyPr wrap="square" rtlCol="0">
            <a:spAutoFit/>
          </a:bodyPr>
          <a:lstStyle/>
          <a:p>
            <a:r>
              <a:rPr lang="es-AR" sz="3200" dirty="0" smtClean="0"/>
              <a:t>Núcleos  x1, x2, x4…</a:t>
            </a:r>
            <a:endParaRPr lang="es-AR" sz="3200" dirty="0"/>
          </a:p>
        </p:txBody>
      </p:sp>
      <p:sp>
        <p:nvSpPr>
          <p:cNvPr id="6" name="5 CuadroTexto"/>
          <p:cNvSpPr txBox="1"/>
          <p:nvPr/>
        </p:nvSpPr>
        <p:spPr>
          <a:xfrm>
            <a:off x="395536" y="2802616"/>
            <a:ext cx="4176464" cy="584775"/>
          </a:xfrm>
          <a:prstGeom prst="rect">
            <a:avLst/>
          </a:prstGeom>
          <a:noFill/>
        </p:spPr>
        <p:txBody>
          <a:bodyPr wrap="square" rtlCol="0">
            <a:spAutoFit/>
          </a:bodyPr>
          <a:lstStyle/>
          <a:p>
            <a:r>
              <a:rPr lang="es-AR" sz="3200" dirty="0" smtClean="0"/>
              <a:t>Velocidad: en GHZ</a:t>
            </a:r>
            <a:endParaRPr lang="es-AR" sz="3200" dirty="0"/>
          </a:p>
        </p:txBody>
      </p:sp>
      <p:sp>
        <p:nvSpPr>
          <p:cNvPr id="7" name="6 CuadroTexto"/>
          <p:cNvSpPr txBox="1"/>
          <p:nvPr/>
        </p:nvSpPr>
        <p:spPr>
          <a:xfrm>
            <a:off x="395536" y="3573016"/>
            <a:ext cx="4176464" cy="584775"/>
          </a:xfrm>
          <a:prstGeom prst="rect">
            <a:avLst/>
          </a:prstGeom>
          <a:noFill/>
        </p:spPr>
        <p:txBody>
          <a:bodyPr wrap="square" rtlCol="0">
            <a:spAutoFit/>
          </a:bodyPr>
          <a:lstStyle/>
          <a:p>
            <a:r>
              <a:rPr lang="es-AR" sz="3200" dirty="0" smtClean="0"/>
              <a:t>BUS: 32 o 64 bits</a:t>
            </a:r>
            <a:endParaRPr lang="es-AR" sz="3200" dirty="0"/>
          </a:p>
        </p:txBody>
      </p:sp>
      <p:sp>
        <p:nvSpPr>
          <p:cNvPr id="8" name="7 CuadroTexto"/>
          <p:cNvSpPr txBox="1"/>
          <p:nvPr/>
        </p:nvSpPr>
        <p:spPr>
          <a:xfrm>
            <a:off x="391862" y="4360748"/>
            <a:ext cx="5188250" cy="584775"/>
          </a:xfrm>
          <a:prstGeom prst="rect">
            <a:avLst/>
          </a:prstGeom>
          <a:noFill/>
        </p:spPr>
        <p:txBody>
          <a:bodyPr wrap="square" rtlCol="0">
            <a:spAutoFit/>
          </a:bodyPr>
          <a:lstStyle/>
          <a:p>
            <a:r>
              <a:rPr lang="es-AR" sz="3200" dirty="0" smtClean="0"/>
              <a:t>Memoria Cachet: ?????</a:t>
            </a:r>
            <a:endParaRPr lang="es-AR" sz="3200" dirty="0"/>
          </a:p>
        </p:txBody>
      </p:sp>
      <p:sp>
        <p:nvSpPr>
          <p:cNvPr id="9" name="8 CuadroTexto"/>
          <p:cNvSpPr txBox="1"/>
          <p:nvPr/>
        </p:nvSpPr>
        <p:spPr>
          <a:xfrm>
            <a:off x="395536" y="5229200"/>
            <a:ext cx="4176464" cy="584775"/>
          </a:xfrm>
          <a:prstGeom prst="rect">
            <a:avLst/>
          </a:prstGeom>
          <a:noFill/>
        </p:spPr>
        <p:txBody>
          <a:bodyPr wrap="square" rtlCol="0">
            <a:spAutoFit/>
          </a:bodyPr>
          <a:lstStyle/>
          <a:p>
            <a:r>
              <a:rPr lang="es-AR" sz="3200" dirty="0" smtClean="0"/>
              <a:t>Socket: en donde va?</a:t>
            </a:r>
            <a:endParaRPr lang="es-AR" sz="3200" dirty="0"/>
          </a:p>
        </p:txBody>
      </p:sp>
    </p:spTree>
    <p:extLst>
      <p:ext uri="{BB962C8B-B14F-4D97-AF65-F5344CB8AC3E}">
        <p14:creationId xmlns:p14="http://schemas.microsoft.com/office/powerpoint/2010/main" val="19245903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Procesadores ALTA GAMA</a:t>
            </a:r>
            <a:endParaRPr lang="es-AR" dirty="0"/>
          </a:p>
        </p:txBody>
      </p:sp>
      <p:sp>
        <p:nvSpPr>
          <p:cNvPr id="3" name="2 Marcador de texto"/>
          <p:cNvSpPr>
            <a:spLocks noGrp="1"/>
          </p:cNvSpPr>
          <p:nvPr>
            <p:ph type="body" sz="half" idx="1"/>
          </p:nvPr>
        </p:nvSpPr>
        <p:spPr>
          <a:xfrm>
            <a:off x="609600" y="1600200"/>
            <a:ext cx="3602360" cy="4419600"/>
          </a:xfrm>
        </p:spPr>
        <p:txBody>
          <a:bodyPr/>
          <a:lstStyle/>
          <a:p>
            <a:r>
              <a:rPr lang="es-AR" dirty="0" smtClean="0"/>
              <a:t>I3- 2 núcleos</a:t>
            </a:r>
          </a:p>
          <a:p>
            <a:r>
              <a:rPr lang="es-AR" dirty="0" smtClean="0"/>
              <a:t>I5- 4 núcleos</a:t>
            </a:r>
          </a:p>
          <a:p>
            <a:r>
              <a:rPr lang="es-AR" dirty="0" smtClean="0"/>
              <a:t>I7- 4 a 6 núcleos</a:t>
            </a:r>
            <a:endParaRPr lang="es-AR" dirty="0"/>
          </a:p>
        </p:txBody>
      </p:sp>
      <p:sp>
        <p:nvSpPr>
          <p:cNvPr id="4" name="3 Marcador de contenido"/>
          <p:cNvSpPr>
            <a:spLocks noGrp="1"/>
          </p:cNvSpPr>
          <p:nvPr>
            <p:ph sz="half" idx="2"/>
          </p:nvPr>
        </p:nvSpPr>
        <p:spPr>
          <a:xfrm>
            <a:off x="4211960" y="1600200"/>
            <a:ext cx="4322440" cy="4419600"/>
          </a:xfrm>
        </p:spPr>
        <p:txBody>
          <a:bodyPr/>
          <a:lstStyle/>
          <a:p>
            <a:r>
              <a:rPr lang="es-AR" dirty="0" err="1" smtClean="0"/>
              <a:t>Phenom</a:t>
            </a:r>
            <a:r>
              <a:rPr lang="es-AR" dirty="0" smtClean="0"/>
              <a:t>    2núcleos</a:t>
            </a:r>
          </a:p>
          <a:p>
            <a:r>
              <a:rPr lang="es-AR" dirty="0" err="1" smtClean="0"/>
              <a:t>Phenom</a:t>
            </a:r>
            <a:r>
              <a:rPr lang="es-AR" dirty="0" smtClean="0"/>
              <a:t> II 4 núcleos</a:t>
            </a:r>
          </a:p>
          <a:p>
            <a:r>
              <a:rPr lang="es-AR" dirty="0" err="1" smtClean="0"/>
              <a:t>Phenom</a:t>
            </a:r>
            <a:r>
              <a:rPr lang="es-AR" dirty="0" smtClean="0"/>
              <a:t> III 6 a 8 n</a:t>
            </a:r>
            <a:endParaRPr lang="es-AR"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428999"/>
            <a:ext cx="2808312" cy="2808312"/>
          </a:xfrm>
          <a:prstGeom prst="rect">
            <a:avLst/>
          </a:prstGeom>
        </p:spPr>
      </p:pic>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3445231"/>
            <a:ext cx="2232248" cy="2631249"/>
          </a:xfrm>
          <a:prstGeom prst="rect">
            <a:avLst/>
          </a:prstGeom>
        </p:spPr>
      </p:pic>
    </p:spTree>
    <p:extLst>
      <p:ext uri="{BB962C8B-B14F-4D97-AF65-F5344CB8AC3E}">
        <p14:creationId xmlns:p14="http://schemas.microsoft.com/office/powerpoint/2010/main" val="29952037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b="1" dirty="0" err="1" smtClean="0"/>
              <a:t>Motherboard</a:t>
            </a:r>
            <a:r>
              <a:rPr lang="es-AR" b="1" dirty="0" smtClean="0"/>
              <a:t> de ALTA GAMA</a:t>
            </a:r>
            <a:endParaRPr lang="es-AR" b="1" dirty="0"/>
          </a:p>
        </p:txBody>
      </p:sp>
      <p:pic>
        <p:nvPicPr>
          <p:cNvPr id="5" name="4 Marcador de contenido"/>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55575" y="1484784"/>
            <a:ext cx="7798039" cy="4392488"/>
          </a:xfrm>
        </p:spPr>
      </p:pic>
    </p:spTree>
    <p:extLst>
      <p:ext uri="{BB962C8B-B14F-4D97-AF65-F5344CB8AC3E}">
        <p14:creationId xmlns:p14="http://schemas.microsoft.com/office/powerpoint/2010/main" val="23086508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grpSp>
        <p:nvGrpSpPr>
          <p:cNvPr id="2" name="Group 54"/>
          <p:cNvGrpSpPr>
            <a:grpSpLocks/>
          </p:cNvGrpSpPr>
          <p:nvPr/>
        </p:nvGrpSpPr>
        <p:grpSpPr bwMode="auto">
          <a:xfrm>
            <a:off x="0" y="64059"/>
            <a:ext cx="9144000" cy="1009650"/>
            <a:chOff x="0" y="0"/>
            <a:chExt cx="5760" cy="636"/>
          </a:xfrm>
          <a:solidFill>
            <a:schemeClr val="accent1"/>
          </a:solidFill>
        </p:grpSpPr>
        <p:sp>
          <p:nvSpPr>
            <p:cNvPr id="6149" name="AutoShape 5"/>
            <p:cNvSpPr>
              <a:spLocks noChangeArrowheads="1"/>
            </p:cNvSpPr>
            <p:nvPr/>
          </p:nvSpPr>
          <p:spPr bwMode="auto">
            <a:xfrm>
              <a:off x="0" y="0"/>
              <a:ext cx="5760" cy="636"/>
            </a:xfrm>
            <a:prstGeom prst="roundRect">
              <a:avLst>
                <a:gd name="adj" fmla="val 16667"/>
              </a:avLst>
            </a:prstGeom>
            <a:grpFill/>
            <a:ln w="9525">
              <a:solidFill>
                <a:schemeClr val="tx1"/>
              </a:solidFill>
              <a:miter lim="800000"/>
              <a:headEnd/>
              <a:tailEnd/>
            </a:ln>
            <a:effectLst/>
          </p:spPr>
          <p:txBody>
            <a:bodyPr wrap="none" anchor="ctr"/>
            <a:lstStyle/>
            <a:p>
              <a:pPr algn="ctr">
                <a:defRPr/>
              </a:pPr>
              <a:endParaRPr lang="es-AR"/>
            </a:p>
          </p:txBody>
        </p:sp>
        <p:sp>
          <p:nvSpPr>
            <p:cNvPr id="7193" name="Text Box 6"/>
            <p:cNvSpPr txBox="1">
              <a:spLocks noChangeArrowheads="1"/>
            </p:cNvSpPr>
            <p:nvPr/>
          </p:nvSpPr>
          <p:spPr bwMode="auto">
            <a:xfrm>
              <a:off x="476" y="0"/>
              <a:ext cx="5058" cy="465"/>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s-AR" altLang="es-AR" b="1" dirty="0"/>
            </a:p>
            <a:p>
              <a:pPr eaLnBrk="1" hangingPunct="1"/>
              <a:r>
                <a:rPr lang="es-AR" altLang="es-AR" sz="2400" cap="all" dirty="0">
                  <a:solidFill>
                    <a:srgbClr val="002060"/>
                  </a:solidFill>
                  <a:latin typeface="Berlin Sans FB Demi" panose="020E0802020502020306" pitchFamily="34" charset="0"/>
                  <a:ea typeface="+mj-ea"/>
                  <a:cs typeface="+mj-cs"/>
                </a:rPr>
                <a:t>La Unidad Central del Sistema se compone de:</a:t>
              </a:r>
              <a:endParaRPr lang="es-ES" altLang="es-AR" sz="2400" cap="all" dirty="0">
                <a:solidFill>
                  <a:srgbClr val="002060"/>
                </a:solidFill>
                <a:latin typeface="Berlin Sans FB Demi" panose="020E0802020502020306" pitchFamily="34" charset="0"/>
                <a:ea typeface="+mj-ea"/>
                <a:cs typeface="+mj-cs"/>
              </a:endParaRPr>
            </a:p>
          </p:txBody>
        </p:sp>
      </p:grpSp>
      <p:sp>
        <p:nvSpPr>
          <p:cNvPr id="6154" name="AutoShape 10"/>
          <p:cNvSpPr>
            <a:spLocks noChangeArrowheads="1"/>
          </p:cNvSpPr>
          <p:nvPr/>
        </p:nvSpPr>
        <p:spPr bwMode="auto">
          <a:xfrm>
            <a:off x="755650" y="1268413"/>
            <a:ext cx="2786063" cy="576262"/>
          </a:xfrm>
          <a:prstGeom prst="roundRect">
            <a:avLst>
              <a:gd name="adj" fmla="val 16667"/>
            </a:avLst>
          </a:prstGeom>
          <a:solidFill>
            <a:schemeClr val="bg2"/>
          </a:solidFill>
          <a:ln w="9525">
            <a:solidFill>
              <a:srgbClr val="CCFFFF"/>
            </a:solidFill>
            <a:miter lim="800000"/>
            <a:headEnd/>
            <a:tailEnd/>
          </a:ln>
          <a:effectLst/>
        </p:spPr>
        <p:txBody>
          <a:bodyPr wrap="none" anchor="ctr"/>
          <a:lstStyle/>
          <a:p>
            <a:pPr algn="ctr">
              <a:defRPr/>
            </a:pPr>
            <a:r>
              <a:rPr lang="es-AR" sz="2000" b="1" dirty="0">
                <a:latin typeface="Times New Roman" pitchFamily="18" charset="0"/>
              </a:rPr>
              <a:t>Unidad de Control (UC)</a:t>
            </a:r>
            <a:endParaRPr lang="es-ES" sz="2000" b="1" dirty="0">
              <a:latin typeface="Times New Roman" pitchFamily="18" charset="0"/>
            </a:endParaRPr>
          </a:p>
        </p:txBody>
      </p:sp>
      <p:sp>
        <p:nvSpPr>
          <p:cNvPr id="6158" name="AutoShape 14"/>
          <p:cNvSpPr>
            <a:spLocks noChangeArrowheads="1"/>
          </p:cNvSpPr>
          <p:nvPr/>
        </p:nvSpPr>
        <p:spPr bwMode="auto">
          <a:xfrm>
            <a:off x="684213" y="2349500"/>
            <a:ext cx="3733800" cy="649288"/>
          </a:xfrm>
          <a:prstGeom prst="roundRect">
            <a:avLst>
              <a:gd name="adj" fmla="val 16667"/>
            </a:avLst>
          </a:prstGeom>
          <a:solidFill>
            <a:schemeClr val="bg2"/>
          </a:solidFill>
          <a:ln w="9525" algn="ctr">
            <a:solidFill>
              <a:srgbClr val="CCFFFF"/>
            </a:solidFill>
            <a:miter lim="800000"/>
            <a:headEnd/>
            <a:tailEnd/>
          </a:ln>
          <a:effectLst/>
        </p:spPr>
        <p:txBody>
          <a:bodyPr wrap="none" anchor="ctr"/>
          <a:lstStyle/>
          <a:p>
            <a:pPr algn="ctr">
              <a:defRPr/>
            </a:pPr>
            <a:r>
              <a:rPr lang="es-AR" sz="2000" b="1" dirty="0">
                <a:latin typeface="Times New Roman" pitchFamily="18" charset="0"/>
              </a:rPr>
              <a:t>Unidad Aritmético Lógica </a:t>
            </a:r>
          </a:p>
          <a:p>
            <a:pPr algn="ctr">
              <a:defRPr/>
            </a:pPr>
            <a:r>
              <a:rPr lang="es-AR" sz="2000" b="1" dirty="0">
                <a:latin typeface="Times New Roman" pitchFamily="18" charset="0"/>
              </a:rPr>
              <a:t>(ALU)</a:t>
            </a:r>
            <a:endParaRPr lang="es-ES" sz="2000" b="1" dirty="0">
              <a:latin typeface="Times New Roman" pitchFamily="18" charset="0"/>
            </a:endParaRPr>
          </a:p>
        </p:txBody>
      </p:sp>
      <p:sp>
        <p:nvSpPr>
          <p:cNvPr id="6162" name="AutoShape 18"/>
          <p:cNvSpPr>
            <a:spLocks noChangeArrowheads="1"/>
          </p:cNvSpPr>
          <p:nvPr/>
        </p:nvSpPr>
        <p:spPr bwMode="auto">
          <a:xfrm>
            <a:off x="684213" y="4221163"/>
            <a:ext cx="3733800" cy="639762"/>
          </a:xfrm>
          <a:prstGeom prst="roundRect">
            <a:avLst>
              <a:gd name="adj" fmla="val 16667"/>
            </a:avLst>
          </a:prstGeom>
          <a:solidFill>
            <a:schemeClr val="bg2"/>
          </a:solidFill>
          <a:ln w="9525" algn="ctr">
            <a:solidFill>
              <a:srgbClr val="CCFFFF"/>
            </a:solidFill>
            <a:miter lim="800000"/>
            <a:headEnd/>
            <a:tailEnd/>
          </a:ln>
          <a:effectLst/>
        </p:spPr>
        <p:txBody>
          <a:bodyPr wrap="none" anchor="ctr"/>
          <a:lstStyle/>
          <a:p>
            <a:pPr algn="ctr">
              <a:defRPr/>
            </a:pPr>
            <a:r>
              <a:rPr lang="es-AR" sz="2000" b="1">
                <a:latin typeface="Times New Roman" pitchFamily="18" charset="0"/>
              </a:rPr>
              <a:t>Puertos de Conexión (E/S)</a:t>
            </a:r>
            <a:endParaRPr lang="es-ES" sz="2000" b="1">
              <a:latin typeface="Times New Roman" pitchFamily="18" charset="0"/>
            </a:endParaRPr>
          </a:p>
        </p:txBody>
      </p:sp>
      <p:sp>
        <p:nvSpPr>
          <p:cNvPr id="6163" name="Text Box 19"/>
          <p:cNvSpPr txBox="1">
            <a:spLocks noChangeArrowheads="1"/>
          </p:cNvSpPr>
          <p:nvPr/>
        </p:nvSpPr>
        <p:spPr bwMode="auto">
          <a:xfrm>
            <a:off x="3708400" y="1052513"/>
            <a:ext cx="54356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b="1">
                <a:latin typeface="Perpetua" panose="02020502060401020303" pitchFamily="18" charset="0"/>
                <a:sym typeface="Wingdings" panose="05000000000000000000" pitchFamily="2" charset="2"/>
              </a:rPr>
              <a:t>Lee e interpreta instrucciones del programa. Dirige la operación de los componentes internos del procesador.  Controla el flujo de programas y datos desde y hacia la RAM.</a:t>
            </a:r>
            <a:endParaRPr lang="es-ES" altLang="es-AR" b="1">
              <a:latin typeface="Perpetua" panose="02020502060401020303" pitchFamily="18" charset="0"/>
            </a:endParaRPr>
          </a:p>
        </p:txBody>
      </p:sp>
      <p:sp>
        <p:nvSpPr>
          <p:cNvPr id="6164" name="Text Box 20"/>
          <p:cNvSpPr txBox="1">
            <a:spLocks noChangeArrowheads="1"/>
          </p:cNvSpPr>
          <p:nvPr/>
        </p:nvSpPr>
        <p:spPr bwMode="auto">
          <a:xfrm>
            <a:off x="4643438" y="2349500"/>
            <a:ext cx="42084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sz="2000" b="1">
                <a:latin typeface="Perpetua" panose="02020502060401020303" pitchFamily="18" charset="0"/>
              </a:rPr>
              <a:t>Se realizan operaciones aritméticas simples o lógicas. </a:t>
            </a:r>
            <a:endParaRPr lang="es-ES" altLang="es-AR" sz="2000" b="1">
              <a:latin typeface="Perpetua" panose="02020502060401020303" pitchFamily="18" charset="0"/>
            </a:endParaRPr>
          </a:p>
        </p:txBody>
      </p:sp>
      <p:sp>
        <p:nvSpPr>
          <p:cNvPr id="6165" name="Text Box 21"/>
          <p:cNvSpPr txBox="1">
            <a:spLocks noChangeArrowheads="1"/>
          </p:cNvSpPr>
          <p:nvPr/>
        </p:nvSpPr>
        <p:spPr bwMode="auto">
          <a:xfrm>
            <a:off x="4716463" y="4221163"/>
            <a:ext cx="42084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sz="1600">
                <a:solidFill>
                  <a:schemeClr val="hlink"/>
                </a:solidFill>
                <a:sym typeface="Wingdings 2" panose="05020102010507070707" pitchFamily="18" charset="2"/>
              </a:rPr>
              <a:t> </a:t>
            </a:r>
            <a:r>
              <a:rPr lang="es-AR" altLang="es-AR" sz="2000" b="1">
                <a:latin typeface="Perpetua" panose="02020502060401020303" pitchFamily="18" charset="0"/>
              </a:rPr>
              <a:t>Establecen la comunicación del computador con el exterior.</a:t>
            </a:r>
            <a:endParaRPr lang="es-ES" altLang="es-AR" sz="2000" b="1">
              <a:latin typeface="Perpetua" panose="02020502060401020303" pitchFamily="18" charset="0"/>
            </a:endParaRPr>
          </a:p>
        </p:txBody>
      </p:sp>
      <p:sp>
        <p:nvSpPr>
          <p:cNvPr id="6166" name="AutoShape 22"/>
          <p:cNvSpPr>
            <a:spLocks noChangeArrowheads="1"/>
          </p:cNvSpPr>
          <p:nvPr/>
        </p:nvSpPr>
        <p:spPr bwMode="auto">
          <a:xfrm>
            <a:off x="755650" y="5157788"/>
            <a:ext cx="3733800" cy="574675"/>
          </a:xfrm>
          <a:prstGeom prst="roundRect">
            <a:avLst>
              <a:gd name="adj" fmla="val 16667"/>
            </a:avLst>
          </a:prstGeom>
          <a:solidFill>
            <a:schemeClr val="bg2"/>
          </a:solidFill>
          <a:ln w="9525" algn="ctr">
            <a:solidFill>
              <a:srgbClr val="CCFFFF"/>
            </a:solidFill>
            <a:miter lim="800000"/>
            <a:headEnd/>
            <a:tailEnd/>
          </a:ln>
          <a:effectLst/>
        </p:spPr>
        <p:txBody>
          <a:bodyPr wrap="none" anchor="ctr"/>
          <a:lstStyle/>
          <a:p>
            <a:pPr algn="ctr">
              <a:defRPr/>
            </a:pPr>
            <a:r>
              <a:rPr lang="es-AR" sz="2000" b="1" dirty="0">
                <a:latin typeface="Times New Roman" pitchFamily="18" charset="0"/>
              </a:rPr>
              <a:t>Memoria Principal (MP)</a:t>
            </a:r>
            <a:endParaRPr lang="es-ES" sz="2000" b="1" dirty="0">
              <a:latin typeface="Times New Roman" pitchFamily="18" charset="0"/>
            </a:endParaRPr>
          </a:p>
        </p:txBody>
      </p:sp>
      <p:sp>
        <p:nvSpPr>
          <p:cNvPr id="6170" name="Text Box 26"/>
          <p:cNvSpPr txBox="1">
            <a:spLocks noChangeArrowheads="1"/>
          </p:cNvSpPr>
          <p:nvPr/>
        </p:nvSpPr>
        <p:spPr bwMode="auto">
          <a:xfrm>
            <a:off x="4716463" y="5084763"/>
            <a:ext cx="42084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sz="2000" b="1">
                <a:latin typeface="Perpetua" panose="02020502060401020303" pitchFamily="18" charset="0"/>
                <a:sym typeface="Wingdings 2" panose="05020102010507070707" pitchFamily="18" charset="2"/>
              </a:rPr>
              <a:t>Se encarga de almacenar datos, instrucciones e información.</a:t>
            </a:r>
            <a:endParaRPr lang="es-ES" altLang="es-AR" sz="2000" b="1">
              <a:latin typeface="Perpetua" panose="02020502060401020303" pitchFamily="18" charset="0"/>
            </a:endParaRPr>
          </a:p>
        </p:txBody>
      </p:sp>
      <p:sp>
        <p:nvSpPr>
          <p:cNvPr id="6171" name="AutoShape 27"/>
          <p:cNvSpPr>
            <a:spLocks noChangeArrowheads="1"/>
          </p:cNvSpPr>
          <p:nvPr/>
        </p:nvSpPr>
        <p:spPr bwMode="auto">
          <a:xfrm>
            <a:off x="684213" y="3284538"/>
            <a:ext cx="3733800" cy="641350"/>
          </a:xfrm>
          <a:prstGeom prst="roundRect">
            <a:avLst>
              <a:gd name="adj" fmla="val 16667"/>
            </a:avLst>
          </a:prstGeom>
          <a:solidFill>
            <a:schemeClr val="bg2"/>
          </a:solidFill>
          <a:ln w="9525" algn="ctr">
            <a:solidFill>
              <a:srgbClr val="CCFFFF"/>
            </a:solidFill>
            <a:miter lim="800000"/>
            <a:headEnd/>
            <a:tailEnd/>
          </a:ln>
          <a:effectLst/>
        </p:spPr>
        <p:txBody>
          <a:bodyPr wrap="none" anchor="ctr"/>
          <a:lstStyle/>
          <a:p>
            <a:pPr algn="ctr">
              <a:defRPr/>
            </a:pPr>
            <a:r>
              <a:rPr lang="es-AR" sz="2000" b="1" dirty="0">
                <a:latin typeface="Times New Roman" pitchFamily="18" charset="0"/>
              </a:rPr>
              <a:t>Registros del Sistema</a:t>
            </a:r>
            <a:endParaRPr lang="es-ES" sz="2000" b="1" dirty="0">
              <a:latin typeface="Times New Roman" pitchFamily="18" charset="0"/>
            </a:endParaRPr>
          </a:p>
        </p:txBody>
      </p:sp>
      <p:sp>
        <p:nvSpPr>
          <p:cNvPr id="6173" name="Text Box 29"/>
          <p:cNvSpPr txBox="1">
            <a:spLocks noChangeArrowheads="1"/>
          </p:cNvSpPr>
          <p:nvPr/>
        </p:nvSpPr>
        <p:spPr bwMode="auto">
          <a:xfrm>
            <a:off x="4643438" y="3429000"/>
            <a:ext cx="42084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AR" altLang="es-AR" sz="2000" b="1">
                <a:latin typeface="Perpetua" panose="02020502060401020303" pitchFamily="18" charset="0"/>
              </a:rPr>
              <a:t>Sirven como área de trabajo interna.</a:t>
            </a:r>
            <a:endParaRPr lang="es-ES" altLang="es-AR" sz="2000" b="1">
              <a:latin typeface="Perpetua" panose="02020502060401020303" pitchFamily="18" charset="0"/>
            </a:endParaRPr>
          </a:p>
        </p:txBody>
      </p:sp>
      <p:sp>
        <p:nvSpPr>
          <p:cNvPr id="47" name="AutoShape 14"/>
          <p:cNvSpPr>
            <a:spLocks noChangeArrowheads="1"/>
          </p:cNvSpPr>
          <p:nvPr/>
        </p:nvSpPr>
        <p:spPr bwMode="auto">
          <a:xfrm>
            <a:off x="755650" y="6021388"/>
            <a:ext cx="3733800" cy="649287"/>
          </a:xfrm>
          <a:prstGeom prst="roundRect">
            <a:avLst>
              <a:gd name="adj" fmla="val 16667"/>
            </a:avLst>
          </a:prstGeom>
          <a:solidFill>
            <a:schemeClr val="bg2"/>
          </a:solidFill>
          <a:ln w="9525" algn="ctr">
            <a:solidFill>
              <a:srgbClr val="CCFFFF"/>
            </a:solidFill>
            <a:miter lim="800000"/>
            <a:headEnd/>
            <a:tailEnd/>
          </a:ln>
          <a:effectLst/>
        </p:spPr>
        <p:txBody>
          <a:bodyPr wrap="none" anchor="ctr"/>
          <a:lstStyle/>
          <a:p>
            <a:pPr algn="ctr">
              <a:defRPr/>
            </a:pPr>
            <a:r>
              <a:rPr lang="es-ES" sz="2000" b="1" dirty="0">
                <a:latin typeface="Times New Roman" pitchFamily="18" charset="0"/>
              </a:rPr>
              <a:t>Bus</a:t>
            </a:r>
          </a:p>
        </p:txBody>
      </p:sp>
      <p:sp>
        <p:nvSpPr>
          <p:cNvPr id="51" name="Text Box 29"/>
          <p:cNvSpPr txBox="1">
            <a:spLocks noChangeArrowheads="1"/>
          </p:cNvSpPr>
          <p:nvPr/>
        </p:nvSpPr>
        <p:spPr bwMode="auto">
          <a:xfrm>
            <a:off x="4716463" y="5851525"/>
            <a:ext cx="42084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r>
              <a:rPr lang="es-ES" altLang="es-AR" sz="2000" b="1" dirty="0">
                <a:latin typeface="Perpetua" panose="02020502060401020303" pitchFamily="18" charset="0"/>
              </a:rPr>
              <a:t>Es la vía a través de la que se van a transmitir y recibir todas las comunicaciones .</a:t>
            </a:r>
          </a:p>
        </p:txBody>
      </p:sp>
      <p:grpSp>
        <p:nvGrpSpPr>
          <p:cNvPr id="3" name="Group 61"/>
          <p:cNvGrpSpPr>
            <a:grpSpLocks/>
          </p:cNvGrpSpPr>
          <p:nvPr/>
        </p:nvGrpSpPr>
        <p:grpSpPr bwMode="auto">
          <a:xfrm>
            <a:off x="454602" y="1091172"/>
            <a:ext cx="571500" cy="5400675"/>
            <a:chOff x="113" y="618"/>
            <a:chExt cx="360" cy="3402"/>
          </a:xfrm>
          <a:solidFill>
            <a:schemeClr val="accent2">
              <a:lumMod val="20000"/>
              <a:lumOff val="80000"/>
            </a:schemeClr>
          </a:solidFill>
        </p:grpSpPr>
        <p:sp>
          <p:nvSpPr>
            <p:cNvPr id="7185" name="Line 61"/>
            <p:cNvSpPr>
              <a:spLocks noChangeShapeType="1"/>
            </p:cNvSpPr>
            <p:nvPr/>
          </p:nvSpPr>
          <p:spPr bwMode="auto">
            <a:xfrm>
              <a:off x="113" y="2840"/>
              <a:ext cx="315" cy="3"/>
            </a:xfrm>
            <a:prstGeom prst="line">
              <a:avLst/>
            </a:prstGeom>
            <a:grpFill/>
            <a:ln w="38100">
              <a:solidFill>
                <a:schemeClr val="tx1"/>
              </a:solidFill>
              <a:miter lim="800000"/>
              <a:headEnd/>
              <a:tailEnd type="triangle" w="med" len="med"/>
            </a:ln>
            <a:extLst/>
          </p:spPr>
          <p:txBody>
            <a:bodyPr wrap="none"/>
            <a:lstStyle/>
            <a:p>
              <a:endParaRPr lang="es-AR"/>
            </a:p>
          </p:txBody>
        </p:sp>
        <p:sp>
          <p:nvSpPr>
            <p:cNvPr id="7186" name="Line 58"/>
            <p:cNvSpPr>
              <a:spLocks noChangeShapeType="1"/>
            </p:cNvSpPr>
            <p:nvPr/>
          </p:nvSpPr>
          <p:spPr bwMode="auto">
            <a:xfrm>
              <a:off x="113" y="2251"/>
              <a:ext cx="318" cy="0"/>
            </a:xfrm>
            <a:prstGeom prst="line">
              <a:avLst/>
            </a:prstGeom>
            <a:grpFill/>
            <a:ln w="38100">
              <a:solidFill>
                <a:schemeClr val="tx1"/>
              </a:solidFill>
              <a:miter lim="800000"/>
              <a:headEnd/>
              <a:tailEnd type="triangle" w="med" len="med"/>
            </a:ln>
            <a:extLst/>
          </p:spPr>
          <p:txBody>
            <a:bodyPr wrap="none"/>
            <a:lstStyle/>
            <a:p>
              <a:endParaRPr lang="es-AR"/>
            </a:p>
          </p:txBody>
        </p:sp>
        <p:sp>
          <p:nvSpPr>
            <p:cNvPr id="7187" name="Line 64"/>
            <p:cNvSpPr>
              <a:spLocks noChangeShapeType="1"/>
            </p:cNvSpPr>
            <p:nvPr/>
          </p:nvSpPr>
          <p:spPr bwMode="auto">
            <a:xfrm>
              <a:off x="113" y="3430"/>
              <a:ext cx="360" cy="0"/>
            </a:xfrm>
            <a:prstGeom prst="line">
              <a:avLst/>
            </a:prstGeom>
            <a:grpFill/>
            <a:ln w="38100">
              <a:solidFill>
                <a:schemeClr val="tx1"/>
              </a:solidFill>
              <a:miter lim="800000"/>
              <a:headEnd/>
              <a:tailEnd type="triangle" w="med" len="med"/>
            </a:ln>
            <a:extLst/>
          </p:spPr>
          <p:txBody>
            <a:bodyPr wrap="none"/>
            <a:lstStyle/>
            <a:p>
              <a:endParaRPr lang="es-AR"/>
            </a:p>
          </p:txBody>
        </p:sp>
        <p:sp>
          <p:nvSpPr>
            <p:cNvPr id="7188" name="Line 64"/>
            <p:cNvSpPr>
              <a:spLocks noChangeShapeType="1"/>
            </p:cNvSpPr>
            <p:nvPr/>
          </p:nvSpPr>
          <p:spPr bwMode="auto">
            <a:xfrm>
              <a:off x="113" y="4020"/>
              <a:ext cx="318" cy="0"/>
            </a:xfrm>
            <a:prstGeom prst="line">
              <a:avLst/>
            </a:prstGeom>
            <a:grpFill/>
            <a:ln w="38100">
              <a:solidFill>
                <a:schemeClr val="tx1"/>
              </a:solidFill>
              <a:miter lim="800000"/>
              <a:headEnd/>
              <a:tailEnd type="triangle" w="med" len="med"/>
            </a:ln>
            <a:extLst/>
          </p:spPr>
          <p:txBody>
            <a:bodyPr wrap="none"/>
            <a:lstStyle/>
            <a:p>
              <a:endParaRPr lang="es-AR"/>
            </a:p>
          </p:txBody>
        </p:sp>
        <p:sp>
          <p:nvSpPr>
            <p:cNvPr id="7189" name="Line 67"/>
            <p:cNvSpPr>
              <a:spLocks noChangeShapeType="1"/>
            </p:cNvSpPr>
            <p:nvPr/>
          </p:nvSpPr>
          <p:spPr bwMode="auto">
            <a:xfrm flipV="1">
              <a:off x="113" y="981"/>
              <a:ext cx="337" cy="7"/>
            </a:xfrm>
            <a:prstGeom prst="line">
              <a:avLst/>
            </a:prstGeom>
            <a:grpFill/>
            <a:ln w="38100">
              <a:solidFill>
                <a:schemeClr val="tx1"/>
              </a:solidFill>
              <a:miter lim="800000"/>
              <a:headEnd/>
              <a:tailEnd type="triangle" w="med" len="med"/>
            </a:ln>
            <a:extLst/>
          </p:spPr>
          <p:txBody>
            <a:bodyPr wrap="none"/>
            <a:lstStyle/>
            <a:p>
              <a:endParaRPr lang="es-AR"/>
            </a:p>
          </p:txBody>
        </p:sp>
        <p:sp>
          <p:nvSpPr>
            <p:cNvPr id="7190" name="Line 67"/>
            <p:cNvSpPr>
              <a:spLocks noChangeShapeType="1"/>
            </p:cNvSpPr>
            <p:nvPr/>
          </p:nvSpPr>
          <p:spPr bwMode="auto">
            <a:xfrm>
              <a:off x="113" y="1661"/>
              <a:ext cx="315" cy="0"/>
            </a:xfrm>
            <a:prstGeom prst="line">
              <a:avLst/>
            </a:prstGeom>
            <a:grpFill/>
            <a:ln w="38100">
              <a:solidFill>
                <a:schemeClr val="tx1"/>
              </a:solidFill>
              <a:miter lim="800000"/>
              <a:headEnd/>
              <a:tailEnd type="triangle" w="med" len="med"/>
            </a:ln>
            <a:extLst/>
          </p:spPr>
          <p:txBody>
            <a:bodyPr wrap="none"/>
            <a:lstStyle/>
            <a:p>
              <a:endParaRPr lang="es-AR"/>
            </a:p>
          </p:txBody>
        </p:sp>
        <p:sp>
          <p:nvSpPr>
            <p:cNvPr id="7191" name="Line 59"/>
            <p:cNvSpPr>
              <a:spLocks noChangeShapeType="1"/>
            </p:cNvSpPr>
            <p:nvPr/>
          </p:nvSpPr>
          <p:spPr bwMode="auto">
            <a:xfrm>
              <a:off x="113" y="618"/>
              <a:ext cx="0" cy="3402"/>
            </a:xfrm>
            <a:prstGeom prst="line">
              <a:avLst/>
            </a:prstGeom>
            <a:grpFill/>
            <a:ln w="38100">
              <a:solidFill>
                <a:schemeClr val="tx1"/>
              </a:solidFill>
              <a:round/>
              <a:headEnd/>
              <a:tailEnd/>
            </a:ln>
            <a:extLst/>
          </p:spPr>
          <p:txBody>
            <a:bodyPr wrap="none" anchor="ctr"/>
            <a:lstStyle/>
            <a:p>
              <a:endParaRPr lang="es-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7"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000" fill="hold"/>
                                        <p:tgtEl>
                                          <p:spTgt spid="3"/>
                                        </p:tgtEl>
                                        <p:attrNameLst>
                                          <p:attrName>ppt_x</p:attrName>
                                        </p:attrNameLst>
                                      </p:cBhvr>
                                      <p:tavLst>
                                        <p:tav tm="0">
                                          <p:val>
                                            <p:strVal val="#ppt_x"/>
                                          </p:val>
                                        </p:tav>
                                        <p:tav tm="100000">
                                          <p:val>
                                            <p:strVal val="#ppt_x"/>
                                          </p:val>
                                        </p:tav>
                                      </p:tavLst>
                                    </p:anim>
                                    <p:anim calcmode="lin" valueType="num">
                                      <p:cBhvr additive="base">
                                        <p:cTn id="13" dur="2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7" presetClass="entr" presetSubtype="8" fill="hold" grpId="0" nodeType="clickEffect">
                                  <p:stCondLst>
                                    <p:cond delay="0"/>
                                  </p:stCondLst>
                                  <p:childTnLst>
                                    <p:set>
                                      <p:cBhvr>
                                        <p:cTn id="17" dur="1" fill="hold">
                                          <p:stCondLst>
                                            <p:cond delay="0"/>
                                          </p:stCondLst>
                                        </p:cTn>
                                        <p:tgtEl>
                                          <p:spTgt spid="6154"/>
                                        </p:tgtEl>
                                        <p:attrNameLst>
                                          <p:attrName>style.visibility</p:attrName>
                                        </p:attrNameLst>
                                      </p:cBhvr>
                                      <p:to>
                                        <p:strVal val="visible"/>
                                      </p:to>
                                    </p:set>
                                    <p:anim calcmode="lin" valueType="num">
                                      <p:cBhvr additive="base">
                                        <p:cTn id="18" dur="1000" fill="hold"/>
                                        <p:tgtEl>
                                          <p:spTgt spid="6154"/>
                                        </p:tgtEl>
                                        <p:attrNameLst>
                                          <p:attrName>ppt_x</p:attrName>
                                        </p:attrNameLst>
                                      </p:cBhvr>
                                      <p:tavLst>
                                        <p:tav tm="0">
                                          <p:val>
                                            <p:strVal val="0-#ppt_w/2"/>
                                          </p:val>
                                        </p:tav>
                                        <p:tav tm="100000">
                                          <p:val>
                                            <p:strVal val="#ppt_x"/>
                                          </p:val>
                                        </p:tav>
                                      </p:tavLst>
                                    </p:anim>
                                    <p:anim calcmode="lin" valueType="num">
                                      <p:cBhvr additive="base">
                                        <p:cTn id="19" dur="1000" fill="hold"/>
                                        <p:tgtEl>
                                          <p:spTgt spid="6154"/>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1000"/>
                            </p:stCondLst>
                            <p:childTnLst>
                              <p:par>
                                <p:cTn id="21" presetID="22" presetClass="entr" presetSubtype="2" fill="hold" grpId="0" nodeType="afterEffect">
                                  <p:stCondLst>
                                    <p:cond delay="0"/>
                                  </p:stCondLst>
                                  <p:childTnLst>
                                    <p:set>
                                      <p:cBhvr>
                                        <p:cTn id="22" dur="1" fill="hold">
                                          <p:stCondLst>
                                            <p:cond delay="0"/>
                                          </p:stCondLst>
                                        </p:cTn>
                                        <p:tgtEl>
                                          <p:spTgt spid="6163"/>
                                        </p:tgtEl>
                                        <p:attrNameLst>
                                          <p:attrName>style.visibility</p:attrName>
                                        </p:attrNameLst>
                                      </p:cBhvr>
                                      <p:to>
                                        <p:strVal val="visible"/>
                                      </p:to>
                                    </p:set>
                                    <p:animEffect transition="in" filter="wipe(right)">
                                      <p:cBhvr>
                                        <p:cTn id="23" dur="1000"/>
                                        <p:tgtEl>
                                          <p:spTgt spid="616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7" presetClass="entr" presetSubtype="8" fill="hold" grpId="0" nodeType="clickEffect">
                                  <p:stCondLst>
                                    <p:cond delay="0"/>
                                  </p:stCondLst>
                                  <p:childTnLst>
                                    <p:set>
                                      <p:cBhvr>
                                        <p:cTn id="27" dur="1" fill="hold">
                                          <p:stCondLst>
                                            <p:cond delay="0"/>
                                          </p:stCondLst>
                                        </p:cTn>
                                        <p:tgtEl>
                                          <p:spTgt spid="6158"/>
                                        </p:tgtEl>
                                        <p:attrNameLst>
                                          <p:attrName>style.visibility</p:attrName>
                                        </p:attrNameLst>
                                      </p:cBhvr>
                                      <p:to>
                                        <p:strVal val="visible"/>
                                      </p:to>
                                    </p:set>
                                    <p:anim calcmode="lin" valueType="num">
                                      <p:cBhvr additive="base">
                                        <p:cTn id="28" dur="1000" fill="hold"/>
                                        <p:tgtEl>
                                          <p:spTgt spid="6158"/>
                                        </p:tgtEl>
                                        <p:attrNameLst>
                                          <p:attrName>ppt_x</p:attrName>
                                        </p:attrNameLst>
                                      </p:cBhvr>
                                      <p:tavLst>
                                        <p:tav tm="0">
                                          <p:val>
                                            <p:strVal val="0-#ppt_w/2"/>
                                          </p:val>
                                        </p:tav>
                                        <p:tav tm="100000">
                                          <p:val>
                                            <p:strVal val="#ppt_x"/>
                                          </p:val>
                                        </p:tav>
                                      </p:tavLst>
                                    </p:anim>
                                    <p:anim calcmode="lin" valueType="num">
                                      <p:cBhvr additive="base">
                                        <p:cTn id="29" dur="1000" fill="hold"/>
                                        <p:tgtEl>
                                          <p:spTgt spid="6158"/>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6164"/>
                                        </p:tgtEl>
                                        <p:attrNameLst>
                                          <p:attrName>style.visibility</p:attrName>
                                        </p:attrNameLst>
                                      </p:cBhvr>
                                      <p:to>
                                        <p:strVal val="visible"/>
                                      </p:to>
                                    </p:set>
                                    <p:animEffect transition="in" filter="wipe(right)">
                                      <p:cBhvr>
                                        <p:cTn id="33" dur="1000"/>
                                        <p:tgtEl>
                                          <p:spTgt spid="616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7" presetClass="entr" presetSubtype="8" fill="hold" grpId="0" nodeType="clickEffect">
                                  <p:stCondLst>
                                    <p:cond delay="0"/>
                                  </p:stCondLst>
                                  <p:childTnLst>
                                    <p:set>
                                      <p:cBhvr>
                                        <p:cTn id="37" dur="1" fill="hold">
                                          <p:stCondLst>
                                            <p:cond delay="0"/>
                                          </p:stCondLst>
                                        </p:cTn>
                                        <p:tgtEl>
                                          <p:spTgt spid="6171"/>
                                        </p:tgtEl>
                                        <p:attrNameLst>
                                          <p:attrName>style.visibility</p:attrName>
                                        </p:attrNameLst>
                                      </p:cBhvr>
                                      <p:to>
                                        <p:strVal val="visible"/>
                                      </p:to>
                                    </p:set>
                                    <p:anim calcmode="lin" valueType="num">
                                      <p:cBhvr additive="base">
                                        <p:cTn id="38" dur="1000" fill="hold"/>
                                        <p:tgtEl>
                                          <p:spTgt spid="6171"/>
                                        </p:tgtEl>
                                        <p:attrNameLst>
                                          <p:attrName>ppt_x</p:attrName>
                                        </p:attrNameLst>
                                      </p:cBhvr>
                                      <p:tavLst>
                                        <p:tav tm="0">
                                          <p:val>
                                            <p:strVal val="0-#ppt_w/2"/>
                                          </p:val>
                                        </p:tav>
                                        <p:tav tm="100000">
                                          <p:val>
                                            <p:strVal val="#ppt_x"/>
                                          </p:val>
                                        </p:tav>
                                      </p:tavLst>
                                    </p:anim>
                                    <p:anim calcmode="lin" valueType="num">
                                      <p:cBhvr additive="base">
                                        <p:cTn id="39" dur="1000" fill="hold"/>
                                        <p:tgtEl>
                                          <p:spTgt spid="6171"/>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1000"/>
                            </p:stCondLst>
                            <p:childTnLst>
                              <p:par>
                                <p:cTn id="41" presetID="22" presetClass="entr" presetSubtype="2" fill="hold" grpId="0" nodeType="afterEffect">
                                  <p:stCondLst>
                                    <p:cond delay="0"/>
                                  </p:stCondLst>
                                  <p:childTnLst>
                                    <p:set>
                                      <p:cBhvr>
                                        <p:cTn id="42" dur="1" fill="hold">
                                          <p:stCondLst>
                                            <p:cond delay="0"/>
                                          </p:stCondLst>
                                        </p:cTn>
                                        <p:tgtEl>
                                          <p:spTgt spid="6173"/>
                                        </p:tgtEl>
                                        <p:attrNameLst>
                                          <p:attrName>style.visibility</p:attrName>
                                        </p:attrNameLst>
                                      </p:cBhvr>
                                      <p:to>
                                        <p:strVal val="visible"/>
                                      </p:to>
                                    </p:set>
                                    <p:animEffect transition="in" filter="wipe(right)">
                                      <p:cBhvr>
                                        <p:cTn id="43" dur="1000"/>
                                        <p:tgtEl>
                                          <p:spTgt spid="617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7" presetClass="entr" presetSubtype="8" fill="hold" grpId="0" nodeType="clickEffect">
                                  <p:stCondLst>
                                    <p:cond delay="0"/>
                                  </p:stCondLst>
                                  <p:childTnLst>
                                    <p:set>
                                      <p:cBhvr>
                                        <p:cTn id="47" dur="1" fill="hold">
                                          <p:stCondLst>
                                            <p:cond delay="0"/>
                                          </p:stCondLst>
                                        </p:cTn>
                                        <p:tgtEl>
                                          <p:spTgt spid="6162"/>
                                        </p:tgtEl>
                                        <p:attrNameLst>
                                          <p:attrName>style.visibility</p:attrName>
                                        </p:attrNameLst>
                                      </p:cBhvr>
                                      <p:to>
                                        <p:strVal val="visible"/>
                                      </p:to>
                                    </p:set>
                                    <p:anim calcmode="lin" valueType="num">
                                      <p:cBhvr additive="base">
                                        <p:cTn id="48" dur="1000" fill="hold"/>
                                        <p:tgtEl>
                                          <p:spTgt spid="6162"/>
                                        </p:tgtEl>
                                        <p:attrNameLst>
                                          <p:attrName>ppt_x</p:attrName>
                                        </p:attrNameLst>
                                      </p:cBhvr>
                                      <p:tavLst>
                                        <p:tav tm="0">
                                          <p:val>
                                            <p:strVal val="0-#ppt_w/2"/>
                                          </p:val>
                                        </p:tav>
                                        <p:tav tm="100000">
                                          <p:val>
                                            <p:strVal val="#ppt_x"/>
                                          </p:val>
                                        </p:tav>
                                      </p:tavLst>
                                    </p:anim>
                                    <p:anim calcmode="lin" valueType="num">
                                      <p:cBhvr additive="base">
                                        <p:cTn id="49" dur="1000" fill="hold"/>
                                        <p:tgtEl>
                                          <p:spTgt spid="6162"/>
                                        </p:tgtEl>
                                        <p:attrNameLst>
                                          <p:attrName>ppt_y</p:attrName>
                                        </p:attrNameLst>
                                      </p:cBhvr>
                                      <p:tavLst>
                                        <p:tav tm="0">
                                          <p:val>
                                            <p:strVal val="#ppt_y"/>
                                          </p:val>
                                        </p:tav>
                                        <p:tav tm="100000">
                                          <p:val>
                                            <p:strVal val="#ppt_y"/>
                                          </p:val>
                                        </p:tav>
                                      </p:tavLst>
                                    </p:anim>
                                  </p:childTnLst>
                                </p:cTn>
                              </p:par>
                            </p:childTnLst>
                          </p:cTn>
                        </p:par>
                        <p:par>
                          <p:cTn id="50" fill="hold" nodeType="afterGroup">
                            <p:stCondLst>
                              <p:cond delay="1000"/>
                            </p:stCondLst>
                            <p:childTnLst>
                              <p:par>
                                <p:cTn id="51" presetID="22" presetClass="entr" presetSubtype="2" fill="hold" grpId="0" nodeType="afterEffect">
                                  <p:stCondLst>
                                    <p:cond delay="0"/>
                                  </p:stCondLst>
                                  <p:childTnLst>
                                    <p:set>
                                      <p:cBhvr>
                                        <p:cTn id="52" dur="1" fill="hold">
                                          <p:stCondLst>
                                            <p:cond delay="0"/>
                                          </p:stCondLst>
                                        </p:cTn>
                                        <p:tgtEl>
                                          <p:spTgt spid="6165"/>
                                        </p:tgtEl>
                                        <p:attrNameLst>
                                          <p:attrName>style.visibility</p:attrName>
                                        </p:attrNameLst>
                                      </p:cBhvr>
                                      <p:to>
                                        <p:strVal val="visible"/>
                                      </p:to>
                                    </p:set>
                                    <p:animEffect transition="in" filter="wipe(right)">
                                      <p:cBhvr>
                                        <p:cTn id="53" dur="1000"/>
                                        <p:tgtEl>
                                          <p:spTgt spid="616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7" presetClass="entr" presetSubtype="8" fill="hold" grpId="0" nodeType="clickEffect">
                                  <p:stCondLst>
                                    <p:cond delay="0"/>
                                  </p:stCondLst>
                                  <p:childTnLst>
                                    <p:set>
                                      <p:cBhvr>
                                        <p:cTn id="57" dur="1" fill="hold">
                                          <p:stCondLst>
                                            <p:cond delay="0"/>
                                          </p:stCondLst>
                                        </p:cTn>
                                        <p:tgtEl>
                                          <p:spTgt spid="6166"/>
                                        </p:tgtEl>
                                        <p:attrNameLst>
                                          <p:attrName>style.visibility</p:attrName>
                                        </p:attrNameLst>
                                      </p:cBhvr>
                                      <p:to>
                                        <p:strVal val="visible"/>
                                      </p:to>
                                    </p:set>
                                    <p:anim calcmode="lin" valueType="num">
                                      <p:cBhvr additive="base">
                                        <p:cTn id="58" dur="1000" fill="hold"/>
                                        <p:tgtEl>
                                          <p:spTgt spid="6166"/>
                                        </p:tgtEl>
                                        <p:attrNameLst>
                                          <p:attrName>ppt_x</p:attrName>
                                        </p:attrNameLst>
                                      </p:cBhvr>
                                      <p:tavLst>
                                        <p:tav tm="0">
                                          <p:val>
                                            <p:strVal val="0-#ppt_w/2"/>
                                          </p:val>
                                        </p:tav>
                                        <p:tav tm="100000">
                                          <p:val>
                                            <p:strVal val="#ppt_x"/>
                                          </p:val>
                                        </p:tav>
                                      </p:tavLst>
                                    </p:anim>
                                    <p:anim calcmode="lin" valueType="num">
                                      <p:cBhvr additive="base">
                                        <p:cTn id="59" dur="1000" fill="hold"/>
                                        <p:tgtEl>
                                          <p:spTgt spid="6166"/>
                                        </p:tgtEl>
                                        <p:attrNameLst>
                                          <p:attrName>ppt_y</p:attrName>
                                        </p:attrNameLst>
                                      </p:cBhvr>
                                      <p:tavLst>
                                        <p:tav tm="0">
                                          <p:val>
                                            <p:strVal val="#ppt_y"/>
                                          </p:val>
                                        </p:tav>
                                        <p:tav tm="100000">
                                          <p:val>
                                            <p:strVal val="#ppt_y"/>
                                          </p:val>
                                        </p:tav>
                                      </p:tavLst>
                                    </p:anim>
                                  </p:childTnLst>
                                </p:cTn>
                              </p:par>
                            </p:childTnLst>
                          </p:cTn>
                        </p:par>
                        <p:par>
                          <p:cTn id="60" fill="hold" nodeType="afterGroup">
                            <p:stCondLst>
                              <p:cond delay="1000"/>
                            </p:stCondLst>
                            <p:childTnLst>
                              <p:par>
                                <p:cTn id="61" presetID="22" presetClass="entr" presetSubtype="2" fill="hold" grpId="0" nodeType="afterEffect">
                                  <p:stCondLst>
                                    <p:cond delay="0"/>
                                  </p:stCondLst>
                                  <p:childTnLst>
                                    <p:set>
                                      <p:cBhvr>
                                        <p:cTn id="62" dur="1" fill="hold">
                                          <p:stCondLst>
                                            <p:cond delay="0"/>
                                          </p:stCondLst>
                                        </p:cTn>
                                        <p:tgtEl>
                                          <p:spTgt spid="6170"/>
                                        </p:tgtEl>
                                        <p:attrNameLst>
                                          <p:attrName>style.visibility</p:attrName>
                                        </p:attrNameLst>
                                      </p:cBhvr>
                                      <p:to>
                                        <p:strVal val="visible"/>
                                      </p:to>
                                    </p:set>
                                    <p:animEffect transition="in" filter="wipe(right)">
                                      <p:cBhvr>
                                        <p:cTn id="63" dur="1000"/>
                                        <p:tgtEl>
                                          <p:spTgt spid="617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7" presetClass="entr" presetSubtype="8" fill="hold" grpId="0" nodeType="clickEffect">
                                  <p:stCondLst>
                                    <p:cond delay="0"/>
                                  </p:stCondLst>
                                  <p:childTnLst>
                                    <p:set>
                                      <p:cBhvr>
                                        <p:cTn id="67" dur="1" fill="hold">
                                          <p:stCondLst>
                                            <p:cond delay="0"/>
                                          </p:stCondLst>
                                        </p:cTn>
                                        <p:tgtEl>
                                          <p:spTgt spid="47"/>
                                        </p:tgtEl>
                                        <p:attrNameLst>
                                          <p:attrName>style.visibility</p:attrName>
                                        </p:attrNameLst>
                                      </p:cBhvr>
                                      <p:to>
                                        <p:strVal val="visible"/>
                                      </p:to>
                                    </p:set>
                                    <p:anim calcmode="lin" valueType="num">
                                      <p:cBhvr additive="base">
                                        <p:cTn id="68" dur="1000" fill="hold"/>
                                        <p:tgtEl>
                                          <p:spTgt spid="47"/>
                                        </p:tgtEl>
                                        <p:attrNameLst>
                                          <p:attrName>ppt_x</p:attrName>
                                        </p:attrNameLst>
                                      </p:cBhvr>
                                      <p:tavLst>
                                        <p:tav tm="0">
                                          <p:val>
                                            <p:strVal val="0-#ppt_w/2"/>
                                          </p:val>
                                        </p:tav>
                                        <p:tav tm="100000">
                                          <p:val>
                                            <p:strVal val="#ppt_x"/>
                                          </p:val>
                                        </p:tav>
                                      </p:tavLst>
                                    </p:anim>
                                    <p:anim calcmode="lin" valueType="num">
                                      <p:cBhvr additive="base">
                                        <p:cTn id="69" dur="1000" fill="hold"/>
                                        <p:tgtEl>
                                          <p:spTgt spid="47"/>
                                        </p:tgtEl>
                                        <p:attrNameLst>
                                          <p:attrName>ppt_y</p:attrName>
                                        </p:attrNameLst>
                                      </p:cBhvr>
                                      <p:tavLst>
                                        <p:tav tm="0">
                                          <p:val>
                                            <p:strVal val="#ppt_y"/>
                                          </p:val>
                                        </p:tav>
                                        <p:tav tm="100000">
                                          <p:val>
                                            <p:strVal val="#ppt_y"/>
                                          </p:val>
                                        </p:tav>
                                      </p:tavLst>
                                    </p:anim>
                                  </p:childTnLst>
                                </p:cTn>
                              </p:par>
                            </p:childTnLst>
                          </p:cTn>
                        </p:par>
                        <p:par>
                          <p:cTn id="70" fill="hold" nodeType="afterGroup">
                            <p:stCondLst>
                              <p:cond delay="1000"/>
                            </p:stCondLst>
                            <p:childTnLst>
                              <p:par>
                                <p:cTn id="71" presetID="22" presetClass="entr" presetSubtype="2" fill="hold" grpId="0" nodeType="after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wipe(right)">
                                      <p:cBhvr>
                                        <p:cTn id="73"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 grpId="0" animBg="1"/>
      <p:bldP spid="6158" grpId="0" animBg="1"/>
      <p:bldP spid="6162" grpId="0" animBg="1"/>
      <p:bldP spid="6163" grpId="0"/>
      <p:bldP spid="6164" grpId="0"/>
      <p:bldP spid="6165" grpId="0"/>
      <p:bldP spid="6166" grpId="0" animBg="1"/>
      <p:bldP spid="6170" grpId="0"/>
      <p:bldP spid="6171" grpId="0" animBg="1"/>
      <p:bldP spid="6173" grpId="0"/>
      <p:bldP spid="47" grpId="0" animBg="1"/>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759A05-DD1C-4118-A4CB-69E12EE8BAA0}"/>
              </a:ext>
            </a:extLst>
          </p:cNvPr>
          <p:cNvSpPr>
            <a:spLocks noGrp="1"/>
          </p:cNvSpPr>
          <p:nvPr>
            <p:ph type="title"/>
          </p:nvPr>
        </p:nvSpPr>
        <p:spPr>
          <a:xfrm>
            <a:off x="1475657" y="624110"/>
            <a:ext cx="7058744" cy="1509490"/>
          </a:xfrm>
        </p:spPr>
        <p:txBody>
          <a:bodyPr/>
          <a:lstStyle/>
          <a:p>
            <a:r>
              <a:rPr lang="pt-BR" dirty="0"/>
              <a:t>Placa principal o placa base.</a:t>
            </a:r>
            <a:endParaRPr lang="es-AR" dirty="0"/>
          </a:p>
        </p:txBody>
      </p:sp>
      <p:pic>
        <p:nvPicPr>
          <p:cNvPr id="5" name="Marcador de contenido 4">
            <a:extLst>
              <a:ext uri="{FF2B5EF4-FFF2-40B4-BE49-F238E27FC236}">
                <a16:creationId xmlns:a16="http://schemas.microsoft.com/office/drawing/2014/main" id="{78145A76-2BA4-4C65-84C0-B20A18DF4F90}"/>
              </a:ext>
            </a:extLst>
          </p:cNvPr>
          <p:cNvPicPr>
            <a:picLocks noGrp="1"/>
          </p:cNvPicPr>
          <p:nvPr>
            <p:ph idx="1"/>
          </p:nvPr>
        </p:nvPicPr>
        <p:blipFill rotWithShape="1">
          <a:blip r:embed="rId2"/>
          <a:srcRect l="25628" t="16603" r="30584" b="31475"/>
          <a:stretch/>
        </p:blipFill>
        <p:spPr bwMode="auto">
          <a:xfrm>
            <a:off x="395536" y="404664"/>
            <a:ext cx="8518316" cy="6264696"/>
          </a:xfrm>
          <a:prstGeom prst="rect">
            <a:avLst/>
          </a:prstGeom>
          <a:ln>
            <a:noFill/>
          </a:ln>
          <a:extLst>
            <a:ext uri="{53640926-AAD7-44D8-BBD7-CCE9431645EC}">
              <a14:shadowObscured xmlns:a14="http://schemas.microsoft.com/office/drawing/2010/main"/>
            </a:ext>
          </a:extLst>
        </p:spPr>
      </p:pic>
      <p:sp>
        <p:nvSpPr>
          <p:cNvPr id="4" name="Marcador de número de diapositiva 3">
            <a:extLst>
              <a:ext uri="{FF2B5EF4-FFF2-40B4-BE49-F238E27FC236}">
                <a16:creationId xmlns:a16="http://schemas.microsoft.com/office/drawing/2014/main" id="{57BA9910-9C3A-4980-B44D-5BB9E0B5A854}"/>
              </a:ext>
            </a:extLst>
          </p:cNvPr>
          <p:cNvSpPr>
            <a:spLocks noGrp="1"/>
          </p:cNvSpPr>
          <p:nvPr>
            <p:ph type="sldNum" sz="quarter" idx="12"/>
          </p:nvPr>
        </p:nvSpPr>
        <p:spPr/>
        <p:txBody>
          <a:bodyPr/>
          <a:lstStyle/>
          <a:p>
            <a:fld id="{8EC9A149-7ABE-4F05-8E9F-C656D7D7785B}" type="slidenum">
              <a:rPr lang="es-ES" altLang="es-AR" smtClean="0"/>
              <a:pPr/>
              <a:t>8</a:t>
            </a:fld>
            <a:endParaRPr lang="es-ES" altLang="es-AR"/>
          </a:p>
        </p:txBody>
      </p:sp>
    </p:spTree>
    <p:extLst>
      <p:ext uri="{BB962C8B-B14F-4D97-AF65-F5344CB8AC3E}">
        <p14:creationId xmlns:p14="http://schemas.microsoft.com/office/powerpoint/2010/main" val="3491470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0">
          <a:gsLst>
            <a:gs pos="0">
              <a:srgbClr val="DBDAE4"/>
            </a:gs>
            <a:gs pos="100000">
              <a:schemeClr val="hlink"/>
            </a:gs>
          </a:gsLst>
          <a:lin ang="2700000" scaled="1"/>
        </a:gra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539552" y="277184"/>
            <a:ext cx="9361039" cy="775329"/>
          </a:xfrm>
        </p:spPr>
        <p:txBody>
          <a:bodyPr>
            <a:normAutofit/>
          </a:bodyPr>
          <a:lstStyle/>
          <a:p>
            <a:pPr eaLnBrk="1" hangingPunct="1"/>
            <a:r>
              <a:rPr lang="es-ES" altLang="es-AR" sz="4000" dirty="0">
                <a:solidFill>
                  <a:srgbClr val="002060"/>
                </a:solidFill>
                <a:latin typeface="Berlin Sans FB Demi" panose="020E0802020502020306" pitchFamily="34" charset="0"/>
              </a:rPr>
              <a:t>Placa Principal o </a:t>
            </a:r>
            <a:r>
              <a:rPr lang="es-ES" altLang="es-AR" sz="4000" dirty="0" err="1">
                <a:solidFill>
                  <a:srgbClr val="002060"/>
                </a:solidFill>
                <a:latin typeface="Berlin Sans FB Demi" panose="020E0802020502020306" pitchFamily="34" charset="0"/>
              </a:rPr>
              <a:t>MotherBoard</a:t>
            </a:r>
            <a:r>
              <a:rPr lang="es-ES" altLang="es-AR" sz="4000" dirty="0">
                <a:solidFill>
                  <a:srgbClr val="002060"/>
                </a:solidFill>
                <a:latin typeface="Berlin Sans FB Demi" panose="020E0802020502020306" pitchFamily="34" charset="0"/>
              </a:rPr>
              <a:t> </a:t>
            </a:r>
          </a:p>
        </p:txBody>
      </p:sp>
      <p:sp>
        <p:nvSpPr>
          <p:cNvPr id="8195" name="Rectangle 3"/>
          <p:cNvSpPr>
            <a:spLocks noGrp="1" noChangeArrowheads="1"/>
          </p:cNvSpPr>
          <p:nvPr>
            <p:ph sz="quarter" idx="13"/>
          </p:nvPr>
        </p:nvSpPr>
        <p:spPr>
          <a:xfrm>
            <a:off x="179388" y="1773238"/>
            <a:ext cx="2819400" cy="4392612"/>
          </a:xfrm>
        </p:spPr>
        <p:txBody>
          <a:bodyPr>
            <a:normAutofit lnSpcReduction="10000"/>
          </a:bodyPr>
          <a:lstStyle/>
          <a:p>
            <a:pPr marL="609600" indent="-609600" eaLnBrk="1" hangingPunct="1"/>
            <a:r>
              <a:rPr lang="es-ES" altLang="es-AR" sz="2000" dirty="0"/>
              <a:t>CPU</a:t>
            </a:r>
          </a:p>
          <a:p>
            <a:pPr marL="609600" indent="-609600" eaLnBrk="1" hangingPunct="1">
              <a:buFontTx/>
              <a:buNone/>
            </a:pPr>
            <a:endParaRPr lang="es-ES" altLang="es-AR" sz="2000" dirty="0"/>
          </a:p>
          <a:p>
            <a:pPr marL="609600" indent="-609600" eaLnBrk="1" hangingPunct="1"/>
            <a:r>
              <a:rPr lang="es-ES" altLang="es-AR" sz="2000" dirty="0"/>
              <a:t>Bus</a:t>
            </a:r>
          </a:p>
          <a:p>
            <a:pPr marL="609600" indent="-609600" eaLnBrk="1" hangingPunct="1">
              <a:buFontTx/>
              <a:buNone/>
            </a:pPr>
            <a:endParaRPr lang="es-ES" altLang="es-AR" sz="2000" dirty="0"/>
          </a:p>
          <a:p>
            <a:pPr marL="609600" indent="-609600" eaLnBrk="1" hangingPunct="1"/>
            <a:r>
              <a:rPr lang="es-ES" altLang="es-AR" sz="2000" dirty="0"/>
              <a:t>Memoria principal</a:t>
            </a:r>
          </a:p>
          <a:p>
            <a:pPr marL="609600" indent="-609600" eaLnBrk="1" hangingPunct="1">
              <a:buFontTx/>
              <a:buNone/>
            </a:pPr>
            <a:endParaRPr lang="es-ES" altLang="es-AR" sz="2000" dirty="0"/>
          </a:p>
          <a:p>
            <a:pPr marL="609600" indent="-609600" eaLnBrk="1" hangingPunct="1"/>
            <a:r>
              <a:rPr lang="es-ES" altLang="es-AR" sz="2000" dirty="0"/>
              <a:t>Componentes controladores</a:t>
            </a:r>
          </a:p>
          <a:p>
            <a:pPr marL="609600" indent="-609600" eaLnBrk="1" hangingPunct="1">
              <a:buFontTx/>
              <a:buNone/>
            </a:pPr>
            <a:endParaRPr lang="es-ES" altLang="es-AR" sz="2000" dirty="0"/>
          </a:p>
          <a:p>
            <a:pPr marL="609600" indent="-609600" eaLnBrk="1" hangingPunct="1"/>
            <a:r>
              <a:rPr lang="es-ES" altLang="es-AR" sz="2000" dirty="0"/>
              <a:t>Fuente de alimentación eléctrica</a:t>
            </a:r>
          </a:p>
        </p:txBody>
      </p:sp>
      <p:sp>
        <p:nvSpPr>
          <p:cNvPr id="8196" name="5 Marcador de número de diapositiva"/>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eaLnBrk="1" hangingPunct="1"/>
            <a:fld id="{29E2A340-E7F3-4DF1-8155-07363EA13DC4}" type="slidenum">
              <a:rPr lang="es-ES" altLang="es-AR" sz="1400">
                <a:latin typeface="Times New Roman" panose="02020603050405020304" pitchFamily="18" charset="0"/>
              </a:rPr>
              <a:pPr algn="r" eaLnBrk="1" hangingPunct="1"/>
              <a:t>9</a:t>
            </a:fld>
            <a:endParaRPr lang="es-ES" altLang="es-AR" sz="1400">
              <a:latin typeface="Times New Roman" panose="02020603050405020304" pitchFamily="18" charset="0"/>
            </a:endParaRPr>
          </a:p>
        </p:txBody>
      </p:sp>
      <p:pic>
        <p:nvPicPr>
          <p:cNvPr id="8197" name="Picture 5" descr="Fotos de  Computadora - solo CPU Intel Atom 2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052513"/>
            <a:ext cx="5543550"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fade">
                                      <p:cBhvr>
                                        <p:cTn id="7" dur="3000"/>
                                        <p:tgtEl>
                                          <p:spTgt spid="747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8197"/>
                                        </p:tgtEl>
                                        <p:attrNameLst>
                                          <p:attrName>style.visibility</p:attrName>
                                        </p:attrNameLst>
                                      </p:cBhvr>
                                      <p:to>
                                        <p:strVal val="visible"/>
                                      </p:to>
                                    </p:set>
                                    <p:animEffect transition="in" filter="blinds(vertical)">
                                      <p:cBhvr>
                                        <p:cTn id="12" dur="2000"/>
                                        <p:tgtEl>
                                          <p:spTgt spid="81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8195"/>
                                        </p:tgtEl>
                                        <p:attrNameLst>
                                          <p:attrName>style.visibility</p:attrName>
                                        </p:attrNameLst>
                                      </p:cBhvr>
                                      <p:to>
                                        <p:strVal val="visible"/>
                                      </p:to>
                                    </p:set>
                                    <p:anim calcmode="lin" valueType="num">
                                      <p:cBhvr>
                                        <p:cTn id="17" dur="2000" fill="hold"/>
                                        <p:tgtEl>
                                          <p:spTgt spid="8195"/>
                                        </p:tgtEl>
                                        <p:attrNameLst>
                                          <p:attrName>ppt_w</p:attrName>
                                        </p:attrNameLst>
                                      </p:cBhvr>
                                      <p:tavLst>
                                        <p:tav tm="0">
                                          <p:val>
                                            <p:strVal val="#ppt_w*0.70"/>
                                          </p:val>
                                        </p:tav>
                                        <p:tav tm="100000">
                                          <p:val>
                                            <p:strVal val="#ppt_w"/>
                                          </p:val>
                                        </p:tav>
                                      </p:tavLst>
                                    </p:anim>
                                    <p:anim calcmode="lin" valueType="num">
                                      <p:cBhvr>
                                        <p:cTn id="18" dur="2000" fill="hold"/>
                                        <p:tgtEl>
                                          <p:spTgt spid="8195"/>
                                        </p:tgtEl>
                                        <p:attrNameLst>
                                          <p:attrName>ppt_h</p:attrName>
                                        </p:attrNameLst>
                                      </p:cBhvr>
                                      <p:tavLst>
                                        <p:tav tm="0">
                                          <p:val>
                                            <p:strVal val="#ppt_h"/>
                                          </p:val>
                                        </p:tav>
                                        <p:tav tm="100000">
                                          <p:val>
                                            <p:strVal val="#ppt_h"/>
                                          </p:val>
                                        </p:tav>
                                      </p:tavLst>
                                    </p:anim>
                                    <p:animEffect transition="in" filter="fade">
                                      <p:cBhvr>
                                        <p:cTn id="19" dur="20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p:bldP spid="8195" grpId="0"/>
    </p:bldLst>
  </p:timing>
</p:sld>
</file>

<file path=ppt/theme/theme1.xml><?xml version="1.0" encoding="utf-8"?>
<a:theme xmlns:a="http://schemas.openxmlformats.org/drawingml/2006/main" name="1_Diseño personalizado">
  <a:themeElements>
    <a:clrScheme name="1_Diseño personaliz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ersonaliz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1">
                <a:gamma/>
                <a:shade val="46275"/>
                <a:invGamma/>
              </a:schemeClr>
            </a:gs>
          </a:gsLst>
          <a:lin ang="5400000" scaled="1"/>
        </a:gradFill>
        <a:ln w="9525" cap="flat" cmpd="sng" algn="ctr">
          <a:solidFill>
            <a:srgbClr val="CCFFFF"/>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gradFill rotWithShape="0">
          <a:gsLst>
            <a:gs pos="0">
              <a:schemeClr val="accent1"/>
            </a:gs>
            <a:gs pos="100000">
              <a:schemeClr val="accent1">
                <a:gamma/>
                <a:shade val="46275"/>
                <a:invGamma/>
              </a:schemeClr>
            </a:gs>
          </a:gsLst>
          <a:lin ang="5400000" scaled="1"/>
        </a:gradFill>
        <a:ln w="9525" cap="flat" cmpd="sng" algn="ctr">
          <a:solidFill>
            <a:srgbClr val="CCFFFF"/>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1_Diseño personaliz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ersonaliz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ersonaliz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ersonaliz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ersonaliz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ersonaliz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ersonaliz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ersonaliz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ersonaliz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ersonaliz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ersonaliz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ersonaliz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1902</TotalTime>
  <Words>2248</Words>
  <Application>Microsoft Office PowerPoint</Application>
  <PresentationFormat>Presentación en pantalla (4:3)</PresentationFormat>
  <Paragraphs>522</Paragraphs>
  <Slides>64</Slides>
  <Notes>11</Notes>
  <HiddenSlides>0</HiddenSlides>
  <MMClips>0</MMClips>
  <ScaleCrop>false</ScaleCrop>
  <HeadingPairs>
    <vt:vector size="6" baseType="variant">
      <vt:variant>
        <vt:lpstr>Fuentes usadas</vt:lpstr>
      </vt:variant>
      <vt:variant>
        <vt:i4>16</vt:i4>
      </vt:variant>
      <vt:variant>
        <vt:lpstr>Tema</vt:lpstr>
      </vt:variant>
      <vt:variant>
        <vt:i4>2</vt:i4>
      </vt:variant>
      <vt:variant>
        <vt:lpstr>Títulos de diapositiva</vt:lpstr>
      </vt:variant>
      <vt:variant>
        <vt:i4>64</vt:i4>
      </vt:variant>
    </vt:vector>
  </HeadingPairs>
  <TitlesOfParts>
    <vt:vector size="82" baseType="lpstr">
      <vt:lpstr>Arial</vt:lpstr>
      <vt:lpstr>Berlin Sans FB Demi</vt:lpstr>
      <vt:lpstr>Bodoni MT</vt:lpstr>
      <vt:lpstr>Book Antiqua</vt:lpstr>
      <vt:lpstr>Bookman Old Style</vt:lpstr>
      <vt:lpstr>Calibri</vt:lpstr>
      <vt:lpstr>Calibri Light</vt:lpstr>
      <vt:lpstr>FrankRuehl</vt:lpstr>
      <vt:lpstr>Georgia</vt:lpstr>
      <vt:lpstr>Impact</vt:lpstr>
      <vt:lpstr>Perpetua</vt:lpstr>
      <vt:lpstr>Tahoma</vt:lpstr>
      <vt:lpstr>Times New Roman</vt:lpstr>
      <vt:lpstr>Verdana</vt:lpstr>
      <vt:lpstr>Wingdings</vt:lpstr>
      <vt:lpstr>Wingdings 2</vt:lpstr>
      <vt:lpstr>1_Diseño personalizado</vt:lpstr>
      <vt:lpstr>Office Theme</vt:lpstr>
      <vt:lpstr> HARDWARE DE LOS SISTEMAS DE COMPUTACIÓN</vt:lpstr>
      <vt:lpstr>Presentación de PowerPoint</vt:lpstr>
      <vt:lpstr>Presentación de PowerPoint</vt:lpstr>
      <vt:lpstr>Presentación de PowerPoint</vt:lpstr>
      <vt:lpstr>Estructura Original de John Von Newmann</vt:lpstr>
      <vt:lpstr>Presentación de PowerPoint</vt:lpstr>
      <vt:lpstr>Presentación de PowerPoint</vt:lpstr>
      <vt:lpstr>Placa principal o placa base.</vt:lpstr>
      <vt:lpstr>Placa Principal o MotherBoard </vt:lpstr>
      <vt:lpstr>Presentación de PowerPoint</vt:lpstr>
      <vt:lpstr>PROCESADOR - UCP</vt:lpstr>
      <vt:lpstr>Unidad de Control</vt:lpstr>
      <vt:lpstr>Unidad de Control</vt:lpstr>
      <vt:lpstr>Unidad Aritmética y Lógica</vt:lpstr>
      <vt:lpstr>REGISTROS</vt:lpstr>
      <vt:lpstr>Unidad Aritmético Lógica (A.L.U.)</vt:lpstr>
      <vt:lpstr>Registros de la Unidad Central de Proceso</vt:lpstr>
      <vt:lpstr>MEMORIA PRINCIPAL</vt:lpstr>
      <vt:lpstr>PCMCIA Personal Computer Memory Card Internacional Association </vt:lpstr>
      <vt:lpstr>MEMORIA RAM</vt:lpstr>
      <vt:lpstr>SIMM  Single in-line Memory Module </vt:lpstr>
      <vt:lpstr>SIMM </vt:lpstr>
      <vt:lpstr>DIMM  Dual In-line Memory Module  </vt:lpstr>
      <vt:lpstr>DIMM - SDRAM EDO DRAM</vt:lpstr>
      <vt:lpstr>MEMORIA RIMM</vt:lpstr>
      <vt:lpstr>Memoria DDR1</vt:lpstr>
      <vt:lpstr>DDR2</vt:lpstr>
      <vt:lpstr>MEMORIA DDR3 SDRAM</vt:lpstr>
      <vt:lpstr>Velocidades de las memorias DDR</vt:lpstr>
      <vt:lpstr>MEMORIA ROM</vt:lpstr>
      <vt:lpstr>Presentación de PowerPoint</vt:lpstr>
      <vt:lpstr>Memoria programable y borrable de sólo lectura  EPROM (Reprogrammable Read Only Memory)</vt:lpstr>
      <vt:lpstr>Memoria programable de sólo lectura PROM (Programmable Read Only Memory(</vt:lpstr>
      <vt:lpstr>Clasificación de los distintos tipos de Memoria    ( según su forma de acceso)</vt:lpstr>
      <vt:lpstr>Clasificación de los distintos tipos de Memoria    (según la posibilidad de lectura o escritura)</vt:lpstr>
      <vt:lpstr>Memoria Principal (MP)</vt:lpstr>
      <vt:lpstr>Interconexiones en el Procesador</vt:lpstr>
      <vt:lpstr>Tipos de Buses</vt:lpstr>
      <vt:lpstr>Arquitectura de BUS</vt:lpstr>
      <vt:lpstr>ISA Industry Standard Architecture</vt:lpstr>
      <vt:lpstr>VESA o EISA (Extended Industry Standard Architecture)</vt:lpstr>
      <vt:lpstr>PCI Peripheral Component Interconnect</vt:lpstr>
      <vt:lpstr>PCI</vt:lpstr>
      <vt:lpstr>AGP Accelerated Graphics Port</vt:lpstr>
      <vt:lpstr>AGP</vt:lpstr>
      <vt:lpstr>PCI-Express</vt:lpstr>
      <vt:lpstr>Presentación de PowerPoint</vt:lpstr>
      <vt:lpstr>Presentación de PowerPoint</vt:lpstr>
      <vt:lpstr>Unidades de Entrada / Salida</vt:lpstr>
      <vt:lpstr>MICROPROCESADORES 1</vt:lpstr>
      <vt:lpstr>Microprocesador ALTAIR</vt:lpstr>
      <vt:lpstr>MICROPROCESADORES 2</vt:lpstr>
      <vt:lpstr>Procesador X86</vt:lpstr>
      <vt:lpstr>MICROPROCESADORES 3</vt:lpstr>
      <vt:lpstr>MICROPROCESADORES 4</vt:lpstr>
      <vt:lpstr>MICROPROCESADORES 5</vt:lpstr>
      <vt:lpstr>MICROPROCESADORES 6</vt:lpstr>
      <vt:lpstr>MICROPROCESADORES 7</vt:lpstr>
      <vt:lpstr>Pentium IV</vt:lpstr>
      <vt:lpstr>Micro Dual Core</vt:lpstr>
      <vt:lpstr>PROCESADORES ACTUALES</vt:lpstr>
      <vt:lpstr>Principales características</vt:lpstr>
      <vt:lpstr>Procesadores ALTA GAMA</vt:lpstr>
      <vt:lpstr>Motherboard de ALTA GAMA</vt:lpstr>
    </vt:vector>
  </TitlesOfParts>
  <Company>unlm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dc:title>
  <dc:creator>Miriam</dc:creator>
  <cp:lastModifiedBy>Barone Miriam</cp:lastModifiedBy>
  <cp:revision>150</cp:revision>
  <dcterms:created xsi:type="dcterms:W3CDTF">2003-07-07T13:51:21Z</dcterms:created>
  <dcterms:modified xsi:type="dcterms:W3CDTF">2018-09-10T15:44:47Z</dcterms:modified>
</cp:coreProperties>
</file>